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3E3E3E"/>
                </a:solidFill>
                <a:latin typeface="Palatino Linotype"/>
                <a:cs typeface="Palatino Linotype"/>
              </a:defRPr>
            </a:lvl1pPr>
          </a:lstStyle>
          <a:p>
            <a:pPr marL="12700">
              <a:lnSpc>
                <a:spcPts val="1220"/>
              </a:lnSpc>
            </a:pPr>
            <a:r>
              <a:rPr dirty="0" spc="-5"/>
              <a:t>Lectures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</a:t>
            </a:r>
            <a:r>
              <a:rPr dirty="0" spc="-55"/>
              <a:t> </a:t>
            </a:r>
            <a:r>
              <a:rPr dirty="0"/>
              <a:t>2015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95958"/>
                </a:solidFill>
                <a:latin typeface="Palatino Linotype"/>
                <a:cs typeface="Palatino Linotype"/>
              </a:defRPr>
            </a:lvl1pPr>
          </a:lstStyle>
          <a:p>
            <a:pPr marL="12700">
              <a:lnSpc>
                <a:spcPts val="1220"/>
              </a:lnSpc>
            </a:pPr>
            <a:r>
              <a:rPr dirty="0"/>
              <a:t>2015/5/5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95958"/>
                </a:solidFill>
                <a:latin typeface="Palatino Linotype"/>
                <a:cs typeface="Palatino Linotype"/>
              </a:defRPr>
            </a:lvl1pPr>
          </a:lstStyle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2F5897"/>
                </a:solidFill>
                <a:latin typeface="Palatino Linotype"/>
                <a:cs typeface="Palatino Linotyp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3E3E3E"/>
                </a:solidFill>
                <a:latin typeface="Palatino Linotype"/>
                <a:cs typeface="Palatino Linotyp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3E3E3E"/>
                </a:solidFill>
                <a:latin typeface="Palatino Linotype"/>
                <a:cs typeface="Palatino Linotype"/>
              </a:defRPr>
            </a:lvl1pPr>
          </a:lstStyle>
          <a:p>
            <a:pPr marL="12700">
              <a:lnSpc>
                <a:spcPts val="1220"/>
              </a:lnSpc>
            </a:pPr>
            <a:r>
              <a:rPr dirty="0" spc="-5"/>
              <a:t>Lectures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</a:t>
            </a:r>
            <a:r>
              <a:rPr dirty="0" spc="-55"/>
              <a:t> </a:t>
            </a:r>
            <a:r>
              <a:rPr dirty="0"/>
              <a:t>2015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95958"/>
                </a:solidFill>
                <a:latin typeface="Palatino Linotype"/>
                <a:cs typeface="Palatino Linotype"/>
              </a:defRPr>
            </a:lvl1pPr>
          </a:lstStyle>
          <a:p>
            <a:pPr marL="12700">
              <a:lnSpc>
                <a:spcPts val="1220"/>
              </a:lnSpc>
            </a:pPr>
            <a:r>
              <a:rPr dirty="0"/>
              <a:t>2015/5/5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95958"/>
                </a:solidFill>
                <a:latin typeface="Palatino Linotype"/>
                <a:cs typeface="Palatino Linotype"/>
              </a:defRPr>
            </a:lvl1pPr>
          </a:lstStyle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08204" y="6472428"/>
            <a:ext cx="288035" cy="3413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312420" y="1856232"/>
            <a:ext cx="8409431" cy="4571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394710" y="1785747"/>
            <a:ext cx="8397822" cy="4559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394710" y="1773935"/>
            <a:ext cx="8397875" cy="4571365"/>
          </a:xfrm>
          <a:custGeom>
            <a:avLst/>
            <a:gdLst/>
            <a:ahLst/>
            <a:cxnLst/>
            <a:rect l="l" t="t" r="r" b="b"/>
            <a:pathLst>
              <a:path w="8397875" h="4571365">
                <a:moveTo>
                  <a:pt x="1198613" y="395211"/>
                </a:moveTo>
                <a:lnTo>
                  <a:pt x="1195353" y="397863"/>
                </a:lnTo>
                <a:lnTo>
                  <a:pt x="1187787" y="403685"/>
                </a:lnTo>
                <a:lnTo>
                  <a:pt x="1176146" y="412562"/>
                </a:lnTo>
                <a:lnTo>
                  <a:pt x="1160659" y="424381"/>
                </a:lnTo>
                <a:lnTo>
                  <a:pt x="1119070" y="456388"/>
                </a:lnTo>
                <a:lnTo>
                  <a:pt x="1064863" y="498793"/>
                </a:lnTo>
                <a:lnTo>
                  <a:pt x="1033604" y="523611"/>
                </a:lnTo>
                <a:lnTo>
                  <a:pt x="999882" y="550686"/>
                </a:lnTo>
                <a:lnTo>
                  <a:pt x="963927" y="579906"/>
                </a:lnTo>
                <a:lnTo>
                  <a:pt x="925969" y="611156"/>
                </a:lnTo>
                <a:lnTo>
                  <a:pt x="886239" y="644321"/>
                </a:lnTo>
                <a:lnTo>
                  <a:pt x="844967" y="679290"/>
                </a:lnTo>
                <a:lnTo>
                  <a:pt x="802384" y="715946"/>
                </a:lnTo>
                <a:lnTo>
                  <a:pt x="758720" y="754177"/>
                </a:lnTo>
                <a:lnTo>
                  <a:pt x="714205" y="793868"/>
                </a:lnTo>
                <a:lnTo>
                  <a:pt x="669069" y="834906"/>
                </a:lnTo>
                <a:lnTo>
                  <a:pt x="623543" y="877176"/>
                </a:lnTo>
                <a:lnTo>
                  <a:pt x="577858" y="920565"/>
                </a:lnTo>
                <a:lnTo>
                  <a:pt x="532244" y="964958"/>
                </a:lnTo>
                <a:lnTo>
                  <a:pt x="486930" y="1010243"/>
                </a:lnTo>
                <a:lnTo>
                  <a:pt x="442148" y="1056304"/>
                </a:lnTo>
                <a:lnTo>
                  <a:pt x="398128" y="1103029"/>
                </a:lnTo>
                <a:lnTo>
                  <a:pt x="355100" y="1150302"/>
                </a:lnTo>
                <a:lnTo>
                  <a:pt x="313294" y="1198010"/>
                </a:lnTo>
                <a:lnTo>
                  <a:pt x="272941" y="1246040"/>
                </a:lnTo>
                <a:lnTo>
                  <a:pt x="234271" y="1294276"/>
                </a:lnTo>
                <a:lnTo>
                  <a:pt x="197515" y="1342606"/>
                </a:lnTo>
                <a:lnTo>
                  <a:pt x="162903" y="1390915"/>
                </a:lnTo>
                <a:lnTo>
                  <a:pt x="130666" y="1439090"/>
                </a:lnTo>
                <a:lnTo>
                  <a:pt x="101032" y="1487016"/>
                </a:lnTo>
                <a:lnTo>
                  <a:pt x="74234" y="1534580"/>
                </a:lnTo>
                <a:lnTo>
                  <a:pt x="50502" y="1581667"/>
                </a:lnTo>
                <a:lnTo>
                  <a:pt x="30065" y="1628164"/>
                </a:lnTo>
                <a:lnTo>
                  <a:pt x="13154" y="1673957"/>
                </a:lnTo>
                <a:lnTo>
                  <a:pt x="0" y="1718932"/>
                </a:lnTo>
                <a:lnTo>
                  <a:pt x="24737" y="1769648"/>
                </a:lnTo>
                <a:lnTo>
                  <a:pt x="52597" y="1815155"/>
                </a:lnTo>
                <a:lnTo>
                  <a:pt x="81942" y="1859769"/>
                </a:lnTo>
                <a:lnTo>
                  <a:pt x="111137" y="1907806"/>
                </a:lnTo>
                <a:lnTo>
                  <a:pt x="135644" y="1951982"/>
                </a:lnTo>
                <a:lnTo>
                  <a:pt x="159651" y="1994577"/>
                </a:lnTo>
                <a:lnTo>
                  <a:pt x="184407" y="2035367"/>
                </a:lnTo>
                <a:lnTo>
                  <a:pt x="211164" y="2074132"/>
                </a:lnTo>
                <a:lnTo>
                  <a:pt x="241169" y="2110647"/>
                </a:lnTo>
                <a:lnTo>
                  <a:pt x="275673" y="2144692"/>
                </a:lnTo>
                <a:lnTo>
                  <a:pt x="315925" y="2176043"/>
                </a:lnTo>
                <a:lnTo>
                  <a:pt x="354330" y="2201609"/>
                </a:lnTo>
                <a:lnTo>
                  <a:pt x="393326" y="2225838"/>
                </a:lnTo>
                <a:lnTo>
                  <a:pt x="432916" y="2248579"/>
                </a:lnTo>
                <a:lnTo>
                  <a:pt x="473100" y="2269680"/>
                </a:lnTo>
                <a:lnTo>
                  <a:pt x="505445" y="2284960"/>
                </a:lnTo>
                <a:lnTo>
                  <a:pt x="521543" y="2292674"/>
                </a:lnTo>
                <a:lnTo>
                  <a:pt x="579974" y="2330885"/>
                </a:lnTo>
                <a:lnTo>
                  <a:pt x="623368" y="2361093"/>
                </a:lnTo>
                <a:lnTo>
                  <a:pt x="666705" y="2391950"/>
                </a:lnTo>
                <a:lnTo>
                  <a:pt x="709909" y="2423349"/>
                </a:lnTo>
                <a:lnTo>
                  <a:pt x="752903" y="2455187"/>
                </a:lnTo>
                <a:lnTo>
                  <a:pt x="795612" y="2487359"/>
                </a:lnTo>
                <a:lnTo>
                  <a:pt x="837959" y="2519758"/>
                </a:lnTo>
                <a:lnTo>
                  <a:pt x="879867" y="2552282"/>
                </a:lnTo>
                <a:lnTo>
                  <a:pt x="921260" y="2584823"/>
                </a:lnTo>
                <a:lnTo>
                  <a:pt x="962063" y="2617279"/>
                </a:lnTo>
                <a:lnTo>
                  <a:pt x="1005642" y="2648400"/>
                </a:lnTo>
                <a:lnTo>
                  <a:pt x="1044343" y="2672361"/>
                </a:lnTo>
                <a:lnTo>
                  <a:pt x="1080146" y="2696474"/>
                </a:lnTo>
                <a:lnTo>
                  <a:pt x="1115034" y="2728055"/>
                </a:lnTo>
                <a:lnTo>
                  <a:pt x="1150988" y="2774416"/>
                </a:lnTo>
                <a:lnTo>
                  <a:pt x="1148007" y="2817912"/>
                </a:lnTo>
                <a:lnTo>
                  <a:pt x="1143948" y="2863025"/>
                </a:lnTo>
                <a:lnTo>
                  <a:pt x="1139469" y="2909298"/>
                </a:lnTo>
                <a:lnTo>
                  <a:pt x="1135227" y="2956274"/>
                </a:lnTo>
                <a:lnTo>
                  <a:pt x="1131879" y="3003495"/>
                </a:lnTo>
                <a:lnTo>
                  <a:pt x="1130084" y="3050506"/>
                </a:lnTo>
                <a:lnTo>
                  <a:pt x="1130498" y="3096847"/>
                </a:lnTo>
                <a:lnTo>
                  <a:pt x="1133780" y="3142063"/>
                </a:lnTo>
                <a:lnTo>
                  <a:pt x="1140587" y="3185696"/>
                </a:lnTo>
                <a:lnTo>
                  <a:pt x="1151576" y="3227289"/>
                </a:lnTo>
                <a:lnTo>
                  <a:pt x="1167405" y="3266384"/>
                </a:lnTo>
                <a:lnTo>
                  <a:pt x="1188732" y="3302526"/>
                </a:lnTo>
                <a:lnTo>
                  <a:pt x="1216215" y="3335255"/>
                </a:lnTo>
                <a:lnTo>
                  <a:pt x="1250510" y="3364116"/>
                </a:lnTo>
                <a:lnTo>
                  <a:pt x="1292275" y="3388652"/>
                </a:lnTo>
                <a:lnTo>
                  <a:pt x="1324606" y="3420054"/>
                </a:lnTo>
                <a:lnTo>
                  <a:pt x="1359478" y="3452058"/>
                </a:lnTo>
                <a:lnTo>
                  <a:pt x="1396587" y="3484205"/>
                </a:lnTo>
                <a:lnTo>
                  <a:pt x="1435630" y="3516039"/>
                </a:lnTo>
                <a:lnTo>
                  <a:pt x="1476305" y="3547101"/>
                </a:lnTo>
                <a:lnTo>
                  <a:pt x="1518308" y="3576934"/>
                </a:lnTo>
                <a:lnTo>
                  <a:pt x="1561337" y="3605081"/>
                </a:lnTo>
                <a:lnTo>
                  <a:pt x="1605088" y="3631084"/>
                </a:lnTo>
                <a:lnTo>
                  <a:pt x="1649257" y="3654487"/>
                </a:lnTo>
                <a:lnTo>
                  <a:pt x="1693543" y="3674831"/>
                </a:lnTo>
                <a:lnTo>
                  <a:pt x="1737642" y="3691659"/>
                </a:lnTo>
                <a:lnTo>
                  <a:pt x="1781251" y="3704513"/>
                </a:lnTo>
                <a:lnTo>
                  <a:pt x="1825905" y="3731412"/>
                </a:lnTo>
                <a:lnTo>
                  <a:pt x="1872681" y="3754257"/>
                </a:lnTo>
                <a:lnTo>
                  <a:pt x="1921168" y="3773754"/>
                </a:lnTo>
                <a:lnTo>
                  <a:pt x="1970959" y="3790611"/>
                </a:lnTo>
                <a:lnTo>
                  <a:pt x="2021642" y="3805534"/>
                </a:lnTo>
                <a:lnTo>
                  <a:pt x="2072810" y="3819229"/>
                </a:lnTo>
                <a:lnTo>
                  <a:pt x="2124054" y="3832403"/>
                </a:lnTo>
                <a:lnTo>
                  <a:pt x="2174963" y="3845763"/>
                </a:lnTo>
                <a:lnTo>
                  <a:pt x="2212022" y="3859256"/>
                </a:lnTo>
                <a:lnTo>
                  <a:pt x="2246401" y="3876320"/>
                </a:lnTo>
                <a:lnTo>
                  <a:pt x="2280780" y="3893978"/>
                </a:lnTo>
                <a:lnTo>
                  <a:pt x="2317838" y="3909250"/>
                </a:lnTo>
                <a:lnTo>
                  <a:pt x="2361621" y="3937527"/>
                </a:lnTo>
                <a:lnTo>
                  <a:pt x="2403768" y="3959255"/>
                </a:lnTo>
                <a:lnTo>
                  <a:pt x="2446213" y="3979789"/>
                </a:lnTo>
                <a:lnTo>
                  <a:pt x="2490889" y="4004487"/>
                </a:lnTo>
                <a:lnTo>
                  <a:pt x="2515396" y="4021997"/>
                </a:lnTo>
                <a:lnTo>
                  <a:pt x="2544070" y="4044565"/>
                </a:lnTo>
                <a:lnTo>
                  <a:pt x="2573935" y="4066538"/>
                </a:lnTo>
                <a:lnTo>
                  <a:pt x="2602014" y="4082262"/>
                </a:lnTo>
                <a:lnTo>
                  <a:pt x="2625355" y="4090125"/>
                </a:lnTo>
                <a:lnTo>
                  <a:pt x="2649440" y="4096350"/>
                </a:lnTo>
                <a:lnTo>
                  <a:pt x="2673228" y="4103465"/>
                </a:lnTo>
                <a:lnTo>
                  <a:pt x="2695676" y="4113999"/>
                </a:lnTo>
                <a:lnTo>
                  <a:pt x="2741942" y="4141997"/>
                </a:lnTo>
                <a:lnTo>
                  <a:pt x="2787788" y="4169734"/>
                </a:lnTo>
                <a:lnTo>
                  <a:pt x="2833504" y="4196948"/>
                </a:lnTo>
                <a:lnTo>
                  <a:pt x="2879376" y="4223378"/>
                </a:lnTo>
                <a:lnTo>
                  <a:pt x="2925692" y="4248763"/>
                </a:lnTo>
                <a:lnTo>
                  <a:pt x="2972740" y="4272842"/>
                </a:lnTo>
                <a:lnTo>
                  <a:pt x="3020808" y="4295352"/>
                </a:lnTo>
                <a:lnTo>
                  <a:pt x="3070182" y="4316033"/>
                </a:lnTo>
                <a:lnTo>
                  <a:pt x="3121152" y="4334624"/>
                </a:lnTo>
                <a:lnTo>
                  <a:pt x="3169487" y="4349068"/>
                </a:lnTo>
                <a:lnTo>
                  <a:pt x="3220000" y="4360612"/>
                </a:lnTo>
                <a:lnTo>
                  <a:pt x="3272039" y="4369775"/>
                </a:lnTo>
                <a:lnTo>
                  <a:pt x="3324953" y="4377078"/>
                </a:lnTo>
                <a:lnTo>
                  <a:pt x="3378090" y="4383043"/>
                </a:lnTo>
                <a:lnTo>
                  <a:pt x="3430799" y="4388189"/>
                </a:lnTo>
                <a:lnTo>
                  <a:pt x="3482428" y="4393039"/>
                </a:lnTo>
                <a:lnTo>
                  <a:pt x="3532327" y="4398111"/>
                </a:lnTo>
                <a:lnTo>
                  <a:pt x="3571171" y="4418995"/>
                </a:lnTo>
                <a:lnTo>
                  <a:pt x="3610908" y="4437792"/>
                </a:lnTo>
                <a:lnTo>
                  <a:pt x="3650645" y="4456590"/>
                </a:lnTo>
                <a:lnTo>
                  <a:pt x="3689489" y="4477473"/>
                </a:lnTo>
                <a:lnTo>
                  <a:pt x="3702289" y="4487790"/>
                </a:lnTo>
                <a:lnTo>
                  <a:pt x="3713303" y="4500486"/>
                </a:lnTo>
                <a:lnTo>
                  <a:pt x="3724320" y="4513181"/>
                </a:lnTo>
                <a:lnTo>
                  <a:pt x="3769919" y="4540092"/>
                </a:lnTo>
                <a:lnTo>
                  <a:pt x="3842051" y="4562560"/>
                </a:lnTo>
                <a:lnTo>
                  <a:pt x="3878414" y="4571111"/>
                </a:lnTo>
                <a:lnTo>
                  <a:pt x="3938492" y="4567356"/>
                </a:lnTo>
                <a:lnTo>
                  <a:pt x="3993711" y="4563935"/>
                </a:lnTo>
                <a:lnTo>
                  <a:pt x="4044816" y="4560851"/>
                </a:lnTo>
                <a:lnTo>
                  <a:pt x="4092551" y="4558107"/>
                </a:lnTo>
                <a:lnTo>
                  <a:pt x="4137661" y="4555709"/>
                </a:lnTo>
                <a:lnTo>
                  <a:pt x="4180890" y="4553660"/>
                </a:lnTo>
                <a:lnTo>
                  <a:pt x="4222983" y="4551963"/>
                </a:lnTo>
                <a:lnTo>
                  <a:pt x="4264684" y="4550622"/>
                </a:lnTo>
                <a:lnTo>
                  <a:pt x="4306739" y="4549643"/>
                </a:lnTo>
                <a:lnTo>
                  <a:pt x="4349890" y="4549027"/>
                </a:lnTo>
                <a:lnTo>
                  <a:pt x="4394884" y="4548780"/>
                </a:lnTo>
                <a:lnTo>
                  <a:pt x="4442463" y="4548905"/>
                </a:lnTo>
                <a:lnTo>
                  <a:pt x="4493374" y="4549406"/>
                </a:lnTo>
                <a:lnTo>
                  <a:pt x="4548360" y="4550287"/>
                </a:lnTo>
                <a:lnTo>
                  <a:pt x="4608166" y="4551552"/>
                </a:lnTo>
                <a:lnTo>
                  <a:pt x="4673536" y="4553204"/>
                </a:lnTo>
                <a:lnTo>
                  <a:pt x="4745215" y="4555248"/>
                </a:lnTo>
                <a:lnTo>
                  <a:pt x="4804568" y="4569810"/>
                </a:lnTo>
                <a:lnTo>
                  <a:pt x="4851575" y="4569670"/>
                </a:lnTo>
                <a:lnTo>
                  <a:pt x="4892559" y="4557645"/>
                </a:lnTo>
                <a:lnTo>
                  <a:pt x="4933848" y="4536553"/>
                </a:lnTo>
                <a:lnTo>
                  <a:pt x="4981765" y="4509211"/>
                </a:lnTo>
                <a:lnTo>
                  <a:pt x="5019520" y="4491036"/>
                </a:lnTo>
                <a:lnTo>
                  <a:pt x="5059956" y="4475686"/>
                </a:lnTo>
                <a:lnTo>
                  <a:pt x="5100987" y="4461226"/>
                </a:lnTo>
                <a:lnTo>
                  <a:pt x="5140528" y="4445723"/>
                </a:lnTo>
                <a:lnTo>
                  <a:pt x="5181377" y="4426184"/>
                </a:lnTo>
                <a:lnTo>
                  <a:pt x="5222004" y="4403284"/>
                </a:lnTo>
                <a:lnTo>
                  <a:pt x="5261993" y="4377551"/>
                </a:lnTo>
                <a:lnTo>
                  <a:pt x="5300928" y="4349514"/>
                </a:lnTo>
                <a:lnTo>
                  <a:pt x="5338391" y="4319699"/>
                </a:lnTo>
                <a:lnTo>
                  <a:pt x="5373968" y="4288635"/>
                </a:lnTo>
                <a:lnTo>
                  <a:pt x="5407240" y="4256849"/>
                </a:lnTo>
                <a:lnTo>
                  <a:pt x="5443062" y="4218536"/>
                </a:lnTo>
                <a:lnTo>
                  <a:pt x="5478443" y="4178371"/>
                </a:lnTo>
                <a:lnTo>
                  <a:pt x="5514794" y="4139001"/>
                </a:lnTo>
                <a:lnTo>
                  <a:pt x="5553526" y="4103069"/>
                </a:lnTo>
                <a:lnTo>
                  <a:pt x="5596050" y="4073220"/>
                </a:lnTo>
                <a:lnTo>
                  <a:pt x="5643778" y="4052100"/>
                </a:lnTo>
                <a:lnTo>
                  <a:pt x="5696970" y="4055966"/>
                </a:lnTo>
                <a:lnTo>
                  <a:pt x="5747518" y="4060409"/>
                </a:lnTo>
                <a:lnTo>
                  <a:pt x="5796206" y="4065410"/>
                </a:lnTo>
                <a:lnTo>
                  <a:pt x="5843814" y="4070951"/>
                </a:lnTo>
                <a:lnTo>
                  <a:pt x="5891124" y="4077013"/>
                </a:lnTo>
                <a:lnTo>
                  <a:pt x="5938917" y="4083577"/>
                </a:lnTo>
                <a:lnTo>
                  <a:pt x="5987974" y="4090624"/>
                </a:lnTo>
                <a:lnTo>
                  <a:pt x="6039078" y="4098137"/>
                </a:lnTo>
                <a:lnTo>
                  <a:pt x="6092546" y="4116293"/>
                </a:lnTo>
                <a:lnTo>
                  <a:pt x="6151183" y="4137055"/>
                </a:lnTo>
                <a:lnTo>
                  <a:pt x="6167478" y="4142378"/>
                </a:lnTo>
                <a:lnTo>
                  <a:pt x="6182508" y="4146138"/>
                </a:lnTo>
                <a:lnTo>
                  <a:pt x="6201834" y="4149694"/>
                </a:lnTo>
                <a:lnTo>
                  <a:pt x="6231020" y="4154403"/>
                </a:lnTo>
                <a:lnTo>
                  <a:pt x="6275628" y="4161624"/>
                </a:lnTo>
                <a:lnTo>
                  <a:pt x="6306823" y="4177614"/>
                </a:lnTo>
                <a:lnTo>
                  <a:pt x="6325730" y="4187451"/>
                </a:lnTo>
                <a:lnTo>
                  <a:pt x="6336065" y="4192508"/>
                </a:lnTo>
                <a:lnTo>
                  <a:pt x="6341542" y="4194156"/>
                </a:lnTo>
                <a:lnTo>
                  <a:pt x="6345877" y="4193765"/>
                </a:lnTo>
                <a:lnTo>
                  <a:pt x="6352784" y="4192708"/>
                </a:lnTo>
                <a:lnTo>
                  <a:pt x="6365977" y="4192355"/>
                </a:lnTo>
                <a:lnTo>
                  <a:pt x="6426085" y="4199248"/>
                </a:lnTo>
                <a:lnTo>
                  <a:pt x="6480429" y="4209237"/>
                </a:lnTo>
                <a:lnTo>
                  <a:pt x="6531343" y="4221631"/>
                </a:lnTo>
                <a:lnTo>
                  <a:pt x="6580670" y="4244433"/>
                </a:lnTo>
                <a:lnTo>
                  <a:pt x="6607124" y="4257282"/>
                </a:lnTo>
                <a:lnTo>
                  <a:pt x="6653466" y="4272724"/>
                </a:lnTo>
                <a:lnTo>
                  <a:pt x="6703950" y="4285562"/>
                </a:lnTo>
                <a:lnTo>
                  <a:pt x="6754435" y="4296570"/>
                </a:lnTo>
                <a:lnTo>
                  <a:pt x="6804922" y="4307349"/>
                </a:lnTo>
                <a:lnTo>
                  <a:pt x="6855407" y="4319499"/>
                </a:lnTo>
                <a:lnTo>
                  <a:pt x="6905891" y="4334624"/>
                </a:lnTo>
                <a:lnTo>
                  <a:pt x="6943700" y="4332236"/>
                </a:lnTo>
                <a:lnTo>
                  <a:pt x="6999190" y="4328477"/>
                </a:lnTo>
                <a:lnTo>
                  <a:pt x="7062605" y="4322737"/>
                </a:lnTo>
                <a:lnTo>
                  <a:pt x="7124190" y="4314405"/>
                </a:lnTo>
                <a:lnTo>
                  <a:pt x="7174191" y="4302874"/>
                </a:lnTo>
                <a:lnTo>
                  <a:pt x="7220754" y="4285851"/>
                </a:lnTo>
                <a:lnTo>
                  <a:pt x="7265410" y="4265799"/>
                </a:lnTo>
                <a:lnTo>
                  <a:pt x="7308485" y="4243212"/>
                </a:lnTo>
                <a:lnTo>
                  <a:pt x="7350307" y="4218586"/>
                </a:lnTo>
                <a:lnTo>
                  <a:pt x="7391201" y="4192420"/>
                </a:lnTo>
                <a:lnTo>
                  <a:pt x="7431493" y="4165208"/>
                </a:lnTo>
                <a:lnTo>
                  <a:pt x="7471511" y="4137447"/>
                </a:lnTo>
                <a:lnTo>
                  <a:pt x="7511581" y="4109633"/>
                </a:lnTo>
                <a:lnTo>
                  <a:pt x="7552029" y="4082262"/>
                </a:lnTo>
                <a:lnTo>
                  <a:pt x="7591310" y="4058124"/>
                </a:lnTo>
                <a:lnTo>
                  <a:pt x="7607960" y="4051432"/>
                </a:lnTo>
                <a:lnTo>
                  <a:pt x="7615923" y="4052205"/>
                </a:lnTo>
                <a:lnTo>
                  <a:pt x="7629144" y="4050463"/>
                </a:lnTo>
                <a:lnTo>
                  <a:pt x="7709194" y="4011950"/>
                </a:lnTo>
                <a:lnTo>
                  <a:pt x="7759204" y="3984847"/>
                </a:lnTo>
                <a:lnTo>
                  <a:pt x="7808024" y="3955657"/>
                </a:lnTo>
                <a:lnTo>
                  <a:pt x="7852079" y="3925125"/>
                </a:lnTo>
                <a:lnTo>
                  <a:pt x="7885365" y="3897827"/>
                </a:lnTo>
                <a:lnTo>
                  <a:pt x="7898315" y="3878503"/>
                </a:lnTo>
                <a:lnTo>
                  <a:pt x="7899587" y="3876336"/>
                </a:lnTo>
                <a:lnTo>
                  <a:pt x="7911794" y="3872405"/>
                </a:lnTo>
                <a:lnTo>
                  <a:pt x="7945742" y="3861638"/>
                </a:lnTo>
                <a:lnTo>
                  <a:pt x="7981238" y="3824390"/>
                </a:lnTo>
                <a:lnTo>
                  <a:pt x="8014204" y="3787440"/>
                </a:lnTo>
                <a:lnTo>
                  <a:pt x="8048662" y="3752272"/>
                </a:lnTo>
                <a:lnTo>
                  <a:pt x="8088630" y="3720376"/>
                </a:lnTo>
                <a:lnTo>
                  <a:pt x="8115146" y="3682260"/>
                </a:lnTo>
                <a:lnTo>
                  <a:pt x="8143597" y="3649948"/>
                </a:lnTo>
                <a:lnTo>
                  <a:pt x="8175917" y="3621503"/>
                </a:lnTo>
                <a:lnTo>
                  <a:pt x="8214042" y="3594989"/>
                </a:lnTo>
                <a:lnTo>
                  <a:pt x="8236301" y="3538182"/>
                </a:lnTo>
                <a:lnTo>
                  <a:pt x="8251026" y="3500032"/>
                </a:lnTo>
                <a:lnTo>
                  <a:pt x="8260504" y="3475385"/>
                </a:lnTo>
                <a:lnTo>
                  <a:pt x="8267025" y="3459089"/>
                </a:lnTo>
                <a:lnTo>
                  <a:pt x="8272876" y="3445992"/>
                </a:lnTo>
                <a:lnTo>
                  <a:pt x="8280345" y="3430943"/>
                </a:lnTo>
                <a:lnTo>
                  <a:pt x="8291721" y="3408788"/>
                </a:lnTo>
                <a:lnTo>
                  <a:pt x="8309292" y="3374377"/>
                </a:lnTo>
                <a:lnTo>
                  <a:pt x="8321645" y="3328793"/>
                </a:lnTo>
                <a:lnTo>
                  <a:pt x="8335486" y="3285886"/>
                </a:lnTo>
                <a:lnTo>
                  <a:pt x="8351708" y="3243575"/>
                </a:lnTo>
                <a:lnTo>
                  <a:pt x="8371205" y="3199777"/>
                </a:lnTo>
                <a:lnTo>
                  <a:pt x="8378820" y="3151702"/>
                </a:lnTo>
                <a:lnTo>
                  <a:pt x="8385279" y="3102803"/>
                </a:lnTo>
                <a:lnTo>
                  <a:pt x="8390496" y="3053231"/>
                </a:lnTo>
                <a:lnTo>
                  <a:pt x="8394383" y="3003135"/>
                </a:lnTo>
                <a:lnTo>
                  <a:pt x="8396854" y="2952663"/>
                </a:lnTo>
                <a:lnTo>
                  <a:pt x="8397822" y="2901966"/>
                </a:lnTo>
                <a:lnTo>
                  <a:pt x="8397200" y="2851192"/>
                </a:lnTo>
                <a:lnTo>
                  <a:pt x="8394901" y="2800492"/>
                </a:lnTo>
                <a:lnTo>
                  <a:pt x="8390839" y="2750013"/>
                </a:lnTo>
                <a:lnTo>
                  <a:pt x="8384927" y="2699906"/>
                </a:lnTo>
                <a:lnTo>
                  <a:pt x="8377078" y="2650320"/>
                </a:lnTo>
                <a:lnTo>
                  <a:pt x="8367206" y="2601404"/>
                </a:lnTo>
                <a:lnTo>
                  <a:pt x="8355222" y="2553307"/>
                </a:lnTo>
                <a:lnTo>
                  <a:pt x="8341042" y="2506179"/>
                </a:lnTo>
                <a:lnTo>
                  <a:pt x="8322805" y="2462486"/>
                </a:lnTo>
                <a:lnTo>
                  <a:pt x="8298395" y="2420622"/>
                </a:lnTo>
                <a:lnTo>
                  <a:pt x="8270405" y="2380129"/>
                </a:lnTo>
                <a:lnTo>
                  <a:pt x="8241423" y="2340551"/>
                </a:lnTo>
                <a:lnTo>
                  <a:pt x="8214042" y="2301430"/>
                </a:lnTo>
                <a:lnTo>
                  <a:pt x="8208883" y="2289970"/>
                </a:lnTo>
                <a:lnTo>
                  <a:pt x="8206105" y="2277619"/>
                </a:lnTo>
                <a:lnTo>
                  <a:pt x="8203326" y="2265270"/>
                </a:lnTo>
                <a:lnTo>
                  <a:pt x="8169951" y="2218149"/>
                </a:lnTo>
                <a:lnTo>
                  <a:pt x="8138603" y="2183804"/>
                </a:lnTo>
                <a:lnTo>
                  <a:pt x="8105490" y="2150252"/>
                </a:lnTo>
                <a:lnTo>
                  <a:pt x="8071981" y="2116965"/>
                </a:lnTo>
                <a:lnTo>
                  <a:pt x="8039442" y="2083414"/>
                </a:lnTo>
                <a:lnTo>
                  <a:pt x="8009242" y="2049068"/>
                </a:lnTo>
                <a:lnTo>
                  <a:pt x="7978602" y="2007962"/>
                </a:lnTo>
                <a:lnTo>
                  <a:pt x="7950387" y="1965182"/>
                </a:lnTo>
                <a:lnTo>
                  <a:pt x="7922525" y="1922489"/>
                </a:lnTo>
                <a:lnTo>
                  <a:pt x="7892943" y="1881647"/>
                </a:lnTo>
                <a:lnTo>
                  <a:pt x="7859568" y="1844420"/>
                </a:lnTo>
                <a:lnTo>
                  <a:pt x="7820329" y="1812569"/>
                </a:lnTo>
                <a:lnTo>
                  <a:pt x="7793400" y="1774646"/>
                </a:lnTo>
                <a:lnTo>
                  <a:pt x="7763866" y="1736536"/>
                </a:lnTo>
                <a:lnTo>
                  <a:pt x="7731804" y="1699245"/>
                </a:lnTo>
                <a:lnTo>
                  <a:pt x="7697287" y="1663776"/>
                </a:lnTo>
                <a:lnTo>
                  <a:pt x="7660389" y="1631133"/>
                </a:lnTo>
                <a:lnTo>
                  <a:pt x="7621185" y="1602321"/>
                </a:lnTo>
                <a:lnTo>
                  <a:pt x="7579748" y="1578344"/>
                </a:lnTo>
                <a:lnTo>
                  <a:pt x="7536154" y="1560207"/>
                </a:lnTo>
                <a:lnTo>
                  <a:pt x="7497257" y="1531290"/>
                </a:lnTo>
                <a:lnTo>
                  <a:pt x="7456852" y="1504158"/>
                </a:lnTo>
                <a:lnTo>
                  <a:pt x="7415069" y="1478961"/>
                </a:lnTo>
                <a:lnTo>
                  <a:pt x="7372040" y="1455848"/>
                </a:lnTo>
                <a:lnTo>
                  <a:pt x="7327895" y="1434967"/>
                </a:lnTo>
                <a:lnTo>
                  <a:pt x="7282764" y="1416468"/>
                </a:lnTo>
                <a:lnTo>
                  <a:pt x="7236777" y="1400498"/>
                </a:lnTo>
                <a:lnTo>
                  <a:pt x="7190066" y="1387208"/>
                </a:lnTo>
                <a:lnTo>
                  <a:pt x="7147814" y="1362125"/>
                </a:lnTo>
                <a:lnTo>
                  <a:pt x="7104463" y="1342195"/>
                </a:lnTo>
                <a:lnTo>
                  <a:pt x="7060108" y="1326468"/>
                </a:lnTo>
                <a:lnTo>
                  <a:pt x="7014840" y="1313997"/>
                </a:lnTo>
                <a:lnTo>
                  <a:pt x="6968753" y="1303833"/>
                </a:lnTo>
                <a:lnTo>
                  <a:pt x="6921942" y="1295027"/>
                </a:lnTo>
                <a:lnTo>
                  <a:pt x="6874498" y="1286630"/>
                </a:lnTo>
                <a:lnTo>
                  <a:pt x="6826516" y="1277696"/>
                </a:lnTo>
                <a:lnTo>
                  <a:pt x="6779219" y="1268196"/>
                </a:lnTo>
                <a:lnTo>
                  <a:pt x="6732425" y="1258844"/>
                </a:lnTo>
                <a:lnTo>
                  <a:pt x="6685892" y="1249791"/>
                </a:lnTo>
                <a:lnTo>
                  <a:pt x="6639379" y="1241185"/>
                </a:lnTo>
                <a:lnTo>
                  <a:pt x="6592642" y="1233174"/>
                </a:lnTo>
                <a:lnTo>
                  <a:pt x="6545442" y="1225909"/>
                </a:lnTo>
                <a:lnTo>
                  <a:pt x="6497534" y="1219537"/>
                </a:lnTo>
                <a:lnTo>
                  <a:pt x="6448679" y="1214208"/>
                </a:lnTo>
                <a:lnTo>
                  <a:pt x="6389323" y="1197555"/>
                </a:lnTo>
                <a:lnTo>
                  <a:pt x="6334309" y="1182594"/>
                </a:lnTo>
                <a:lnTo>
                  <a:pt x="6283117" y="1169229"/>
                </a:lnTo>
                <a:lnTo>
                  <a:pt x="6235226" y="1157362"/>
                </a:lnTo>
                <a:lnTo>
                  <a:pt x="6190118" y="1146896"/>
                </a:lnTo>
                <a:lnTo>
                  <a:pt x="6147272" y="1137734"/>
                </a:lnTo>
                <a:lnTo>
                  <a:pt x="6106169" y="1129776"/>
                </a:lnTo>
                <a:lnTo>
                  <a:pt x="6066289" y="1122928"/>
                </a:lnTo>
                <a:lnTo>
                  <a:pt x="6027112" y="1117090"/>
                </a:lnTo>
                <a:lnTo>
                  <a:pt x="5988119" y="1112165"/>
                </a:lnTo>
                <a:lnTo>
                  <a:pt x="5948789" y="1108055"/>
                </a:lnTo>
                <a:lnTo>
                  <a:pt x="5908603" y="1104665"/>
                </a:lnTo>
                <a:lnTo>
                  <a:pt x="5867042" y="1101894"/>
                </a:lnTo>
                <a:lnTo>
                  <a:pt x="5823584" y="1099647"/>
                </a:lnTo>
                <a:lnTo>
                  <a:pt x="5777712" y="1097826"/>
                </a:lnTo>
                <a:lnTo>
                  <a:pt x="5728904" y="1096333"/>
                </a:lnTo>
                <a:lnTo>
                  <a:pt x="5676642" y="1095071"/>
                </a:lnTo>
                <a:lnTo>
                  <a:pt x="5620404" y="1093942"/>
                </a:lnTo>
                <a:lnTo>
                  <a:pt x="5559673" y="1092849"/>
                </a:lnTo>
                <a:lnTo>
                  <a:pt x="5493928" y="1091694"/>
                </a:lnTo>
                <a:lnTo>
                  <a:pt x="5422648" y="1090380"/>
                </a:lnTo>
                <a:lnTo>
                  <a:pt x="5345315" y="1088809"/>
                </a:lnTo>
                <a:lnTo>
                  <a:pt x="5295865" y="1084971"/>
                </a:lnTo>
                <a:lnTo>
                  <a:pt x="5246001" y="1080402"/>
                </a:lnTo>
                <a:lnTo>
                  <a:pt x="5195822" y="1075048"/>
                </a:lnTo>
                <a:lnTo>
                  <a:pt x="5145422" y="1068856"/>
                </a:lnTo>
                <a:lnTo>
                  <a:pt x="5094898" y="1061772"/>
                </a:lnTo>
                <a:lnTo>
                  <a:pt x="5044345" y="1053743"/>
                </a:lnTo>
                <a:lnTo>
                  <a:pt x="4993860" y="1044714"/>
                </a:lnTo>
                <a:lnTo>
                  <a:pt x="4943538" y="1034633"/>
                </a:lnTo>
                <a:lnTo>
                  <a:pt x="4893476" y="1023446"/>
                </a:lnTo>
                <a:lnTo>
                  <a:pt x="4843770" y="1011100"/>
                </a:lnTo>
                <a:lnTo>
                  <a:pt x="4794514" y="997540"/>
                </a:lnTo>
                <a:lnTo>
                  <a:pt x="4745807" y="982713"/>
                </a:lnTo>
                <a:lnTo>
                  <a:pt x="4697742" y="966566"/>
                </a:lnTo>
                <a:lnTo>
                  <a:pt x="4650417" y="949045"/>
                </a:lnTo>
                <a:lnTo>
                  <a:pt x="4603927" y="930097"/>
                </a:lnTo>
                <a:lnTo>
                  <a:pt x="4555657" y="906956"/>
                </a:lnTo>
                <a:lnTo>
                  <a:pt x="4507090" y="879501"/>
                </a:lnTo>
                <a:lnTo>
                  <a:pt x="4459713" y="849963"/>
                </a:lnTo>
                <a:lnTo>
                  <a:pt x="4415015" y="820572"/>
                </a:lnTo>
                <a:lnTo>
                  <a:pt x="4374799" y="789600"/>
                </a:lnTo>
                <a:lnTo>
                  <a:pt x="4338605" y="758478"/>
                </a:lnTo>
                <a:lnTo>
                  <a:pt x="4300926" y="730629"/>
                </a:lnTo>
                <a:lnTo>
                  <a:pt x="4256252" y="709472"/>
                </a:lnTo>
                <a:lnTo>
                  <a:pt x="4234946" y="674902"/>
                </a:lnTo>
                <a:lnTo>
                  <a:pt x="4227618" y="661977"/>
                </a:lnTo>
                <a:lnTo>
                  <a:pt x="4226288" y="661660"/>
                </a:lnTo>
                <a:lnTo>
                  <a:pt x="4222973" y="664914"/>
                </a:lnTo>
                <a:lnTo>
                  <a:pt x="4209693" y="662702"/>
                </a:lnTo>
                <a:lnTo>
                  <a:pt x="4178465" y="645985"/>
                </a:lnTo>
                <a:lnTo>
                  <a:pt x="4129595" y="614635"/>
                </a:lnTo>
                <a:lnTo>
                  <a:pt x="4096900" y="591932"/>
                </a:lnTo>
                <a:lnTo>
                  <a:pt x="4066241" y="566296"/>
                </a:lnTo>
                <a:lnTo>
                  <a:pt x="4058900" y="556735"/>
                </a:lnTo>
                <a:lnTo>
                  <a:pt x="4055354" y="554126"/>
                </a:lnTo>
                <a:lnTo>
                  <a:pt x="4047291" y="550908"/>
                </a:lnTo>
                <a:lnTo>
                  <a:pt x="4031265" y="545538"/>
                </a:lnTo>
                <a:lnTo>
                  <a:pt x="4003827" y="536473"/>
                </a:lnTo>
                <a:lnTo>
                  <a:pt x="3962304" y="501059"/>
                </a:lnTo>
                <a:lnTo>
                  <a:pt x="3927627" y="482906"/>
                </a:lnTo>
                <a:lnTo>
                  <a:pt x="3891759" y="467727"/>
                </a:lnTo>
                <a:lnTo>
                  <a:pt x="3846664" y="441236"/>
                </a:lnTo>
                <a:lnTo>
                  <a:pt x="3834312" y="430472"/>
                </a:lnTo>
                <a:lnTo>
                  <a:pt x="3822852" y="418223"/>
                </a:lnTo>
                <a:lnTo>
                  <a:pt x="3811392" y="405974"/>
                </a:lnTo>
                <a:lnTo>
                  <a:pt x="3751314" y="361262"/>
                </a:lnTo>
                <a:lnTo>
                  <a:pt x="3706720" y="332076"/>
                </a:lnTo>
                <a:lnTo>
                  <a:pt x="3663099" y="307122"/>
                </a:lnTo>
                <a:lnTo>
                  <a:pt x="3618287" y="285871"/>
                </a:lnTo>
                <a:lnTo>
                  <a:pt x="3570125" y="267794"/>
                </a:lnTo>
                <a:lnTo>
                  <a:pt x="3516452" y="252361"/>
                </a:lnTo>
                <a:lnTo>
                  <a:pt x="3473539" y="230615"/>
                </a:lnTo>
                <a:lnTo>
                  <a:pt x="3430328" y="217646"/>
                </a:lnTo>
                <a:lnTo>
                  <a:pt x="3386519" y="206163"/>
                </a:lnTo>
                <a:lnTo>
                  <a:pt x="3341814" y="188874"/>
                </a:lnTo>
                <a:lnTo>
                  <a:pt x="3295477" y="167609"/>
                </a:lnTo>
                <a:lnTo>
                  <a:pt x="3249280" y="149471"/>
                </a:lnTo>
                <a:lnTo>
                  <a:pt x="3203137" y="134202"/>
                </a:lnTo>
                <a:lnTo>
                  <a:pt x="3156967" y="121544"/>
                </a:lnTo>
                <a:lnTo>
                  <a:pt x="3110685" y="111239"/>
                </a:lnTo>
                <a:lnTo>
                  <a:pt x="3064208" y="103029"/>
                </a:lnTo>
                <a:lnTo>
                  <a:pt x="3017451" y="96655"/>
                </a:lnTo>
                <a:lnTo>
                  <a:pt x="2970331" y="91860"/>
                </a:lnTo>
                <a:lnTo>
                  <a:pt x="2922765" y="88386"/>
                </a:lnTo>
                <a:lnTo>
                  <a:pt x="2874668" y="85974"/>
                </a:lnTo>
                <a:lnTo>
                  <a:pt x="2825957" y="84367"/>
                </a:lnTo>
                <a:lnTo>
                  <a:pt x="2776549" y="83305"/>
                </a:lnTo>
                <a:lnTo>
                  <a:pt x="2726359" y="82532"/>
                </a:lnTo>
                <a:lnTo>
                  <a:pt x="2675304" y="81790"/>
                </a:lnTo>
                <a:lnTo>
                  <a:pt x="2623300" y="80819"/>
                </a:lnTo>
                <a:lnTo>
                  <a:pt x="2570264" y="79362"/>
                </a:lnTo>
                <a:lnTo>
                  <a:pt x="2519290" y="69465"/>
                </a:lnTo>
                <a:lnTo>
                  <a:pt x="2466082" y="58527"/>
                </a:lnTo>
                <a:lnTo>
                  <a:pt x="2413765" y="46104"/>
                </a:lnTo>
                <a:lnTo>
                  <a:pt x="2365463" y="31750"/>
                </a:lnTo>
                <a:lnTo>
                  <a:pt x="2337186" y="22100"/>
                </a:lnTo>
                <a:lnTo>
                  <a:pt x="2305932" y="11707"/>
                </a:lnTo>
                <a:lnTo>
                  <a:pt x="2280631" y="3398"/>
                </a:lnTo>
                <a:lnTo>
                  <a:pt x="2270213" y="0"/>
                </a:lnTo>
                <a:lnTo>
                  <a:pt x="2224029" y="2792"/>
                </a:lnTo>
                <a:lnTo>
                  <a:pt x="2176433" y="5409"/>
                </a:lnTo>
                <a:lnTo>
                  <a:pt x="2128131" y="8731"/>
                </a:lnTo>
                <a:lnTo>
                  <a:pt x="2079827" y="13640"/>
                </a:lnTo>
                <a:lnTo>
                  <a:pt x="2032228" y="21019"/>
                </a:lnTo>
                <a:lnTo>
                  <a:pt x="1986038" y="31750"/>
                </a:lnTo>
                <a:lnTo>
                  <a:pt x="1936554" y="47581"/>
                </a:lnTo>
                <a:lnTo>
                  <a:pt x="1889141" y="65839"/>
                </a:lnTo>
                <a:lnTo>
                  <a:pt x="1842963" y="85509"/>
                </a:lnTo>
                <a:lnTo>
                  <a:pt x="1797181" y="105576"/>
                </a:lnTo>
                <a:lnTo>
                  <a:pt x="1750956" y="125027"/>
                </a:lnTo>
                <a:lnTo>
                  <a:pt x="1703451" y="142849"/>
                </a:lnTo>
                <a:lnTo>
                  <a:pt x="1668805" y="180719"/>
                </a:lnTo>
                <a:lnTo>
                  <a:pt x="1627897" y="206158"/>
                </a:lnTo>
                <a:lnTo>
                  <a:pt x="1582404" y="222604"/>
                </a:lnTo>
                <a:lnTo>
                  <a:pt x="1534000" y="233494"/>
                </a:lnTo>
                <a:lnTo>
                  <a:pt x="1484361" y="242267"/>
                </a:lnTo>
                <a:lnTo>
                  <a:pt x="1435163" y="252361"/>
                </a:lnTo>
                <a:lnTo>
                  <a:pt x="1385746" y="264069"/>
                </a:lnTo>
                <a:lnTo>
                  <a:pt x="1339900" y="284111"/>
                </a:lnTo>
                <a:lnTo>
                  <a:pt x="1281163" y="323589"/>
                </a:lnTo>
                <a:lnTo>
                  <a:pt x="1246238" y="347599"/>
                </a:lnTo>
                <a:lnTo>
                  <a:pt x="1237680" y="379143"/>
                </a:lnTo>
                <a:lnTo>
                  <a:pt x="1233736" y="392831"/>
                </a:lnTo>
                <a:lnTo>
                  <a:pt x="1224137" y="395806"/>
                </a:lnTo>
                <a:lnTo>
                  <a:pt x="1198613" y="395211"/>
                </a:lnTo>
                <a:close/>
              </a:path>
            </a:pathLst>
          </a:custGeom>
          <a:ln w="9144">
            <a:solidFill>
              <a:srgbClr val="FF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1812227" y="2301246"/>
            <a:ext cx="2634170" cy="13091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bk object 21"/>
          <p:cNvSpPr/>
          <p:nvPr/>
        </p:nvSpPr>
        <p:spPr>
          <a:xfrm>
            <a:off x="1812227" y="2301246"/>
            <a:ext cx="2634615" cy="1309370"/>
          </a:xfrm>
          <a:custGeom>
            <a:avLst/>
            <a:gdLst/>
            <a:ahLst/>
            <a:cxnLst/>
            <a:rect l="l" t="t" r="r" b="b"/>
            <a:pathLst>
              <a:path w="2634615" h="1309370">
                <a:moveTo>
                  <a:pt x="993965" y="236715"/>
                </a:moveTo>
                <a:lnTo>
                  <a:pt x="945288" y="213878"/>
                </a:lnTo>
                <a:lnTo>
                  <a:pt x="896974" y="194099"/>
                </a:lnTo>
                <a:lnTo>
                  <a:pt x="848605" y="176934"/>
                </a:lnTo>
                <a:lnTo>
                  <a:pt x="799764" y="161937"/>
                </a:lnTo>
                <a:lnTo>
                  <a:pt x="750034" y="148662"/>
                </a:lnTo>
                <a:lnTo>
                  <a:pt x="698998" y="136665"/>
                </a:lnTo>
                <a:lnTo>
                  <a:pt x="646239" y="125501"/>
                </a:lnTo>
                <a:lnTo>
                  <a:pt x="590485" y="128606"/>
                </a:lnTo>
                <a:lnTo>
                  <a:pt x="538314" y="130876"/>
                </a:lnTo>
                <a:lnTo>
                  <a:pt x="488837" y="134008"/>
                </a:lnTo>
                <a:lnTo>
                  <a:pt x="441165" y="139695"/>
                </a:lnTo>
                <a:lnTo>
                  <a:pt x="394411" y="149635"/>
                </a:lnTo>
                <a:lnTo>
                  <a:pt x="347685" y="165522"/>
                </a:lnTo>
                <a:lnTo>
                  <a:pt x="300100" y="189052"/>
                </a:lnTo>
                <a:lnTo>
                  <a:pt x="272459" y="204566"/>
                </a:lnTo>
                <a:lnTo>
                  <a:pt x="244521" y="220232"/>
                </a:lnTo>
                <a:lnTo>
                  <a:pt x="188950" y="252603"/>
                </a:lnTo>
                <a:lnTo>
                  <a:pt x="130195" y="291526"/>
                </a:lnTo>
                <a:lnTo>
                  <a:pt x="95262" y="316153"/>
                </a:lnTo>
                <a:lnTo>
                  <a:pt x="79759" y="344003"/>
                </a:lnTo>
                <a:lnTo>
                  <a:pt x="62915" y="370962"/>
                </a:lnTo>
                <a:lnTo>
                  <a:pt x="31749" y="425780"/>
                </a:lnTo>
                <a:lnTo>
                  <a:pt x="10517" y="484752"/>
                </a:lnTo>
                <a:lnTo>
                  <a:pt x="0" y="521093"/>
                </a:lnTo>
                <a:lnTo>
                  <a:pt x="5071" y="580888"/>
                </a:lnTo>
                <a:lnTo>
                  <a:pt x="8819" y="627662"/>
                </a:lnTo>
                <a:lnTo>
                  <a:pt x="15479" y="665079"/>
                </a:lnTo>
                <a:lnTo>
                  <a:pt x="29284" y="696803"/>
                </a:lnTo>
                <a:lnTo>
                  <a:pt x="54467" y="726496"/>
                </a:lnTo>
                <a:lnTo>
                  <a:pt x="95262" y="757821"/>
                </a:lnTo>
                <a:lnTo>
                  <a:pt x="126681" y="795326"/>
                </a:lnTo>
                <a:lnTo>
                  <a:pt x="164011" y="829079"/>
                </a:lnTo>
                <a:lnTo>
                  <a:pt x="205222" y="860096"/>
                </a:lnTo>
                <a:lnTo>
                  <a:pt x="248285" y="889390"/>
                </a:lnTo>
                <a:lnTo>
                  <a:pt x="291171" y="917978"/>
                </a:lnTo>
                <a:lnTo>
                  <a:pt x="331850" y="946873"/>
                </a:lnTo>
                <a:lnTo>
                  <a:pt x="375411" y="978195"/>
                </a:lnTo>
                <a:lnTo>
                  <a:pt x="420124" y="1007076"/>
                </a:lnTo>
                <a:lnTo>
                  <a:pt x="465656" y="1034206"/>
                </a:lnTo>
                <a:lnTo>
                  <a:pt x="511671" y="1060275"/>
                </a:lnTo>
                <a:lnTo>
                  <a:pt x="557835" y="1085971"/>
                </a:lnTo>
                <a:lnTo>
                  <a:pt x="603811" y="1111983"/>
                </a:lnTo>
                <a:lnTo>
                  <a:pt x="649266" y="1139001"/>
                </a:lnTo>
                <a:lnTo>
                  <a:pt x="693864" y="1167714"/>
                </a:lnTo>
                <a:lnTo>
                  <a:pt x="731204" y="1193009"/>
                </a:lnTo>
                <a:lnTo>
                  <a:pt x="771320" y="1219671"/>
                </a:lnTo>
                <a:lnTo>
                  <a:pt x="813552" y="1245363"/>
                </a:lnTo>
                <a:lnTo>
                  <a:pt x="857238" y="1267745"/>
                </a:lnTo>
                <a:lnTo>
                  <a:pt x="901717" y="1284480"/>
                </a:lnTo>
                <a:lnTo>
                  <a:pt x="946327" y="1293228"/>
                </a:lnTo>
                <a:lnTo>
                  <a:pt x="993714" y="1297048"/>
                </a:lnTo>
                <a:lnTo>
                  <a:pt x="1040803" y="1301167"/>
                </a:lnTo>
                <a:lnTo>
                  <a:pt x="1087891" y="1305288"/>
                </a:lnTo>
                <a:lnTo>
                  <a:pt x="1135278" y="1309116"/>
                </a:lnTo>
                <a:lnTo>
                  <a:pt x="1186484" y="1308073"/>
                </a:lnTo>
                <a:lnTo>
                  <a:pt x="1237691" y="1307273"/>
                </a:lnTo>
                <a:lnTo>
                  <a:pt x="1288897" y="1306628"/>
                </a:lnTo>
                <a:lnTo>
                  <a:pt x="1340103" y="1306049"/>
                </a:lnTo>
                <a:lnTo>
                  <a:pt x="1391310" y="1305449"/>
                </a:lnTo>
                <a:lnTo>
                  <a:pt x="1442516" y="1304739"/>
                </a:lnTo>
                <a:lnTo>
                  <a:pt x="1493723" y="1303830"/>
                </a:lnTo>
                <a:lnTo>
                  <a:pt x="1544929" y="1302636"/>
                </a:lnTo>
                <a:lnTo>
                  <a:pt x="1596135" y="1301066"/>
                </a:lnTo>
                <a:lnTo>
                  <a:pt x="1647342" y="1299034"/>
                </a:lnTo>
                <a:lnTo>
                  <a:pt x="1698548" y="1296451"/>
                </a:lnTo>
                <a:lnTo>
                  <a:pt x="1749755" y="1293228"/>
                </a:lnTo>
                <a:lnTo>
                  <a:pt x="1800766" y="1255888"/>
                </a:lnTo>
                <a:lnTo>
                  <a:pt x="1815183" y="1225753"/>
                </a:lnTo>
                <a:lnTo>
                  <a:pt x="1829155" y="1199489"/>
                </a:lnTo>
                <a:lnTo>
                  <a:pt x="1859040" y="1160724"/>
                </a:lnTo>
                <a:lnTo>
                  <a:pt x="1891441" y="1123102"/>
                </a:lnTo>
                <a:lnTo>
                  <a:pt x="1926207" y="1087386"/>
                </a:lnTo>
                <a:lnTo>
                  <a:pt x="1963183" y="1054340"/>
                </a:lnTo>
                <a:lnTo>
                  <a:pt x="2002218" y="1024724"/>
                </a:lnTo>
                <a:lnTo>
                  <a:pt x="2009635" y="1012164"/>
                </a:lnTo>
                <a:lnTo>
                  <a:pt x="2033981" y="978649"/>
                </a:lnTo>
                <a:lnTo>
                  <a:pt x="2081537" y="967035"/>
                </a:lnTo>
                <a:lnTo>
                  <a:pt x="2097493" y="962761"/>
                </a:lnTo>
                <a:lnTo>
                  <a:pt x="2109846" y="955566"/>
                </a:lnTo>
                <a:lnTo>
                  <a:pt x="2121306" y="946878"/>
                </a:lnTo>
                <a:lnTo>
                  <a:pt x="2132766" y="938188"/>
                </a:lnTo>
                <a:lnTo>
                  <a:pt x="2145118" y="930986"/>
                </a:lnTo>
                <a:lnTo>
                  <a:pt x="2156114" y="925826"/>
                </a:lnTo>
                <a:lnTo>
                  <a:pt x="2167553" y="921856"/>
                </a:lnTo>
                <a:lnTo>
                  <a:pt x="2179287" y="918479"/>
                </a:lnTo>
                <a:lnTo>
                  <a:pt x="2191169" y="915098"/>
                </a:lnTo>
                <a:lnTo>
                  <a:pt x="2226895" y="927014"/>
                </a:lnTo>
                <a:lnTo>
                  <a:pt x="2262619" y="938930"/>
                </a:lnTo>
                <a:lnTo>
                  <a:pt x="2298343" y="950845"/>
                </a:lnTo>
                <a:lnTo>
                  <a:pt x="2334069" y="962761"/>
                </a:lnTo>
                <a:lnTo>
                  <a:pt x="2348210" y="967258"/>
                </a:lnTo>
                <a:lnTo>
                  <a:pt x="2363841" y="972496"/>
                </a:lnTo>
                <a:lnTo>
                  <a:pt x="2376496" y="976838"/>
                </a:lnTo>
                <a:lnTo>
                  <a:pt x="2381707" y="978649"/>
                </a:lnTo>
                <a:lnTo>
                  <a:pt x="2426988" y="958414"/>
                </a:lnTo>
                <a:lnTo>
                  <a:pt x="2460457" y="934596"/>
                </a:lnTo>
                <a:lnTo>
                  <a:pt x="2488592" y="908186"/>
                </a:lnTo>
                <a:lnTo>
                  <a:pt x="2517870" y="880177"/>
                </a:lnTo>
                <a:lnTo>
                  <a:pt x="2554770" y="851560"/>
                </a:lnTo>
                <a:lnTo>
                  <a:pt x="2571159" y="802384"/>
                </a:lnTo>
                <a:lnTo>
                  <a:pt x="2579545" y="777306"/>
                </a:lnTo>
                <a:lnTo>
                  <a:pt x="2584499" y="762677"/>
                </a:lnTo>
                <a:lnTo>
                  <a:pt x="2590596" y="744844"/>
                </a:lnTo>
                <a:lnTo>
                  <a:pt x="2602407" y="710158"/>
                </a:lnTo>
                <a:lnTo>
                  <a:pt x="2606227" y="698242"/>
                </a:lnTo>
                <a:lnTo>
                  <a:pt x="2610345" y="686327"/>
                </a:lnTo>
                <a:lnTo>
                  <a:pt x="2614462" y="674411"/>
                </a:lnTo>
                <a:lnTo>
                  <a:pt x="2618282" y="662495"/>
                </a:lnTo>
                <a:lnTo>
                  <a:pt x="2622779" y="648345"/>
                </a:lnTo>
                <a:lnTo>
                  <a:pt x="2628017" y="632706"/>
                </a:lnTo>
                <a:lnTo>
                  <a:pt x="2632359" y="620045"/>
                </a:lnTo>
                <a:lnTo>
                  <a:pt x="2634170" y="614832"/>
                </a:lnTo>
                <a:lnTo>
                  <a:pt x="2631900" y="567594"/>
                </a:lnTo>
                <a:lnTo>
                  <a:pt x="2630895" y="520523"/>
                </a:lnTo>
                <a:lnTo>
                  <a:pt x="2629146" y="474385"/>
                </a:lnTo>
                <a:lnTo>
                  <a:pt x="2624642" y="429941"/>
                </a:lnTo>
                <a:lnTo>
                  <a:pt x="2615374" y="387954"/>
                </a:lnTo>
                <a:lnTo>
                  <a:pt x="2599334" y="349190"/>
                </a:lnTo>
                <a:lnTo>
                  <a:pt x="2574510" y="314410"/>
                </a:lnTo>
                <a:lnTo>
                  <a:pt x="2538895" y="284378"/>
                </a:lnTo>
                <a:lnTo>
                  <a:pt x="2511007" y="247963"/>
                </a:lnTo>
                <a:lnTo>
                  <a:pt x="2477749" y="213954"/>
                </a:lnTo>
                <a:lnTo>
                  <a:pt x="2440100" y="182403"/>
                </a:lnTo>
                <a:lnTo>
                  <a:pt x="2399041" y="153363"/>
                </a:lnTo>
                <a:lnTo>
                  <a:pt x="2355550" y="126886"/>
                </a:lnTo>
                <a:lnTo>
                  <a:pt x="2310609" y="103024"/>
                </a:lnTo>
                <a:lnTo>
                  <a:pt x="2265197" y="81829"/>
                </a:lnTo>
                <a:lnTo>
                  <a:pt x="2220294" y="63353"/>
                </a:lnTo>
                <a:lnTo>
                  <a:pt x="2176881" y="47650"/>
                </a:lnTo>
                <a:lnTo>
                  <a:pt x="2129243" y="31769"/>
                </a:lnTo>
                <a:lnTo>
                  <a:pt x="2105426" y="23976"/>
                </a:lnTo>
                <a:lnTo>
                  <a:pt x="2081606" y="15887"/>
                </a:lnTo>
                <a:lnTo>
                  <a:pt x="2067467" y="11390"/>
                </a:lnTo>
                <a:lnTo>
                  <a:pt x="2051840" y="6153"/>
                </a:lnTo>
                <a:lnTo>
                  <a:pt x="2039190" y="1810"/>
                </a:lnTo>
                <a:lnTo>
                  <a:pt x="2033981" y="0"/>
                </a:lnTo>
                <a:lnTo>
                  <a:pt x="1983963" y="1947"/>
                </a:lnTo>
                <a:lnTo>
                  <a:pt x="1933946" y="3410"/>
                </a:lnTo>
                <a:lnTo>
                  <a:pt x="1883930" y="4962"/>
                </a:lnTo>
                <a:lnTo>
                  <a:pt x="1833914" y="7176"/>
                </a:lnTo>
                <a:lnTo>
                  <a:pt x="1783898" y="10627"/>
                </a:lnTo>
                <a:lnTo>
                  <a:pt x="1733880" y="15887"/>
                </a:lnTo>
                <a:lnTo>
                  <a:pt x="1686042" y="26027"/>
                </a:lnTo>
                <a:lnTo>
                  <a:pt x="1639084" y="43009"/>
                </a:lnTo>
                <a:lnTo>
                  <a:pt x="1592567" y="63346"/>
                </a:lnTo>
                <a:lnTo>
                  <a:pt x="1546050" y="83550"/>
                </a:lnTo>
                <a:lnTo>
                  <a:pt x="1499092" y="100135"/>
                </a:lnTo>
                <a:lnTo>
                  <a:pt x="1451254" y="109613"/>
                </a:lnTo>
                <a:lnTo>
                  <a:pt x="1400762" y="113861"/>
                </a:lnTo>
                <a:lnTo>
                  <a:pt x="1350269" y="117269"/>
                </a:lnTo>
                <a:lnTo>
                  <a:pt x="1299775" y="120141"/>
                </a:lnTo>
                <a:lnTo>
                  <a:pt x="1249282" y="122783"/>
                </a:lnTo>
                <a:lnTo>
                  <a:pt x="1198791" y="125501"/>
                </a:lnTo>
                <a:lnTo>
                  <a:pt x="1186661" y="128876"/>
                </a:lnTo>
                <a:lnTo>
                  <a:pt x="1174381" y="132254"/>
                </a:lnTo>
                <a:lnTo>
                  <a:pt x="1162397" y="136227"/>
                </a:lnTo>
                <a:lnTo>
                  <a:pt x="1151153" y="141389"/>
                </a:lnTo>
                <a:lnTo>
                  <a:pt x="1138800" y="148591"/>
                </a:lnTo>
                <a:lnTo>
                  <a:pt x="1127340" y="157281"/>
                </a:lnTo>
                <a:lnTo>
                  <a:pt x="1115881" y="165968"/>
                </a:lnTo>
                <a:lnTo>
                  <a:pt x="1103528" y="173164"/>
                </a:lnTo>
                <a:lnTo>
                  <a:pt x="1052042" y="192889"/>
                </a:lnTo>
                <a:lnTo>
                  <a:pt x="1025860" y="198279"/>
                </a:lnTo>
                <a:lnTo>
                  <a:pt x="1014464" y="200161"/>
                </a:lnTo>
                <a:lnTo>
                  <a:pt x="1007338" y="209363"/>
                </a:lnTo>
                <a:lnTo>
                  <a:pt x="993965" y="236715"/>
                </a:lnTo>
                <a:close/>
              </a:path>
            </a:pathLst>
          </a:custGeom>
          <a:ln w="9144">
            <a:solidFill>
              <a:srgbClr val="33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bk object 22"/>
          <p:cNvSpPr/>
          <p:nvPr/>
        </p:nvSpPr>
        <p:spPr>
          <a:xfrm>
            <a:off x="1632458" y="3879767"/>
            <a:ext cx="2784088" cy="17209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bk object 23"/>
          <p:cNvSpPr/>
          <p:nvPr/>
        </p:nvSpPr>
        <p:spPr>
          <a:xfrm>
            <a:off x="1632458" y="3879767"/>
            <a:ext cx="2784475" cy="1721485"/>
          </a:xfrm>
          <a:custGeom>
            <a:avLst/>
            <a:gdLst/>
            <a:ahLst/>
            <a:cxnLst/>
            <a:rect l="l" t="t" r="r" b="b"/>
            <a:pathLst>
              <a:path w="2784475" h="1721485">
                <a:moveTo>
                  <a:pt x="9773" y="285413"/>
                </a:moveTo>
                <a:lnTo>
                  <a:pt x="27324" y="329479"/>
                </a:lnTo>
                <a:lnTo>
                  <a:pt x="48625" y="370634"/>
                </a:lnTo>
                <a:lnTo>
                  <a:pt x="71866" y="410467"/>
                </a:lnTo>
                <a:lnTo>
                  <a:pt x="95241" y="450564"/>
                </a:lnTo>
                <a:lnTo>
                  <a:pt x="116941" y="492513"/>
                </a:lnTo>
                <a:lnTo>
                  <a:pt x="135160" y="537902"/>
                </a:lnTo>
                <a:lnTo>
                  <a:pt x="150981" y="583201"/>
                </a:lnTo>
                <a:lnTo>
                  <a:pt x="168029" y="627872"/>
                </a:lnTo>
                <a:lnTo>
                  <a:pt x="186711" y="671642"/>
                </a:lnTo>
                <a:lnTo>
                  <a:pt x="207431" y="714236"/>
                </a:lnTo>
                <a:lnTo>
                  <a:pt x="230593" y="755379"/>
                </a:lnTo>
                <a:lnTo>
                  <a:pt x="256604" y="794796"/>
                </a:lnTo>
                <a:lnTo>
                  <a:pt x="285867" y="832214"/>
                </a:lnTo>
                <a:lnTo>
                  <a:pt x="318788" y="867358"/>
                </a:lnTo>
                <a:lnTo>
                  <a:pt x="355772" y="899953"/>
                </a:lnTo>
                <a:lnTo>
                  <a:pt x="408728" y="941202"/>
                </a:lnTo>
                <a:lnTo>
                  <a:pt x="446239" y="966548"/>
                </a:lnTo>
                <a:lnTo>
                  <a:pt x="450591" y="968095"/>
                </a:lnTo>
                <a:lnTo>
                  <a:pt x="452129" y="967375"/>
                </a:lnTo>
                <a:lnTo>
                  <a:pt x="444105" y="954603"/>
                </a:lnTo>
                <a:lnTo>
                  <a:pt x="444657" y="955184"/>
                </a:lnTo>
                <a:lnTo>
                  <a:pt x="479290" y="991615"/>
                </a:lnTo>
                <a:lnTo>
                  <a:pt x="526660" y="1040234"/>
                </a:lnTo>
                <a:lnTo>
                  <a:pt x="560508" y="1074629"/>
                </a:lnTo>
                <a:lnTo>
                  <a:pt x="618241" y="1115723"/>
                </a:lnTo>
                <a:lnTo>
                  <a:pt x="655733" y="1136567"/>
                </a:lnTo>
                <a:lnTo>
                  <a:pt x="683558" y="1173454"/>
                </a:lnTo>
                <a:lnTo>
                  <a:pt x="716673" y="1208773"/>
                </a:lnTo>
                <a:lnTo>
                  <a:pt x="754138" y="1242249"/>
                </a:lnTo>
                <a:lnTo>
                  <a:pt x="795012" y="1273608"/>
                </a:lnTo>
                <a:lnTo>
                  <a:pt x="838355" y="1302576"/>
                </a:lnTo>
                <a:lnTo>
                  <a:pt x="883227" y="1328878"/>
                </a:lnTo>
                <a:lnTo>
                  <a:pt x="928686" y="1352239"/>
                </a:lnTo>
                <a:lnTo>
                  <a:pt x="973793" y="1372386"/>
                </a:lnTo>
                <a:lnTo>
                  <a:pt x="1017607" y="1389043"/>
                </a:lnTo>
                <a:lnTo>
                  <a:pt x="1045998" y="1418145"/>
                </a:lnTo>
                <a:lnTo>
                  <a:pt x="1059342" y="1432470"/>
                </a:lnTo>
                <a:lnTo>
                  <a:pt x="1064164" y="1436879"/>
                </a:lnTo>
                <a:lnTo>
                  <a:pt x="1066987" y="1436232"/>
                </a:lnTo>
                <a:lnTo>
                  <a:pt x="1074336" y="1435391"/>
                </a:lnTo>
                <a:lnTo>
                  <a:pt x="1128706" y="1452568"/>
                </a:lnTo>
                <a:lnTo>
                  <a:pt x="1192586" y="1481944"/>
                </a:lnTo>
                <a:lnTo>
                  <a:pt x="1254093" y="1516081"/>
                </a:lnTo>
                <a:lnTo>
                  <a:pt x="1285237" y="1539905"/>
                </a:lnTo>
                <a:lnTo>
                  <a:pt x="1300738" y="1552705"/>
                </a:lnTo>
                <a:lnTo>
                  <a:pt x="1317581" y="1563719"/>
                </a:lnTo>
                <a:lnTo>
                  <a:pt x="1363578" y="1585207"/>
                </a:lnTo>
                <a:lnTo>
                  <a:pt x="1401099" y="1595083"/>
                </a:lnTo>
                <a:lnTo>
                  <a:pt x="1440110" y="1600790"/>
                </a:lnTo>
                <a:lnTo>
                  <a:pt x="1490580" y="1609769"/>
                </a:lnTo>
                <a:lnTo>
                  <a:pt x="1524004" y="1619004"/>
                </a:lnTo>
                <a:lnTo>
                  <a:pt x="1544934" y="1628832"/>
                </a:lnTo>
                <a:lnTo>
                  <a:pt x="1566463" y="1641041"/>
                </a:lnTo>
                <a:lnTo>
                  <a:pt x="1601680" y="1657419"/>
                </a:lnTo>
                <a:lnTo>
                  <a:pt x="1629948" y="1667738"/>
                </a:lnTo>
                <a:lnTo>
                  <a:pt x="1661193" y="1678057"/>
                </a:lnTo>
                <a:lnTo>
                  <a:pt x="1686488" y="1685994"/>
                </a:lnTo>
                <a:lnTo>
                  <a:pt x="1696904" y="1689169"/>
                </a:lnTo>
                <a:lnTo>
                  <a:pt x="1755463" y="1683175"/>
                </a:lnTo>
                <a:lnTo>
                  <a:pt x="1803127" y="1677789"/>
                </a:lnTo>
                <a:lnTo>
                  <a:pt x="1845002" y="1669050"/>
                </a:lnTo>
                <a:lnTo>
                  <a:pt x="1886193" y="1652993"/>
                </a:lnTo>
                <a:lnTo>
                  <a:pt x="1931803" y="1625657"/>
                </a:lnTo>
                <a:lnTo>
                  <a:pt x="1985131" y="1632048"/>
                </a:lnTo>
                <a:lnTo>
                  <a:pt x="2020174" y="1635639"/>
                </a:lnTo>
                <a:lnTo>
                  <a:pt x="2040934" y="1637344"/>
                </a:lnTo>
                <a:lnTo>
                  <a:pt x="2051409" y="1638078"/>
                </a:lnTo>
                <a:lnTo>
                  <a:pt x="2055598" y="1638755"/>
                </a:lnTo>
                <a:lnTo>
                  <a:pt x="2057502" y="1640290"/>
                </a:lnTo>
                <a:lnTo>
                  <a:pt x="2061120" y="1643597"/>
                </a:lnTo>
                <a:lnTo>
                  <a:pt x="2070452" y="1649590"/>
                </a:lnTo>
                <a:lnTo>
                  <a:pt x="2122253" y="1673294"/>
                </a:lnTo>
                <a:lnTo>
                  <a:pt x="2168482" y="1689766"/>
                </a:lnTo>
                <a:lnTo>
                  <a:pt x="2192117" y="1697187"/>
                </a:lnTo>
                <a:lnTo>
                  <a:pt x="2215902" y="1705057"/>
                </a:lnTo>
                <a:lnTo>
                  <a:pt x="2230034" y="1709547"/>
                </a:lnTo>
                <a:lnTo>
                  <a:pt x="2245657" y="1714781"/>
                </a:lnTo>
                <a:lnTo>
                  <a:pt x="2258306" y="1719121"/>
                </a:lnTo>
                <a:lnTo>
                  <a:pt x="2263515" y="1720932"/>
                </a:lnTo>
                <a:lnTo>
                  <a:pt x="2317785" y="1716702"/>
                </a:lnTo>
                <a:lnTo>
                  <a:pt x="2368281" y="1712554"/>
                </a:lnTo>
                <a:lnTo>
                  <a:pt x="2415891" y="1707017"/>
                </a:lnTo>
                <a:lnTo>
                  <a:pt x="2461502" y="1698619"/>
                </a:lnTo>
                <a:lnTo>
                  <a:pt x="2506003" y="1685887"/>
                </a:lnTo>
                <a:lnTo>
                  <a:pt x="2550282" y="1667348"/>
                </a:lnTo>
                <a:lnTo>
                  <a:pt x="2595226" y="1641532"/>
                </a:lnTo>
                <a:lnTo>
                  <a:pt x="2614517" y="1614138"/>
                </a:lnTo>
                <a:lnTo>
                  <a:pt x="2634107" y="1586745"/>
                </a:lnTo>
                <a:lnTo>
                  <a:pt x="2672988" y="1531969"/>
                </a:lnTo>
                <a:lnTo>
                  <a:pt x="2701340" y="1489540"/>
                </a:lnTo>
                <a:lnTo>
                  <a:pt x="2714365" y="1433645"/>
                </a:lnTo>
                <a:lnTo>
                  <a:pt x="2725666" y="1383226"/>
                </a:lnTo>
                <a:lnTo>
                  <a:pt x="2738465" y="1333073"/>
                </a:lnTo>
                <a:lnTo>
                  <a:pt x="2752585" y="1283185"/>
                </a:lnTo>
                <a:lnTo>
                  <a:pt x="2767852" y="1233562"/>
                </a:lnTo>
                <a:lnTo>
                  <a:pt x="2784088" y="1184205"/>
                </a:lnTo>
                <a:lnTo>
                  <a:pt x="2760804" y="1133520"/>
                </a:lnTo>
                <a:lnTo>
                  <a:pt x="2730070" y="1093687"/>
                </a:lnTo>
                <a:lnTo>
                  <a:pt x="2693427" y="1061529"/>
                </a:lnTo>
                <a:lnTo>
                  <a:pt x="2652419" y="1033872"/>
                </a:lnTo>
                <a:lnTo>
                  <a:pt x="2608588" y="1007538"/>
                </a:lnTo>
                <a:lnTo>
                  <a:pt x="2563476" y="979354"/>
                </a:lnTo>
                <a:lnTo>
                  <a:pt x="2527717" y="934963"/>
                </a:lnTo>
                <a:lnTo>
                  <a:pt x="2486898" y="900550"/>
                </a:lnTo>
                <a:lnTo>
                  <a:pt x="2440721" y="874176"/>
                </a:lnTo>
                <a:lnTo>
                  <a:pt x="2388889" y="853903"/>
                </a:lnTo>
                <a:lnTo>
                  <a:pt x="2331657" y="863108"/>
                </a:lnTo>
                <a:lnTo>
                  <a:pt x="2277397" y="873952"/>
                </a:lnTo>
                <a:lnTo>
                  <a:pt x="2223731" y="886284"/>
                </a:lnTo>
                <a:lnTo>
                  <a:pt x="2168277" y="899953"/>
                </a:lnTo>
                <a:lnTo>
                  <a:pt x="2120694" y="897696"/>
                </a:lnTo>
                <a:lnTo>
                  <a:pt x="2073256" y="896183"/>
                </a:lnTo>
                <a:lnTo>
                  <a:pt x="2026113" y="892586"/>
                </a:lnTo>
                <a:lnTo>
                  <a:pt x="1979416" y="884078"/>
                </a:lnTo>
                <a:lnTo>
                  <a:pt x="1943702" y="850358"/>
                </a:lnTo>
                <a:lnTo>
                  <a:pt x="1931803" y="838028"/>
                </a:lnTo>
                <a:lnTo>
                  <a:pt x="1893876" y="802937"/>
                </a:lnTo>
                <a:lnTo>
                  <a:pt x="1857320" y="765791"/>
                </a:lnTo>
                <a:lnTo>
                  <a:pt x="1820841" y="728723"/>
                </a:lnTo>
                <a:lnTo>
                  <a:pt x="1783142" y="693865"/>
                </a:lnTo>
                <a:lnTo>
                  <a:pt x="1742929" y="663352"/>
                </a:lnTo>
                <a:lnTo>
                  <a:pt x="1710641" y="623397"/>
                </a:lnTo>
                <a:lnTo>
                  <a:pt x="1673932" y="588016"/>
                </a:lnTo>
                <a:lnTo>
                  <a:pt x="1634481" y="555304"/>
                </a:lnTo>
                <a:lnTo>
                  <a:pt x="1593963" y="523355"/>
                </a:lnTo>
                <a:lnTo>
                  <a:pt x="1554055" y="490264"/>
                </a:lnTo>
                <a:lnTo>
                  <a:pt x="1514550" y="454610"/>
                </a:lnTo>
                <a:lnTo>
                  <a:pt x="1480850" y="425356"/>
                </a:lnTo>
                <a:lnTo>
                  <a:pt x="1444471" y="401162"/>
                </a:lnTo>
                <a:lnTo>
                  <a:pt x="1396930" y="380688"/>
                </a:lnTo>
                <a:lnTo>
                  <a:pt x="1362408" y="337928"/>
                </a:lnTo>
                <a:lnTo>
                  <a:pt x="1322249" y="303858"/>
                </a:lnTo>
                <a:lnTo>
                  <a:pt x="1277289" y="276877"/>
                </a:lnTo>
                <a:lnTo>
                  <a:pt x="1228367" y="255384"/>
                </a:lnTo>
                <a:lnTo>
                  <a:pt x="1176319" y="237775"/>
                </a:lnTo>
                <a:lnTo>
                  <a:pt x="1129302" y="229242"/>
                </a:lnTo>
                <a:lnTo>
                  <a:pt x="1105122" y="226390"/>
                </a:lnTo>
                <a:lnTo>
                  <a:pt x="1081094" y="221900"/>
                </a:lnTo>
                <a:lnTo>
                  <a:pt x="1022369" y="203831"/>
                </a:lnTo>
                <a:lnTo>
                  <a:pt x="964316" y="174429"/>
                </a:lnTo>
                <a:lnTo>
                  <a:pt x="941624" y="155795"/>
                </a:lnTo>
                <a:lnTo>
                  <a:pt x="918039" y="139245"/>
                </a:lnTo>
                <a:lnTo>
                  <a:pt x="892220" y="128200"/>
                </a:lnTo>
                <a:lnTo>
                  <a:pt x="844952" y="116368"/>
                </a:lnTo>
                <a:lnTo>
                  <a:pt x="797475" y="104622"/>
                </a:lnTo>
                <a:lnTo>
                  <a:pt x="749865" y="92858"/>
                </a:lnTo>
                <a:lnTo>
                  <a:pt x="702197" y="80970"/>
                </a:lnTo>
                <a:lnTo>
                  <a:pt x="654549" y="68853"/>
                </a:lnTo>
                <a:lnTo>
                  <a:pt x="606995" y="56402"/>
                </a:lnTo>
                <a:lnTo>
                  <a:pt x="559614" y="43512"/>
                </a:lnTo>
                <a:lnTo>
                  <a:pt x="512479" y="30079"/>
                </a:lnTo>
                <a:lnTo>
                  <a:pt x="465669" y="15997"/>
                </a:lnTo>
                <a:lnTo>
                  <a:pt x="419259" y="1162"/>
                </a:lnTo>
                <a:lnTo>
                  <a:pt x="367109" y="1878"/>
                </a:lnTo>
                <a:lnTo>
                  <a:pt x="313284" y="0"/>
                </a:lnTo>
                <a:lnTo>
                  <a:pt x="260299" y="939"/>
                </a:lnTo>
                <a:lnTo>
                  <a:pt x="210665" y="10110"/>
                </a:lnTo>
                <a:lnTo>
                  <a:pt x="166897" y="32924"/>
                </a:lnTo>
                <a:lnTo>
                  <a:pt x="157920" y="43940"/>
                </a:lnTo>
                <a:lnTo>
                  <a:pt x="151028" y="56743"/>
                </a:lnTo>
                <a:lnTo>
                  <a:pt x="144137" y="69547"/>
                </a:lnTo>
                <a:lnTo>
                  <a:pt x="108472" y="101209"/>
                </a:lnTo>
                <a:lnTo>
                  <a:pt x="52124" y="137735"/>
                </a:lnTo>
                <a:lnTo>
                  <a:pt x="41510" y="144087"/>
                </a:lnTo>
                <a:lnTo>
                  <a:pt x="17358" y="181130"/>
                </a:lnTo>
                <a:lnTo>
                  <a:pt x="3024" y="211774"/>
                </a:lnTo>
                <a:lnTo>
                  <a:pt x="0" y="243905"/>
                </a:lnTo>
                <a:lnTo>
                  <a:pt x="9773" y="285413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bk object 24"/>
          <p:cNvSpPr/>
          <p:nvPr/>
        </p:nvSpPr>
        <p:spPr>
          <a:xfrm>
            <a:off x="4449269" y="3016746"/>
            <a:ext cx="3585254" cy="18295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bk object 25"/>
          <p:cNvSpPr/>
          <p:nvPr/>
        </p:nvSpPr>
        <p:spPr>
          <a:xfrm>
            <a:off x="4449269" y="3016746"/>
            <a:ext cx="3585845" cy="1830070"/>
          </a:xfrm>
          <a:custGeom>
            <a:avLst/>
            <a:gdLst/>
            <a:ahLst/>
            <a:cxnLst/>
            <a:rect l="l" t="t" r="r" b="b"/>
            <a:pathLst>
              <a:path w="3585845" h="1830070">
                <a:moveTo>
                  <a:pt x="400285" y="111074"/>
                </a:moveTo>
                <a:lnTo>
                  <a:pt x="365874" y="156480"/>
                </a:lnTo>
                <a:lnTo>
                  <a:pt x="328875" y="193659"/>
                </a:lnTo>
                <a:lnTo>
                  <a:pt x="288599" y="225430"/>
                </a:lnTo>
                <a:lnTo>
                  <a:pt x="244360" y="254612"/>
                </a:lnTo>
                <a:lnTo>
                  <a:pt x="195472" y="284022"/>
                </a:lnTo>
                <a:lnTo>
                  <a:pt x="184010" y="299969"/>
                </a:lnTo>
                <a:lnTo>
                  <a:pt x="161082" y="332450"/>
                </a:lnTo>
                <a:lnTo>
                  <a:pt x="124022" y="362770"/>
                </a:lnTo>
                <a:lnTo>
                  <a:pt x="111222" y="370033"/>
                </a:lnTo>
                <a:lnTo>
                  <a:pt x="100209" y="379234"/>
                </a:lnTo>
                <a:lnTo>
                  <a:pt x="77084" y="412230"/>
                </a:lnTo>
                <a:lnTo>
                  <a:pt x="58129" y="448054"/>
                </a:lnTo>
                <a:lnTo>
                  <a:pt x="40368" y="484770"/>
                </a:lnTo>
                <a:lnTo>
                  <a:pt x="20821" y="520445"/>
                </a:lnTo>
                <a:lnTo>
                  <a:pt x="13052" y="581644"/>
                </a:lnTo>
                <a:lnTo>
                  <a:pt x="6705" y="637273"/>
                </a:lnTo>
                <a:lnTo>
                  <a:pt x="2211" y="688174"/>
                </a:lnTo>
                <a:lnTo>
                  <a:pt x="0" y="735190"/>
                </a:lnTo>
                <a:lnTo>
                  <a:pt x="501" y="779165"/>
                </a:lnTo>
                <a:lnTo>
                  <a:pt x="4145" y="820942"/>
                </a:lnTo>
                <a:lnTo>
                  <a:pt x="11361" y="861363"/>
                </a:lnTo>
                <a:lnTo>
                  <a:pt x="22581" y="901271"/>
                </a:lnTo>
                <a:lnTo>
                  <a:pt x="38232" y="941510"/>
                </a:lnTo>
                <a:lnTo>
                  <a:pt x="58747" y="982923"/>
                </a:lnTo>
                <a:lnTo>
                  <a:pt x="84554" y="1026352"/>
                </a:lnTo>
                <a:lnTo>
                  <a:pt x="116084" y="1072641"/>
                </a:lnTo>
                <a:lnTo>
                  <a:pt x="143518" y="1113421"/>
                </a:lnTo>
                <a:lnTo>
                  <a:pt x="168870" y="1148998"/>
                </a:lnTo>
                <a:lnTo>
                  <a:pt x="199582" y="1177735"/>
                </a:lnTo>
                <a:lnTo>
                  <a:pt x="243097" y="1197990"/>
                </a:lnTo>
                <a:lnTo>
                  <a:pt x="274250" y="1236669"/>
                </a:lnTo>
                <a:lnTo>
                  <a:pt x="311313" y="1265693"/>
                </a:lnTo>
                <a:lnTo>
                  <a:pt x="353050" y="1287840"/>
                </a:lnTo>
                <a:lnTo>
                  <a:pt x="398227" y="1305887"/>
                </a:lnTo>
                <a:lnTo>
                  <a:pt x="445608" y="1322611"/>
                </a:lnTo>
                <a:lnTo>
                  <a:pt x="493960" y="1340789"/>
                </a:lnTo>
                <a:lnTo>
                  <a:pt x="517750" y="1350436"/>
                </a:lnTo>
                <a:lnTo>
                  <a:pt x="543774" y="1360825"/>
                </a:lnTo>
                <a:lnTo>
                  <a:pt x="564738" y="1369130"/>
                </a:lnTo>
                <a:lnTo>
                  <a:pt x="573348" y="1372526"/>
                </a:lnTo>
                <a:lnTo>
                  <a:pt x="622222" y="1369394"/>
                </a:lnTo>
                <a:lnTo>
                  <a:pt x="672311" y="1365673"/>
                </a:lnTo>
                <a:lnTo>
                  <a:pt x="723300" y="1361952"/>
                </a:lnTo>
                <a:lnTo>
                  <a:pt x="774878" y="1358817"/>
                </a:lnTo>
                <a:lnTo>
                  <a:pt x="826729" y="1356857"/>
                </a:lnTo>
                <a:lnTo>
                  <a:pt x="878542" y="1356660"/>
                </a:lnTo>
                <a:lnTo>
                  <a:pt x="930002" y="1358814"/>
                </a:lnTo>
                <a:lnTo>
                  <a:pt x="980796" y="1363907"/>
                </a:lnTo>
                <a:lnTo>
                  <a:pt x="1030611" y="1372526"/>
                </a:lnTo>
                <a:lnTo>
                  <a:pt x="1077524" y="1391868"/>
                </a:lnTo>
                <a:lnTo>
                  <a:pt x="1118928" y="1422512"/>
                </a:lnTo>
                <a:lnTo>
                  <a:pt x="1159440" y="1455535"/>
                </a:lnTo>
                <a:lnTo>
                  <a:pt x="1203674" y="1482013"/>
                </a:lnTo>
                <a:lnTo>
                  <a:pt x="1303551" y="1508862"/>
                </a:lnTo>
                <a:lnTo>
                  <a:pt x="1418017" y="1523067"/>
                </a:lnTo>
                <a:lnTo>
                  <a:pt x="1512239" y="1528646"/>
                </a:lnTo>
                <a:lnTo>
                  <a:pt x="1551387" y="1529613"/>
                </a:lnTo>
                <a:lnTo>
                  <a:pt x="1595221" y="1543526"/>
                </a:lnTo>
                <a:lnTo>
                  <a:pt x="1639130" y="1556755"/>
                </a:lnTo>
                <a:lnTo>
                  <a:pt x="1683190" y="1569374"/>
                </a:lnTo>
                <a:lnTo>
                  <a:pt x="1727479" y="1581460"/>
                </a:lnTo>
                <a:lnTo>
                  <a:pt x="1772075" y="1593087"/>
                </a:lnTo>
                <a:lnTo>
                  <a:pt x="1793403" y="1626612"/>
                </a:lnTo>
                <a:lnTo>
                  <a:pt x="1802079" y="1639648"/>
                </a:lnTo>
                <a:lnTo>
                  <a:pt x="1809458" y="1643698"/>
                </a:lnTo>
                <a:lnTo>
                  <a:pt x="1826896" y="1650260"/>
                </a:lnTo>
                <a:lnTo>
                  <a:pt x="1865750" y="1670837"/>
                </a:lnTo>
                <a:lnTo>
                  <a:pt x="1901725" y="1692972"/>
                </a:lnTo>
                <a:lnTo>
                  <a:pt x="1927158" y="1709880"/>
                </a:lnTo>
                <a:lnTo>
                  <a:pt x="1944543" y="1722281"/>
                </a:lnTo>
                <a:lnTo>
                  <a:pt x="1956371" y="1730897"/>
                </a:lnTo>
                <a:lnTo>
                  <a:pt x="1965134" y="1736450"/>
                </a:lnTo>
                <a:lnTo>
                  <a:pt x="1973323" y="1739661"/>
                </a:lnTo>
                <a:lnTo>
                  <a:pt x="1983430" y="1741253"/>
                </a:lnTo>
                <a:lnTo>
                  <a:pt x="1997947" y="1741946"/>
                </a:lnTo>
                <a:lnTo>
                  <a:pt x="2019366" y="1742464"/>
                </a:lnTo>
                <a:lnTo>
                  <a:pt x="2050178" y="1743526"/>
                </a:lnTo>
                <a:lnTo>
                  <a:pt x="2092876" y="1745855"/>
                </a:lnTo>
                <a:lnTo>
                  <a:pt x="2149951" y="1750174"/>
                </a:lnTo>
                <a:lnTo>
                  <a:pt x="2197915" y="1761881"/>
                </a:lnTo>
                <a:lnTo>
                  <a:pt x="2246455" y="1772712"/>
                </a:lnTo>
                <a:lnTo>
                  <a:pt x="2295438" y="1782734"/>
                </a:lnTo>
                <a:lnTo>
                  <a:pt x="2344734" y="1792011"/>
                </a:lnTo>
                <a:lnTo>
                  <a:pt x="2394214" y="1800608"/>
                </a:lnTo>
                <a:lnTo>
                  <a:pt x="2443744" y="1808592"/>
                </a:lnTo>
                <a:lnTo>
                  <a:pt x="2493196" y="1816026"/>
                </a:lnTo>
                <a:lnTo>
                  <a:pt x="2542438" y="1822977"/>
                </a:lnTo>
                <a:lnTo>
                  <a:pt x="2591339" y="1829511"/>
                </a:lnTo>
                <a:lnTo>
                  <a:pt x="2646589" y="1827477"/>
                </a:lnTo>
                <a:lnTo>
                  <a:pt x="2702285" y="1826337"/>
                </a:lnTo>
                <a:lnTo>
                  <a:pt x="2757683" y="1822819"/>
                </a:lnTo>
                <a:lnTo>
                  <a:pt x="2812040" y="1813648"/>
                </a:lnTo>
                <a:lnTo>
                  <a:pt x="2853306" y="1797373"/>
                </a:lnTo>
                <a:lnTo>
                  <a:pt x="2891836" y="1772858"/>
                </a:lnTo>
                <a:lnTo>
                  <a:pt x="2928337" y="1743231"/>
                </a:lnTo>
                <a:lnTo>
                  <a:pt x="2963515" y="1711623"/>
                </a:lnTo>
                <a:lnTo>
                  <a:pt x="2998077" y="1681161"/>
                </a:lnTo>
                <a:lnTo>
                  <a:pt x="3032728" y="1654974"/>
                </a:lnTo>
                <a:lnTo>
                  <a:pt x="3079023" y="1633476"/>
                </a:lnTo>
                <a:lnTo>
                  <a:pt x="3132758" y="1618673"/>
                </a:lnTo>
                <a:lnTo>
                  <a:pt x="3187681" y="1606549"/>
                </a:lnTo>
                <a:lnTo>
                  <a:pt x="3237541" y="1593087"/>
                </a:lnTo>
                <a:lnTo>
                  <a:pt x="3266854" y="1563575"/>
                </a:lnTo>
                <a:lnTo>
                  <a:pt x="3295885" y="1533418"/>
                </a:lnTo>
                <a:lnTo>
                  <a:pt x="3371515" y="1500635"/>
                </a:lnTo>
                <a:lnTo>
                  <a:pt x="3408463" y="1468382"/>
                </a:lnTo>
                <a:lnTo>
                  <a:pt x="3444956" y="1434909"/>
                </a:lnTo>
                <a:lnTo>
                  <a:pt x="3482288" y="1402272"/>
                </a:lnTo>
                <a:lnTo>
                  <a:pt x="3521754" y="1372526"/>
                </a:lnTo>
                <a:lnTo>
                  <a:pt x="3569379" y="1229728"/>
                </a:lnTo>
                <a:lnTo>
                  <a:pt x="3573869" y="1215839"/>
                </a:lnTo>
                <a:lnTo>
                  <a:pt x="3579103" y="1200762"/>
                </a:lnTo>
                <a:lnTo>
                  <a:pt x="3583443" y="1188662"/>
                </a:lnTo>
                <a:lnTo>
                  <a:pt x="3585254" y="1183703"/>
                </a:lnTo>
                <a:lnTo>
                  <a:pt x="3573555" y="1136484"/>
                </a:lnTo>
                <a:lnTo>
                  <a:pt x="3557782" y="1090853"/>
                </a:lnTo>
                <a:lnTo>
                  <a:pt x="3538353" y="1046746"/>
                </a:lnTo>
                <a:lnTo>
                  <a:pt x="3515681" y="1004097"/>
                </a:lnTo>
                <a:lnTo>
                  <a:pt x="3490181" y="962843"/>
                </a:lnTo>
                <a:lnTo>
                  <a:pt x="3462269" y="922919"/>
                </a:lnTo>
                <a:lnTo>
                  <a:pt x="3432360" y="884262"/>
                </a:lnTo>
                <a:lnTo>
                  <a:pt x="3400869" y="846806"/>
                </a:lnTo>
                <a:lnTo>
                  <a:pt x="3368211" y="810487"/>
                </a:lnTo>
                <a:lnTo>
                  <a:pt x="3334801" y="775242"/>
                </a:lnTo>
                <a:lnTo>
                  <a:pt x="3301054" y="741006"/>
                </a:lnTo>
                <a:lnTo>
                  <a:pt x="3262431" y="699279"/>
                </a:lnTo>
                <a:lnTo>
                  <a:pt x="3226632" y="658296"/>
                </a:lnTo>
                <a:lnTo>
                  <a:pt x="3188747" y="619396"/>
                </a:lnTo>
                <a:lnTo>
                  <a:pt x="3143866" y="583920"/>
                </a:lnTo>
                <a:lnTo>
                  <a:pt x="3089436" y="585632"/>
                </a:lnTo>
                <a:lnTo>
                  <a:pt x="3035034" y="586928"/>
                </a:lnTo>
                <a:lnTo>
                  <a:pt x="2980688" y="588169"/>
                </a:lnTo>
                <a:lnTo>
                  <a:pt x="2926423" y="589715"/>
                </a:lnTo>
                <a:lnTo>
                  <a:pt x="2872270" y="591927"/>
                </a:lnTo>
                <a:lnTo>
                  <a:pt x="2818253" y="595167"/>
                </a:lnTo>
                <a:lnTo>
                  <a:pt x="2764402" y="599795"/>
                </a:lnTo>
                <a:lnTo>
                  <a:pt x="2693157" y="619423"/>
                </a:lnTo>
                <a:lnTo>
                  <a:pt x="2658352" y="633928"/>
                </a:lnTo>
                <a:lnTo>
                  <a:pt x="2623102" y="647395"/>
                </a:lnTo>
                <a:lnTo>
                  <a:pt x="2608956" y="651882"/>
                </a:lnTo>
                <a:lnTo>
                  <a:pt x="2593325" y="657112"/>
                </a:lnTo>
                <a:lnTo>
                  <a:pt x="2580674" y="661448"/>
                </a:lnTo>
                <a:lnTo>
                  <a:pt x="2575464" y="663257"/>
                </a:lnTo>
                <a:lnTo>
                  <a:pt x="2521952" y="660996"/>
                </a:lnTo>
                <a:lnTo>
                  <a:pt x="2468210" y="659270"/>
                </a:lnTo>
                <a:lnTo>
                  <a:pt x="2414393" y="657087"/>
                </a:lnTo>
                <a:lnTo>
                  <a:pt x="2360652" y="653459"/>
                </a:lnTo>
                <a:lnTo>
                  <a:pt x="2307139" y="647395"/>
                </a:lnTo>
                <a:lnTo>
                  <a:pt x="2265461" y="634079"/>
                </a:lnTo>
                <a:lnTo>
                  <a:pt x="2224979" y="584244"/>
                </a:lnTo>
                <a:lnTo>
                  <a:pt x="2197589" y="552183"/>
                </a:lnTo>
                <a:lnTo>
                  <a:pt x="2161629" y="521502"/>
                </a:lnTo>
                <a:lnTo>
                  <a:pt x="2124451" y="492193"/>
                </a:lnTo>
                <a:lnTo>
                  <a:pt x="2086360" y="464103"/>
                </a:lnTo>
                <a:lnTo>
                  <a:pt x="2047659" y="437080"/>
                </a:lnTo>
                <a:lnTo>
                  <a:pt x="2008651" y="410971"/>
                </a:lnTo>
                <a:lnTo>
                  <a:pt x="1968905" y="384361"/>
                </a:lnTo>
                <a:lnTo>
                  <a:pt x="1928093" y="358057"/>
                </a:lnTo>
                <a:lnTo>
                  <a:pt x="1886673" y="332364"/>
                </a:lnTo>
                <a:lnTo>
                  <a:pt x="1845102" y="307584"/>
                </a:lnTo>
                <a:lnTo>
                  <a:pt x="1803838" y="284022"/>
                </a:lnTo>
                <a:lnTo>
                  <a:pt x="1761984" y="263322"/>
                </a:lnTo>
                <a:lnTo>
                  <a:pt x="1717463" y="245592"/>
                </a:lnTo>
                <a:lnTo>
                  <a:pt x="1671799" y="228850"/>
                </a:lnTo>
                <a:lnTo>
                  <a:pt x="1626515" y="211116"/>
                </a:lnTo>
                <a:lnTo>
                  <a:pt x="1583137" y="190410"/>
                </a:lnTo>
                <a:lnTo>
                  <a:pt x="1538236" y="162460"/>
                </a:lnTo>
                <a:lnTo>
                  <a:pt x="1495624" y="131690"/>
                </a:lnTo>
                <a:lnTo>
                  <a:pt x="1453392" y="100614"/>
                </a:lnTo>
                <a:lnTo>
                  <a:pt x="1409636" y="71745"/>
                </a:lnTo>
                <a:lnTo>
                  <a:pt x="1362449" y="47599"/>
                </a:lnTo>
                <a:lnTo>
                  <a:pt x="1318924" y="32756"/>
                </a:lnTo>
                <a:lnTo>
                  <a:pt x="1268816" y="21273"/>
                </a:lnTo>
                <a:lnTo>
                  <a:pt x="1213747" y="12744"/>
                </a:lnTo>
                <a:lnTo>
                  <a:pt x="1155337" y="6759"/>
                </a:lnTo>
                <a:lnTo>
                  <a:pt x="1095207" y="2912"/>
                </a:lnTo>
                <a:lnTo>
                  <a:pt x="1034978" y="795"/>
                </a:lnTo>
                <a:lnTo>
                  <a:pt x="976271" y="0"/>
                </a:lnTo>
                <a:lnTo>
                  <a:pt x="920706" y="119"/>
                </a:lnTo>
                <a:lnTo>
                  <a:pt x="869904" y="745"/>
                </a:lnTo>
                <a:lnTo>
                  <a:pt x="825486" y="1470"/>
                </a:lnTo>
                <a:lnTo>
                  <a:pt x="789073" y="1887"/>
                </a:lnTo>
                <a:lnTo>
                  <a:pt x="713228" y="8928"/>
                </a:lnTo>
                <a:lnTo>
                  <a:pt x="665670" y="17987"/>
                </a:lnTo>
                <a:lnTo>
                  <a:pt x="618995" y="28368"/>
                </a:lnTo>
                <a:lnTo>
                  <a:pt x="572583" y="39674"/>
                </a:lnTo>
                <a:lnTo>
                  <a:pt x="525819" y="51508"/>
                </a:lnTo>
                <a:lnTo>
                  <a:pt x="478085" y="63474"/>
                </a:lnTo>
                <a:lnTo>
                  <a:pt x="459228" y="96350"/>
                </a:lnTo>
                <a:lnTo>
                  <a:pt x="449900" y="109886"/>
                </a:lnTo>
                <a:lnTo>
                  <a:pt x="435215" y="112116"/>
                </a:lnTo>
                <a:lnTo>
                  <a:pt x="400285" y="111074"/>
                </a:lnTo>
                <a:close/>
              </a:path>
            </a:pathLst>
          </a:custGeom>
          <a:ln w="9143">
            <a:solidFill>
              <a:srgbClr val="FFCC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bk object 26"/>
          <p:cNvSpPr/>
          <p:nvPr/>
        </p:nvSpPr>
        <p:spPr>
          <a:xfrm>
            <a:off x="4683247" y="4587233"/>
            <a:ext cx="2710764" cy="13563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bk object 27"/>
          <p:cNvSpPr/>
          <p:nvPr/>
        </p:nvSpPr>
        <p:spPr>
          <a:xfrm>
            <a:off x="4683247" y="4587233"/>
            <a:ext cx="2710815" cy="1356360"/>
          </a:xfrm>
          <a:custGeom>
            <a:avLst/>
            <a:gdLst/>
            <a:ahLst/>
            <a:cxnLst/>
            <a:rect l="l" t="t" r="r" b="b"/>
            <a:pathLst>
              <a:path w="2710815" h="1356360">
                <a:moveTo>
                  <a:pt x="266636" y="204889"/>
                </a:moveTo>
                <a:lnTo>
                  <a:pt x="231227" y="216806"/>
                </a:lnTo>
                <a:lnTo>
                  <a:pt x="211891" y="224378"/>
                </a:lnTo>
                <a:lnTo>
                  <a:pt x="196134" y="233933"/>
                </a:lnTo>
                <a:lnTo>
                  <a:pt x="171464" y="251798"/>
                </a:lnTo>
                <a:lnTo>
                  <a:pt x="125387" y="284302"/>
                </a:lnTo>
                <a:lnTo>
                  <a:pt x="85309" y="312691"/>
                </a:lnTo>
                <a:lnTo>
                  <a:pt x="46205" y="378009"/>
                </a:lnTo>
                <a:lnTo>
                  <a:pt x="30359" y="425654"/>
                </a:lnTo>
                <a:lnTo>
                  <a:pt x="14808" y="473302"/>
                </a:lnTo>
                <a:lnTo>
                  <a:pt x="0" y="520954"/>
                </a:lnTo>
                <a:lnTo>
                  <a:pt x="16064" y="568536"/>
                </a:lnTo>
                <a:lnTo>
                  <a:pt x="35554" y="610020"/>
                </a:lnTo>
                <a:lnTo>
                  <a:pt x="61139" y="645024"/>
                </a:lnTo>
                <a:lnTo>
                  <a:pt x="95486" y="673167"/>
                </a:lnTo>
                <a:lnTo>
                  <a:pt x="141262" y="694067"/>
                </a:lnTo>
                <a:lnTo>
                  <a:pt x="182788" y="723599"/>
                </a:lnTo>
                <a:lnTo>
                  <a:pt x="223622" y="751549"/>
                </a:lnTo>
                <a:lnTo>
                  <a:pt x="264091" y="777909"/>
                </a:lnTo>
                <a:lnTo>
                  <a:pt x="304525" y="802673"/>
                </a:lnTo>
                <a:lnTo>
                  <a:pt x="345253" y="825834"/>
                </a:lnTo>
                <a:lnTo>
                  <a:pt x="386603" y="847383"/>
                </a:lnTo>
                <a:lnTo>
                  <a:pt x="428905" y="867315"/>
                </a:lnTo>
                <a:lnTo>
                  <a:pt x="472488" y="885622"/>
                </a:lnTo>
                <a:lnTo>
                  <a:pt x="517680" y="902296"/>
                </a:lnTo>
                <a:lnTo>
                  <a:pt x="564811" y="917331"/>
                </a:lnTo>
                <a:lnTo>
                  <a:pt x="614210" y="930719"/>
                </a:lnTo>
                <a:lnTo>
                  <a:pt x="656845" y="957561"/>
                </a:lnTo>
                <a:lnTo>
                  <a:pt x="699823" y="980422"/>
                </a:lnTo>
                <a:lnTo>
                  <a:pt x="743204" y="999661"/>
                </a:lnTo>
                <a:lnTo>
                  <a:pt x="787049" y="1015639"/>
                </a:lnTo>
                <a:lnTo>
                  <a:pt x="831419" y="1028715"/>
                </a:lnTo>
                <a:lnTo>
                  <a:pt x="876374" y="1039249"/>
                </a:lnTo>
                <a:lnTo>
                  <a:pt x="921975" y="1047602"/>
                </a:lnTo>
                <a:lnTo>
                  <a:pt x="968282" y="1054134"/>
                </a:lnTo>
                <a:lnTo>
                  <a:pt x="1015357" y="1059204"/>
                </a:lnTo>
                <a:lnTo>
                  <a:pt x="1063260" y="1063173"/>
                </a:lnTo>
                <a:lnTo>
                  <a:pt x="1112052" y="1066400"/>
                </a:lnTo>
                <a:lnTo>
                  <a:pt x="1161793" y="1069246"/>
                </a:lnTo>
                <a:lnTo>
                  <a:pt x="1212545" y="1072070"/>
                </a:lnTo>
                <a:lnTo>
                  <a:pt x="1263175" y="1079271"/>
                </a:lnTo>
                <a:lnTo>
                  <a:pt x="1313524" y="1087989"/>
                </a:lnTo>
                <a:lnTo>
                  <a:pt x="1363642" y="1097953"/>
                </a:lnTo>
                <a:lnTo>
                  <a:pt x="1413577" y="1108893"/>
                </a:lnTo>
                <a:lnTo>
                  <a:pt x="1463381" y="1120539"/>
                </a:lnTo>
                <a:lnTo>
                  <a:pt x="1513101" y="1132620"/>
                </a:lnTo>
                <a:lnTo>
                  <a:pt x="1562789" y="1144868"/>
                </a:lnTo>
                <a:lnTo>
                  <a:pt x="1612493" y="1157010"/>
                </a:lnTo>
                <a:lnTo>
                  <a:pt x="1662263" y="1168779"/>
                </a:lnTo>
                <a:lnTo>
                  <a:pt x="1712149" y="1179902"/>
                </a:lnTo>
                <a:lnTo>
                  <a:pt x="1762201" y="1190110"/>
                </a:lnTo>
                <a:lnTo>
                  <a:pt x="1812467" y="1199134"/>
                </a:lnTo>
                <a:lnTo>
                  <a:pt x="1859456" y="1212157"/>
                </a:lnTo>
                <a:lnTo>
                  <a:pt x="1906904" y="1220606"/>
                </a:lnTo>
                <a:lnTo>
                  <a:pt x="1954505" y="1227149"/>
                </a:lnTo>
                <a:lnTo>
                  <a:pt x="2001953" y="1234452"/>
                </a:lnTo>
                <a:lnTo>
                  <a:pt x="2048941" y="1245184"/>
                </a:lnTo>
                <a:lnTo>
                  <a:pt x="2081780" y="1254241"/>
                </a:lnTo>
                <a:lnTo>
                  <a:pt x="2094574" y="1258519"/>
                </a:lnTo>
                <a:lnTo>
                  <a:pt x="2095457" y="1260437"/>
                </a:lnTo>
                <a:lnTo>
                  <a:pt x="2092564" y="1262410"/>
                </a:lnTo>
                <a:lnTo>
                  <a:pt x="2094030" y="1266856"/>
                </a:lnTo>
                <a:lnTo>
                  <a:pt x="2142578" y="1292834"/>
                </a:lnTo>
                <a:lnTo>
                  <a:pt x="2189115" y="1311485"/>
                </a:lnTo>
                <a:lnTo>
                  <a:pt x="2235649" y="1326173"/>
                </a:lnTo>
                <a:lnTo>
                  <a:pt x="2282562" y="1337888"/>
                </a:lnTo>
                <a:lnTo>
                  <a:pt x="2330236" y="1347620"/>
                </a:lnTo>
                <a:lnTo>
                  <a:pt x="2379052" y="1356360"/>
                </a:lnTo>
                <a:lnTo>
                  <a:pt x="2426643" y="1352986"/>
                </a:lnTo>
                <a:lnTo>
                  <a:pt x="2474085" y="1349613"/>
                </a:lnTo>
                <a:lnTo>
                  <a:pt x="2521229" y="1345644"/>
                </a:lnTo>
                <a:lnTo>
                  <a:pt x="2567927" y="1340485"/>
                </a:lnTo>
                <a:lnTo>
                  <a:pt x="2605642" y="1331549"/>
                </a:lnTo>
                <a:lnTo>
                  <a:pt x="2627135" y="1288867"/>
                </a:lnTo>
                <a:lnTo>
                  <a:pt x="2631401" y="1276959"/>
                </a:lnTo>
                <a:lnTo>
                  <a:pt x="2656746" y="1233000"/>
                </a:lnTo>
                <a:lnTo>
                  <a:pt x="2684068" y="1192309"/>
                </a:lnTo>
                <a:lnTo>
                  <a:pt x="2692425" y="1185656"/>
                </a:lnTo>
                <a:lnTo>
                  <a:pt x="2694063" y="1184245"/>
                </a:lnTo>
                <a:lnTo>
                  <a:pt x="2696447" y="1178325"/>
                </a:lnTo>
                <a:lnTo>
                  <a:pt x="2701404" y="1163555"/>
                </a:lnTo>
                <a:lnTo>
                  <a:pt x="2710764" y="1135595"/>
                </a:lnTo>
                <a:lnTo>
                  <a:pt x="2705589" y="1081737"/>
                </a:lnTo>
                <a:lnTo>
                  <a:pt x="2701831" y="1027738"/>
                </a:lnTo>
                <a:lnTo>
                  <a:pt x="2698767" y="973655"/>
                </a:lnTo>
                <a:lnTo>
                  <a:pt x="2695676" y="919543"/>
                </a:lnTo>
                <a:lnTo>
                  <a:pt x="2691834" y="865458"/>
                </a:lnTo>
                <a:lnTo>
                  <a:pt x="2686521" y="811456"/>
                </a:lnTo>
                <a:lnTo>
                  <a:pt x="2679014" y="757593"/>
                </a:lnTo>
                <a:lnTo>
                  <a:pt x="2665734" y="720294"/>
                </a:lnTo>
                <a:lnTo>
                  <a:pt x="2640903" y="685804"/>
                </a:lnTo>
                <a:lnTo>
                  <a:pt x="2607404" y="654106"/>
                </a:lnTo>
                <a:lnTo>
                  <a:pt x="2568120" y="625179"/>
                </a:lnTo>
                <a:lnTo>
                  <a:pt x="2525936" y="599007"/>
                </a:lnTo>
                <a:lnTo>
                  <a:pt x="2483732" y="575570"/>
                </a:lnTo>
                <a:lnTo>
                  <a:pt x="2444393" y="554850"/>
                </a:lnTo>
                <a:lnTo>
                  <a:pt x="2410802" y="536829"/>
                </a:lnTo>
                <a:lnTo>
                  <a:pt x="2368656" y="512287"/>
                </a:lnTo>
                <a:lnTo>
                  <a:pt x="2327478" y="487000"/>
                </a:lnTo>
                <a:lnTo>
                  <a:pt x="2286597" y="462010"/>
                </a:lnTo>
                <a:lnTo>
                  <a:pt x="2245345" y="438361"/>
                </a:lnTo>
                <a:lnTo>
                  <a:pt x="2203052" y="417093"/>
                </a:lnTo>
                <a:lnTo>
                  <a:pt x="2159048" y="399249"/>
                </a:lnTo>
                <a:lnTo>
                  <a:pt x="2112663" y="385871"/>
                </a:lnTo>
                <a:lnTo>
                  <a:pt x="2063229" y="378002"/>
                </a:lnTo>
                <a:lnTo>
                  <a:pt x="2014676" y="373816"/>
                </a:lnTo>
                <a:lnTo>
                  <a:pt x="1966002" y="370567"/>
                </a:lnTo>
                <a:lnTo>
                  <a:pt x="1917242" y="367933"/>
                </a:lnTo>
                <a:lnTo>
                  <a:pt x="1868433" y="365593"/>
                </a:lnTo>
                <a:lnTo>
                  <a:pt x="1819610" y="363223"/>
                </a:lnTo>
                <a:lnTo>
                  <a:pt x="1770809" y="360503"/>
                </a:lnTo>
                <a:lnTo>
                  <a:pt x="1722066" y="357110"/>
                </a:lnTo>
                <a:lnTo>
                  <a:pt x="1673415" y="352721"/>
                </a:lnTo>
                <a:lnTo>
                  <a:pt x="1624894" y="347016"/>
                </a:lnTo>
                <a:lnTo>
                  <a:pt x="1576537" y="339671"/>
                </a:lnTo>
                <a:lnTo>
                  <a:pt x="1528381" y="330365"/>
                </a:lnTo>
                <a:lnTo>
                  <a:pt x="1478972" y="318787"/>
                </a:lnTo>
                <a:lnTo>
                  <a:pt x="1430342" y="305213"/>
                </a:lnTo>
                <a:lnTo>
                  <a:pt x="1382380" y="289934"/>
                </a:lnTo>
                <a:lnTo>
                  <a:pt x="1334978" y="273240"/>
                </a:lnTo>
                <a:lnTo>
                  <a:pt x="1288023" y="255422"/>
                </a:lnTo>
                <a:lnTo>
                  <a:pt x="1241407" y="236772"/>
                </a:lnTo>
                <a:lnTo>
                  <a:pt x="1195020" y="217579"/>
                </a:lnTo>
                <a:lnTo>
                  <a:pt x="1148751" y="198135"/>
                </a:lnTo>
                <a:lnTo>
                  <a:pt x="1102491" y="178730"/>
                </a:lnTo>
                <a:lnTo>
                  <a:pt x="1056129" y="159655"/>
                </a:lnTo>
                <a:lnTo>
                  <a:pt x="1009556" y="141201"/>
                </a:lnTo>
                <a:lnTo>
                  <a:pt x="962661" y="123659"/>
                </a:lnTo>
                <a:lnTo>
                  <a:pt x="915334" y="107320"/>
                </a:lnTo>
                <a:lnTo>
                  <a:pt x="867466" y="92474"/>
                </a:lnTo>
                <a:lnTo>
                  <a:pt x="818946" y="79413"/>
                </a:lnTo>
                <a:lnTo>
                  <a:pt x="786274" y="57562"/>
                </a:lnTo>
                <a:lnTo>
                  <a:pt x="768992" y="46763"/>
                </a:lnTo>
                <a:lnTo>
                  <a:pt x="753921" y="40536"/>
                </a:lnTo>
                <a:lnTo>
                  <a:pt x="727883" y="32403"/>
                </a:lnTo>
                <a:lnTo>
                  <a:pt x="677697" y="15887"/>
                </a:lnTo>
                <a:lnTo>
                  <a:pt x="663560" y="11396"/>
                </a:lnTo>
                <a:lnTo>
                  <a:pt x="647938" y="6157"/>
                </a:lnTo>
                <a:lnTo>
                  <a:pt x="635292" y="1812"/>
                </a:lnTo>
                <a:lnTo>
                  <a:pt x="630085" y="0"/>
                </a:lnTo>
                <a:lnTo>
                  <a:pt x="586537" y="11469"/>
                </a:lnTo>
                <a:lnTo>
                  <a:pt x="543585" y="23829"/>
                </a:lnTo>
                <a:lnTo>
                  <a:pt x="500633" y="36188"/>
                </a:lnTo>
                <a:lnTo>
                  <a:pt x="457085" y="47650"/>
                </a:lnTo>
                <a:lnTo>
                  <a:pt x="445404" y="56190"/>
                </a:lnTo>
                <a:lnTo>
                  <a:pt x="409473" y="79413"/>
                </a:lnTo>
                <a:lnTo>
                  <a:pt x="350554" y="99267"/>
                </a:lnTo>
                <a:lnTo>
                  <a:pt x="314248" y="109588"/>
                </a:lnTo>
                <a:lnTo>
                  <a:pt x="279355" y="130958"/>
                </a:lnTo>
                <a:lnTo>
                  <a:pt x="266039" y="142351"/>
                </a:lnTo>
                <a:lnTo>
                  <a:pt x="264924" y="161187"/>
                </a:lnTo>
                <a:lnTo>
                  <a:pt x="266636" y="204889"/>
                </a:lnTo>
                <a:close/>
              </a:path>
            </a:pathLst>
          </a:custGeom>
          <a:ln w="9144">
            <a:solidFill>
              <a:srgbClr val="00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2F5897"/>
                </a:solidFill>
                <a:latin typeface="Palatino Linotype"/>
                <a:cs typeface="Palatino Linotyp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3E3E3E"/>
                </a:solidFill>
                <a:latin typeface="Palatino Linotype"/>
                <a:cs typeface="Palatino Linotype"/>
              </a:defRPr>
            </a:lvl1pPr>
          </a:lstStyle>
          <a:p>
            <a:pPr marL="12700">
              <a:lnSpc>
                <a:spcPts val="1220"/>
              </a:lnSpc>
            </a:pPr>
            <a:r>
              <a:rPr dirty="0" spc="-5"/>
              <a:t>Lectures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</a:t>
            </a:r>
            <a:r>
              <a:rPr dirty="0" spc="-55"/>
              <a:t> </a:t>
            </a:r>
            <a:r>
              <a:rPr dirty="0"/>
              <a:t>2015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95958"/>
                </a:solidFill>
                <a:latin typeface="Palatino Linotype"/>
                <a:cs typeface="Palatino Linotype"/>
              </a:defRPr>
            </a:lvl1pPr>
          </a:lstStyle>
          <a:p>
            <a:pPr marL="12700">
              <a:lnSpc>
                <a:spcPts val="1220"/>
              </a:lnSpc>
            </a:pPr>
            <a:r>
              <a:rPr dirty="0"/>
              <a:t>2015/5/5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95958"/>
                </a:solidFill>
                <a:latin typeface="Palatino Linotype"/>
                <a:cs typeface="Palatino Linotype"/>
              </a:defRPr>
            </a:lvl1pPr>
          </a:lstStyle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2F5897"/>
                </a:solidFill>
                <a:latin typeface="Palatino Linotype"/>
                <a:cs typeface="Palatino Linotyp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3E3E3E"/>
                </a:solidFill>
                <a:latin typeface="Palatino Linotype"/>
                <a:cs typeface="Palatino Linotype"/>
              </a:defRPr>
            </a:lvl1pPr>
          </a:lstStyle>
          <a:p>
            <a:pPr marL="12700">
              <a:lnSpc>
                <a:spcPts val="1220"/>
              </a:lnSpc>
            </a:pPr>
            <a:r>
              <a:rPr dirty="0" spc="-5"/>
              <a:t>Lectures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</a:t>
            </a:r>
            <a:r>
              <a:rPr dirty="0" spc="-55"/>
              <a:t> </a:t>
            </a:r>
            <a:r>
              <a:rPr dirty="0"/>
              <a:t>2015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95958"/>
                </a:solidFill>
                <a:latin typeface="Palatino Linotype"/>
                <a:cs typeface="Palatino Linotype"/>
              </a:defRPr>
            </a:lvl1pPr>
          </a:lstStyle>
          <a:p>
            <a:pPr marL="12700">
              <a:lnSpc>
                <a:spcPts val="1220"/>
              </a:lnSpc>
            </a:pPr>
            <a:r>
              <a:rPr dirty="0"/>
              <a:t>2015/5/5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95958"/>
                </a:solidFill>
                <a:latin typeface="Palatino Linotype"/>
                <a:cs typeface="Palatino Linotype"/>
              </a:defRPr>
            </a:lvl1pPr>
          </a:lstStyle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3E3E3E"/>
                </a:solidFill>
                <a:latin typeface="Palatino Linotype"/>
                <a:cs typeface="Palatino Linotype"/>
              </a:defRPr>
            </a:lvl1pPr>
          </a:lstStyle>
          <a:p>
            <a:pPr marL="12700">
              <a:lnSpc>
                <a:spcPts val="1220"/>
              </a:lnSpc>
            </a:pPr>
            <a:r>
              <a:rPr dirty="0" spc="-5"/>
              <a:t>Lectures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</a:t>
            </a:r>
            <a:r>
              <a:rPr dirty="0" spc="-55"/>
              <a:t> </a:t>
            </a:r>
            <a:r>
              <a:rPr dirty="0"/>
              <a:t>2015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95958"/>
                </a:solidFill>
                <a:latin typeface="Palatino Linotype"/>
                <a:cs typeface="Palatino Linotype"/>
              </a:defRPr>
            </a:lvl1pPr>
          </a:lstStyle>
          <a:p>
            <a:pPr marL="12700">
              <a:lnSpc>
                <a:spcPts val="1220"/>
              </a:lnSpc>
            </a:pPr>
            <a:r>
              <a:rPr dirty="0"/>
              <a:t>2015/5/5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95958"/>
                </a:solidFill>
                <a:latin typeface="Palatino Linotype"/>
                <a:cs typeface="Palatino Linotype"/>
              </a:defRPr>
            </a:lvl1pPr>
          </a:lstStyle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08204" y="6472428"/>
            <a:ext cx="288035" cy="3413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28572" y="84199"/>
            <a:ext cx="7086854" cy="1493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rgbClr val="2F5897"/>
                </a:solidFill>
                <a:latin typeface="Palatino Linotype"/>
                <a:cs typeface="Palatino Linotyp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29565" y="1877504"/>
            <a:ext cx="8498840" cy="3988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3E3E3E"/>
                </a:solidFill>
                <a:latin typeface="Palatino Linotype"/>
                <a:cs typeface="Palatino Linotyp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572571" y="6561943"/>
            <a:ext cx="3769995" cy="180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3E3E3E"/>
                </a:solidFill>
                <a:latin typeface="Palatino Linotype"/>
                <a:cs typeface="Palatino Linotype"/>
              </a:defRPr>
            </a:lvl1pPr>
          </a:lstStyle>
          <a:p>
            <a:pPr marL="12700">
              <a:lnSpc>
                <a:spcPts val="1220"/>
              </a:lnSpc>
            </a:pPr>
            <a:r>
              <a:rPr dirty="0" spc="-5"/>
              <a:t>Lectures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</a:t>
            </a:r>
            <a:r>
              <a:rPr dirty="0" spc="-55"/>
              <a:t> </a:t>
            </a:r>
            <a:r>
              <a:rPr dirty="0"/>
              <a:t>2015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7843875" y="6577074"/>
            <a:ext cx="580390" cy="180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595958"/>
                </a:solidFill>
                <a:latin typeface="Palatino Linotype"/>
                <a:cs typeface="Palatino Linotype"/>
              </a:defRPr>
            </a:lvl1pPr>
          </a:lstStyle>
          <a:p>
            <a:pPr marL="12700">
              <a:lnSpc>
                <a:spcPts val="1220"/>
              </a:lnSpc>
            </a:pPr>
            <a:r>
              <a:rPr dirty="0"/>
              <a:t>2015/5/5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699958" y="6577031"/>
            <a:ext cx="203834" cy="180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595958"/>
                </a:solidFill>
                <a:latin typeface="Palatino Linotype"/>
                <a:cs typeface="Palatino Linotype"/>
              </a:defRPr>
            </a:lvl1pPr>
          </a:lstStyle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hyperlink" Target="http://cs.nju.edu.cn/yuhuang" TargetMode="External"/><Relationship Id="rId10" Type="http://schemas.openxmlformats.org/officeDocument/2006/relationships/image" Target="../media/image15.png"/><Relationship Id="rId11" Type="http://schemas.openxmlformats.org/officeDocument/2006/relationships/image" Target="../media/image16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45.png"/><Relationship Id="rId9" Type="http://schemas.openxmlformats.org/officeDocument/2006/relationships/image" Target="../media/image58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1" Type="http://schemas.openxmlformats.org/officeDocument/2006/relationships/image" Target="../media/image73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43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43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20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121.png"/><Relationship Id="rId9" Type="http://schemas.openxmlformats.org/officeDocument/2006/relationships/image" Target="../media/image115.png"/><Relationship Id="rId10" Type="http://schemas.openxmlformats.org/officeDocument/2006/relationships/image" Target="../media/image122.png"/><Relationship Id="rId11" Type="http://schemas.openxmlformats.org/officeDocument/2006/relationships/image" Target="../media/image117.png"/><Relationship Id="rId12" Type="http://schemas.openxmlformats.org/officeDocument/2006/relationships/image" Target="../media/image118.png"/><Relationship Id="rId13" Type="http://schemas.openxmlformats.org/officeDocument/2006/relationships/image" Target="../media/image123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Relationship Id="rId11" Type="http://schemas.openxmlformats.org/officeDocument/2006/relationships/image" Target="../media/image133.png"/><Relationship Id="rId12" Type="http://schemas.openxmlformats.org/officeDocument/2006/relationships/image" Target="../media/image134.png"/><Relationship Id="rId13" Type="http://schemas.openxmlformats.org/officeDocument/2006/relationships/image" Target="../media/image135.png"/><Relationship Id="rId14" Type="http://schemas.openxmlformats.org/officeDocument/2006/relationships/image" Target="../media/image136.png"/><Relationship Id="rId15" Type="http://schemas.openxmlformats.org/officeDocument/2006/relationships/image" Target="../media/image137.png"/><Relationship Id="rId16" Type="http://schemas.openxmlformats.org/officeDocument/2006/relationships/image" Target="../media/image138.png"/><Relationship Id="rId17" Type="http://schemas.openxmlformats.org/officeDocument/2006/relationships/image" Target="../media/image139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Relationship Id="rId9" Type="http://schemas.openxmlformats.org/officeDocument/2006/relationships/image" Target="../media/image155.png"/><Relationship Id="rId10" Type="http://schemas.openxmlformats.org/officeDocument/2006/relationships/image" Target="../media/image156.png"/><Relationship Id="rId11" Type="http://schemas.openxmlformats.org/officeDocument/2006/relationships/image" Target="../media/image157.png"/><Relationship Id="rId12" Type="http://schemas.openxmlformats.org/officeDocument/2006/relationships/image" Target="../media/image158.png"/><Relationship Id="rId13" Type="http://schemas.openxmlformats.org/officeDocument/2006/relationships/image" Target="../media/image159.png"/><Relationship Id="rId14" Type="http://schemas.openxmlformats.org/officeDocument/2006/relationships/image" Target="../media/image160.png"/><Relationship Id="rId15" Type="http://schemas.openxmlformats.org/officeDocument/2006/relationships/image" Target="../media/image161.png"/><Relationship Id="rId16" Type="http://schemas.openxmlformats.org/officeDocument/2006/relationships/image" Target="../media/image162.png"/><Relationship Id="rId17" Type="http://schemas.openxmlformats.org/officeDocument/2006/relationships/image" Target="../media/image163.png"/><Relationship Id="rId18" Type="http://schemas.openxmlformats.org/officeDocument/2006/relationships/image" Target="../media/image164.png"/><Relationship Id="rId19" Type="http://schemas.openxmlformats.org/officeDocument/2006/relationships/image" Target="../media/image165.png"/><Relationship Id="rId20" Type="http://schemas.openxmlformats.org/officeDocument/2006/relationships/image" Target="../media/image166.png"/><Relationship Id="rId21" Type="http://schemas.openxmlformats.org/officeDocument/2006/relationships/image" Target="../media/image167.png"/><Relationship Id="rId22" Type="http://schemas.openxmlformats.org/officeDocument/2006/relationships/image" Target="../media/image168.png"/><Relationship Id="rId23" Type="http://schemas.openxmlformats.org/officeDocument/2006/relationships/image" Target="../media/image169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3.png"/><Relationship Id="rId3" Type="http://schemas.openxmlformats.org/officeDocument/2006/relationships/image" Target="../media/image174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hyperlink" Target="http://cs.nju.edu.cn/yuhuang" TargetMode="Externa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47916" y="5157215"/>
            <a:ext cx="1990343" cy="10957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902195" y="477012"/>
            <a:ext cx="2016250" cy="792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29528" y="501396"/>
            <a:ext cx="601979" cy="7025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24027" y="1557528"/>
            <a:ext cx="2919983" cy="8702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74276" y="1649604"/>
            <a:ext cx="241871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>
                <a:latin typeface="Calibri"/>
                <a:cs typeface="Calibri"/>
              </a:rPr>
              <a:t>Introduction</a:t>
            </a:r>
            <a:r>
              <a:rPr dirty="0" sz="3000" spc="-70">
                <a:latin typeface="Calibri"/>
                <a:cs typeface="Calibri"/>
              </a:rPr>
              <a:t> </a:t>
            </a:r>
            <a:r>
              <a:rPr dirty="0" sz="3000" spc="-10">
                <a:latin typeface="Calibri"/>
                <a:cs typeface="Calibri"/>
              </a:rPr>
              <a:t>to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3152" y="2261616"/>
            <a:ext cx="8557258" cy="13776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74276" y="2414652"/>
            <a:ext cx="774954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5" b="1" i="1">
                <a:solidFill>
                  <a:srgbClr val="2F5897"/>
                </a:solidFill>
                <a:latin typeface="Calibri"/>
                <a:cs typeface="Calibri"/>
              </a:rPr>
              <a:t>Algorithm Design and</a:t>
            </a:r>
            <a:r>
              <a:rPr dirty="0" sz="4800" spc="-25" b="1" i="1">
                <a:solidFill>
                  <a:srgbClr val="2F5897"/>
                </a:solidFill>
                <a:latin typeface="Calibri"/>
                <a:cs typeface="Calibri"/>
              </a:rPr>
              <a:t> </a:t>
            </a:r>
            <a:r>
              <a:rPr dirty="0" sz="4800" spc="-5" b="1" i="1">
                <a:solidFill>
                  <a:srgbClr val="2F5897"/>
                </a:solidFill>
                <a:latin typeface="Calibri"/>
                <a:cs typeface="Calibri"/>
              </a:rPr>
              <a:t>Analysis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09572" y="4706111"/>
            <a:ext cx="966215" cy="6766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473451" y="4706111"/>
            <a:ext cx="1542287" cy="6766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085691" y="4757379"/>
            <a:ext cx="3178810" cy="15284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425" b="1" i="1">
                <a:solidFill>
                  <a:srgbClr val="3E3E3E"/>
                </a:solidFill>
                <a:latin typeface="Palatino Linotype"/>
                <a:cs typeface="Palatino Linotype"/>
              </a:rPr>
              <a:t>Yu</a:t>
            </a:r>
            <a:r>
              <a:rPr dirty="0" sz="2400" spc="175" b="1" i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375" b="1" i="1">
                <a:solidFill>
                  <a:srgbClr val="3E3E3E"/>
                </a:solidFill>
                <a:latin typeface="Palatino Linotype"/>
                <a:cs typeface="Palatino Linotype"/>
              </a:rPr>
              <a:t>Huang</a:t>
            </a:r>
            <a:endParaRPr sz="2400">
              <a:latin typeface="Palatino Linotype"/>
              <a:cs typeface="Palatino Linotype"/>
            </a:endParaRPr>
          </a:p>
          <a:p>
            <a:pPr marL="12700" marR="5080">
              <a:lnSpc>
                <a:spcPct val="120000"/>
              </a:lnSpc>
              <a:spcBef>
                <a:spcPts val="1175"/>
              </a:spcBef>
            </a:pPr>
            <a:r>
              <a:rPr dirty="0" sz="1800" spc="-5">
                <a:solidFill>
                  <a:srgbClr val="3E3E3E"/>
                </a:solidFill>
                <a:latin typeface="Palatino Linotype"/>
                <a:cs typeface="Palatino Linotype"/>
                <a:hlinkClick r:id="rId9"/>
              </a:rPr>
              <a:t>http://cs.nju.edu.cn/yuhuang </a:t>
            </a:r>
            <a:r>
              <a:rPr dirty="0" sz="1800" spc="-5">
                <a:solidFill>
                  <a:srgbClr val="3E3E3E"/>
                </a:solidFill>
                <a:latin typeface="Palatino Linotype"/>
                <a:cs typeface="Palatino Linotype"/>
              </a:rPr>
              <a:t> Institute </a:t>
            </a:r>
            <a:r>
              <a:rPr dirty="0" sz="1800">
                <a:solidFill>
                  <a:srgbClr val="3E3E3E"/>
                </a:solidFill>
                <a:latin typeface="Palatino Linotype"/>
                <a:cs typeface="Palatino Linotype"/>
              </a:rPr>
              <a:t>of </a:t>
            </a:r>
            <a:r>
              <a:rPr dirty="0" sz="1800" spc="-5">
                <a:solidFill>
                  <a:srgbClr val="3E3E3E"/>
                </a:solidFill>
                <a:latin typeface="Palatino Linotype"/>
                <a:cs typeface="Palatino Linotype"/>
              </a:rPr>
              <a:t>Computer </a:t>
            </a:r>
            <a:r>
              <a:rPr dirty="0" sz="1800" spc="-10">
                <a:solidFill>
                  <a:srgbClr val="3E3E3E"/>
                </a:solidFill>
                <a:latin typeface="Palatino Linotype"/>
                <a:cs typeface="Palatino Linotype"/>
              </a:rPr>
              <a:t>Software  </a:t>
            </a:r>
            <a:r>
              <a:rPr dirty="0" sz="1800" spc="-5">
                <a:solidFill>
                  <a:srgbClr val="3E3E3E"/>
                </a:solidFill>
                <a:latin typeface="Palatino Linotype"/>
                <a:cs typeface="Palatino Linotype"/>
              </a:rPr>
              <a:t>Nanjing</a:t>
            </a:r>
            <a:r>
              <a:rPr dirty="0" sz="1800" spc="5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1800" spc="-5">
                <a:solidFill>
                  <a:srgbClr val="3E3E3E"/>
                </a:solidFill>
                <a:latin typeface="Palatino Linotype"/>
                <a:cs typeface="Palatino Linotype"/>
              </a:rPr>
              <a:t>University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265676" y="3589019"/>
            <a:ext cx="4794503" cy="8702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515967" y="3681083"/>
            <a:ext cx="429387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 b="1">
                <a:solidFill>
                  <a:srgbClr val="2F5897"/>
                </a:solidFill>
                <a:latin typeface="Calibri"/>
                <a:cs typeface="Calibri"/>
              </a:rPr>
              <a:t>[12] </a:t>
            </a:r>
            <a:r>
              <a:rPr dirty="0" sz="3000" spc="-10" b="1">
                <a:solidFill>
                  <a:srgbClr val="2F5897"/>
                </a:solidFill>
                <a:latin typeface="Calibri"/>
                <a:cs typeface="Calibri"/>
              </a:rPr>
              <a:t>Directed Acyclic</a:t>
            </a:r>
            <a:r>
              <a:rPr dirty="0" sz="3000" spc="-90" b="1">
                <a:solidFill>
                  <a:srgbClr val="2F5897"/>
                </a:solidFill>
                <a:latin typeface="Calibri"/>
                <a:cs typeface="Calibri"/>
              </a:rPr>
              <a:t> </a:t>
            </a:r>
            <a:r>
              <a:rPr dirty="0" sz="3000" spc="-15" b="1">
                <a:solidFill>
                  <a:srgbClr val="2F5897"/>
                </a:solidFill>
                <a:latin typeface="Calibri"/>
                <a:cs typeface="Calibri"/>
              </a:rPr>
              <a:t>Graph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51459" y="4760976"/>
            <a:ext cx="1728215" cy="17282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ransition spd="slow">
    <p:pull dir="l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909826"/>
            <a:ext cx="7756525" cy="13423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590"/>
              </a:lnSpc>
              <a:spcBef>
                <a:spcPts val="100"/>
              </a:spcBef>
            </a:pPr>
            <a:r>
              <a:rPr dirty="0" sz="2400" spc="-5" b="1">
                <a:solidFill>
                  <a:srgbClr val="3E3E3E"/>
                </a:solidFill>
                <a:latin typeface="Palatino Linotype"/>
                <a:cs typeface="Palatino Linotype"/>
              </a:rPr>
              <a:t>void </a:t>
            </a:r>
            <a:r>
              <a:rPr dirty="0" sz="2400" spc="-15" b="1">
                <a:solidFill>
                  <a:srgbClr val="3E3E3E"/>
                </a:solidFill>
                <a:latin typeface="Palatino Linotype"/>
                <a:cs typeface="Palatino Linotype"/>
              </a:rPr>
              <a:t>dfsTopo(IntList[] </a:t>
            </a:r>
            <a:r>
              <a:rPr dirty="0" sz="2400" spc="-20" b="1" i="1">
                <a:solidFill>
                  <a:srgbClr val="3E3E3E"/>
                </a:solidFill>
                <a:latin typeface="Palatino Linotype"/>
                <a:cs typeface="Palatino Linotype"/>
              </a:rPr>
              <a:t>adjVertices</a:t>
            </a:r>
            <a:r>
              <a:rPr dirty="0" sz="2400" spc="-20" b="1">
                <a:solidFill>
                  <a:srgbClr val="3E3E3E"/>
                </a:solidFill>
                <a:latin typeface="Palatino Linotype"/>
                <a:cs typeface="Palatino Linotype"/>
              </a:rPr>
              <a:t>, </a:t>
            </a:r>
            <a:r>
              <a:rPr dirty="0" sz="2400" spc="-5" b="1">
                <a:solidFill>
                  <a:srgbClr val="3E3E3E"/>
                </a:solidFill>
                <a:latin typeface="Palatino Linotype"/>
                <a:cs typeface="Palatino Linotype"/>
              </a:rPr>
              <a:t>int[] </a:t>
            </a:r>
            <a:r>
              <a:rPr dirty="0" sz="2400" spc="-25" b="1">
                <a:solidFill>
                  <a:srgbClr val="3E3E3E"/>
                </a:solidFill>
                <a:latin typeface="Palatino Linotype"/>
                <a:cs typeface="Palatino Linotype"/>
              </a:rPr>
              <a:t>color, </a:t>
            </a:r>
            <a:r>
              <a:rPr dirty="0" sz="2400" spc="-5" b="1">
                <a:solidFill>
                  <a:srgbClr val="3E3E3E"/>
                </a:solidFill>
                <a:latin typeface="Palatino Linotype"/>
                <a:cs typeface="Palatino Linotype"/>
              </a:rPr>
              <a:t>int </a:t>
            </a:r>
            <a:r>
              <a:rPr dirty="0" sz="2400" spc="-135" b="1">
                <a:solidFill>
                  <a:srgbClr val="3E3E3E"/>
                </a:solidFill>
                <a:latin typeface="Palatino Linotype"/>
                <a:cs typeface="Palatino Linotype"/>
              </a:rPr>
              <a:t>v, </a:t>
            </a:r>
            <a:r>
              <a:rPr dirty="0" sz="2400" spc="-5" b="1">
                <a:solidFill>
                  <a:srgbClr val="3E3E3E"/>
                </a:solidFill>
                <a:latin typeface="Palatino Linotype"/>
                <a:cs typeface="Palatino Linotype"/>
              </a:rPr>
              <a:t>int[</a:t>
            </a:r>
            <a:r>
              <a:rPr dirty="0" sz="2400" spc="-295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b="1">
                <a:solidFill>
                  <a:srgbClr val="3E3E3E"/>
                </a:solidFill>
                <a:latin typeface="Palatino Linotype"/>
                <a:cs typeface="Palatino Linotype"/>
              </a:rPr>
              <a:t>]</a:t>
            </a:r>
            <a:endParaRPr sz="2400">
              <a:latin typeface="Palatino Linotype"/>
              <a:cs typeface="Palatino Linotype"/>
            </a:endParaRPr>
          </a:p>
          <a:p>
            <a:pPr marL="354965">
              <a:lnSpc>
                <a:spcPts val="2590"/>
              </a:lnSpc>
            </a:pPr>
            <a:r>
              <a:rPr dirty="0" sz="2400" spc="-5" b="1" i="1">
                <a:solidFill>
                  <a:srgbClr val="3E3E3E"/>
                </a:solidFill>
                <a:latin typeface="Palatino Linotype"/>
                <a:cs typeface="Palatino Linotype"/>
              </a:rPr>
              <a:t>topo</a:t>
            </a:r>
            <a:r>
              <a:rPr dirty="0" sz="2400" spc="-5" b="1">
                <a:solidFill>
                  <a:srgbClr val="3E3E3E"/>
                </a:solidFill>
                <a:latin typeface="Palatino Linotype"/>
                <a:cs typeface="Palatino Linotype"/>
              </a:rPr>
              <a:t>, int</a:t>
            </a:r>
            <a:r>
              <a:rPr dirty="0" sz="2400" spc="15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 b="1" i="1">
                <a:solidFill>
                  <a:srgbClr val="3E3E3E"/>
                </a:solidFill>
                <a:latin typeface="Palatino Linotype"/>
                <a:cs typeface="Palatino Linotype"/>
              </a:rPr>
              <a:t>topoNum</a:t>
            </a:r>
            <a:r>
              <a:rPr dirty="0" sz="2400" spc="-5" b="1">
                <a:solidFill>
                  <a:srgbClr val="3E3E3E"/>
                </a:solidFill>
                <a:latin typeface="Palatino Linotype"/>
                <a:cs typeface="Palatino Linotype"/>
              </a:rPr>
              <a:t>)</a:t>
            </a:r>
            <a:endParaRPr sz="2400">
              <a:latin typeface="Palatino Linotype"/>
              <a:cs typeface="Palatino Linotype"/>
            </a:endParaRPr>
          </a:p>
          <a:p>
            <a:pPr marL="354965" marR="2428875" indent="-38100">
              <a:lnSpc>
                <a:spcPts val="2300"/>
              </a:lnSpc>
              <a:spcBef>
                <a:spcPts val="560"/>
              </a:spcBef>
            </a:pPr>
            <a:r>
              <a:rPr dirty="0" sz="2400" spc="-5" b="1">
                <a:solidFill>
                  <a:srgbClr val="3E3E3E"/>
                </a:solidFill>
                <a:latin typeface="Palatino Linotype"/>
                <a:cs typeface="Palatino Linotype"/>
              </a:rPr>
              <a:t>int </a:t>
            </a:r>
            <a:r>
              <a:rPr dirty="0" sz="2400" b="1">
                <a:solidFill>
                  <a:srgbClr val="3E3E3E"/>
                </a:solidFill>
                <a:latin typeface="Palatino Linotype"/>
                <a:cs typeface="Palatino Linotype"/>
              </a:rPr>
              <a:t>w; </a:t>
            </a:r>
            <a:r>
              <a:rPr dirty="0" sz="2400" spc="-5" b="1">
                <a:solidFill>
                  <a:srgbClr val="3E3E3E"/>
                </a:solidFill>
                <a:latin typeface="Palatino Linotype"/>
                <a:cs typeface="Palatino Linotype"/>
              </a:rPr>
              <a:t>IntList </a:t>
            </a:r>
            <a:r>
              <a:rPr dirty="0" sz="2400" b="1">
                <a:solidFill>
                  <a:srgbClr val="3E3E3E"/>
                </a:solidFill>
                <a:latin typeface="Palatino Linotype"/>
                <a:cs typeface="Palatino Linotype"/>
              </a:rPr>
              <a:t>remAdj; </a:t>
            </a:r>
            <a:r>
              <a:rPr dirty="0" sz="2400" spc="-5" b="1">
                <a:solidFill>
                  <a:srgbClr val="3E3E3E"/>
                </a:solidFill>
                <a:latin typeface="Palatino Linotype"/>
                <a:cs typeface="Palatino Linotype"/>
              </a:rPr>
              <a:t>color[v]=gray;  </a:t>
            </a:r>
            <a:r>
              <a:rPr dirty="0" sz="2400" spc="-10" b="1">
                <a:solidFill>
                  <a:srgbClr val="3E3E3E"/>
                </a:solidFill>
                <a:latin typeface="Palatino Linotype"/>
                <a:cs typeface="Palatino Linotype"/>
              </a:rPr>
              <a:t>remAdj=</a:t>
            </a:r>
            <a:r>
              <a:rPr dirty="0" sz="2400" spc="-10" b="1" i="1">
                <a:solidFill>
                  <a:srgbClr val="3E3E3E"/>
                </a:solidFill>
                <a:latin typeface="Palatino Linotype"/>
                <a:cs typeface="Palatino Linotype"/>
              </a:rPr>
              <a:t>adjVertices</a:t>
            </a:r>
            <a:r>
              <a:rPr dirty="0" sz="2400" spc="-10" b="1">
                <a:solidFill>
                  <a:srgbClr val="3E3E3E"/>
                </a:solidFill>
                <a:latin typeface="Palatino Linotype"/>
                <a:cs typeface="Palatino Linotype"/>
              </a:rPr>
              <a:t>[v];</a:t>
            </a:r>
            <a:endParaRPr sz="24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2140" y="3226561"/>
            <a:ext cx="308673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7500" marR="364490" indent="-3048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3E3E3E"/>
                </a:solidFill>
                <a:latin typeface="Palatino Linotype"/>
                <a:cs typeface="Palatino Linotype"/>
              </a:rPr>
              <a:t>while (remAdj</a:t>
            </a:r>
            <a:r>
              <a:rPr dirty="0" sz="2400" spc="-5" b="1">
                <a:solidFill>
                  <a:srgbClr val="3E3E3E"/>
                </a:solidFill>
                <a:latin typeface="Symbol"/>
                <a:cs typeface="Symbol"/>
              </a:rPr>
              <a:t></a:t>
            </a:r>
            <a:r>
              <a:rPr dirty="0" sz="2400" spc="-5" b="1">
                <a:solidFill>
                  <a:srgbClr val="3E3E3E"/>
                </a:solidFill>
                <a:latin typeface="Palatino Linotype"/>
                <a:cs typeface="Palatino Linotype"/>
              </a:rPr>
              <a:t>nil)  </a:t>
            </a:r>
            <a:r>
              <a:rPr dirty="0" sz="2400" b="1">
                <a:solidFill>
                  <a:srgbClr val="3E3E3E"/>
                </a:solidFill>
                <a:latin typeface="Palatino Linotype"/>
                <a:cs typeface="Palatino Linotype"/>
              </a:rPr>
              <a:t>w=first(remAdj);</a:t>
            </a:r>
            <a:endParaRPr sz="2400">
              <a:latin typeface="Palatino Linotype"/>
              <a:cs typeface="Palatino Linotype"/>
            </a:endParaRPr>
          </a:p>
          <a:p>
            <a:pPr marL="317500">
              <a:lnSpc>
                <a:spcPct val="100000"/>
              </a:lnSpc>
            </a:pPr>
            <a:r>
              <a:rPr dirty="0" sz="2400" b="1">
                <a:solidFill>
                  <a:srgbClr val="3E3E3E"/>
                </a:solidFill>
                <a:latin typeface="Palatino Linotype"/>
                <a:cs typeface="Palatino Linotype"/>
              </a:rPr>
              <a:t>if</a:t>
            </a:r>
            <a:r>
              <a:rPr dirty="0" sz="2400" spc="-25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 b="1">
                <a:solidFill>
                  <a:srgbClr val="3E3E3E"/>
                </a:solidFill>
                <a:latin typeface="Palatino Linotype"/>
                <a:cs typeface="Palatino Linotype"/>
              </a:rPr>
              <a:t>(color[w]==white)</a:t>
            </a:r>
            <a:endParaRPr sz="24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1739" y="4323842"/>
            <a:ext cx="64287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 b="1">
                <a:solidFill>
                  <a:srgbClr val="FF0000"/>
                </a:solidFill>
                <a:latin typeface="Palatino Linotype"/>
                <a:cs typeface="Palatino Linotype"/>
              </a:rPr>
              <a:t>dfsTopo(</a:t>
            </a:r>
            <a:r>
              <a:rPr dirty="0" sz="2400" spc="-25" b="1" i="1">
                <a:solidFill>
                  <a:srgbClr val="FF0000"/>
                </a:solidFill>
                <a:latin typeface="Palatino Linotype"/>
                <a:cs typeface="Palatino Linotype"/>
              </a:rPr>
              <a:t>adjVertices</a:t>
            </a:r>
            <a:r>
              <a:rPr dirty="0" sz="2400" spc="-25" b="1">
                <a:solidFill>
                  <a:srgbClr val="FF0000"/>
                </a:solidFill>
                <a:latin typeface="Palatino Linotype"/>
                <a:cs typeface="Palatino Linotype"/>
              </a:rPr>
              <a:t>, color, </a:t>
            </a:r>
            <a:r>
              <a:rPr dirty="0" sz="2400" spc="-110" b="1">
                <a:solidFill>
                  <a:srgbClr val="FF0000"/>
                </a:solidFill>
                <a:latin typeface="Palatino Linotype"/>
                <a:cs typeface="Palatino Linotype"/>
              </a:rPr>
              <a:t>w, </a:t>
            </a:r>
            <a:r>
              <a:rPr dirty="0" sz="2400" spc="-5" b="1">
                <a:solidFill>
                  <a:srgbClr val="009900"/>
                </a:solidFill>
                <a:latin typeface="Palatino Linotype"/>
                <a:cs typeface="Palatino Linotype"/>
              </a:rPr>
              <a:t>topo,</a:t>
            </a:r>
            <a:r>
              <a:rPr dirty="0" sz="2400" spc="150" b="1">
                <a:solidFill>
                  <a:srgbClr val="009900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 b="1">
                <a:solidFill>
                  <a:srgbClr val="009900"/>
                </a:solidFill>
                <a:latin typeface="Palatino Linotype"/>
                <a:cs typeface="Palatino Linotype"/>
              </a:rPr>
              <a:t>topoNum</a:t>
            </a:r>
            <a:r>
              <a:rPr dirty="0" sz="2400" spc="-5" b="1">
                <a:solidFill>
                  <a:srgbClr val="FF0000"/>
                </a:solidFill>
                <a:latin typeface="Palatino Linotype"/>
                <a:cs typeface="Palatino Linotype"/>
              </a:rPr>
              <a:t>);</a:t>
            </a:r>
            <a:endParaRPr sz="24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2140" y="4689602"/>
            <a:ext cx="4310380" cy="1488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048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3E3E3E"/>
                </a:solidFill>
                <a:latin typeface="Palatino Linotype"/>
                <a:cs typeface="Palatino Linotype"/>
              </a:rPr>
              <a:t>remAdj=rest(remAdj);  </a:t>
            </a:r>
            <a:r>
              <a:rPr dirty="0" sz="2400" spc="-5" b="1">
                <a:solidFill>
                  <a:srgbClr val="009900"/>
                </a:solidFill>
                <a:latin typeface="Palatino Linotype"/>
                <a:cs typeface="Palatino Linotype"/>
              </a:rPr>
              <a:t>topoNum++; topo[v]=topoNum  </a:t>
            </a:r>
            <a:r>
              <a:rPr dirty="0" sz="2400" spc="-5" b="1">
                <a:solidFill>
                  <a:srgbClr val="3E3E3E"/>
                </a:solidFill>
                <a:latin typeface="Palatino Linotype"/>
                <a:cs typeface="Palatino Linotype"/>
              </a:rPr>
              <a:t>color[v]=black;</a:t>
            </a:r>
            <a:endParaRPr sz="24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3E3E3E"/>
                </a:solidFill>
                <a:latin typeface="Palatino Linotype"/>
                <a:cs typeface="Palatino Linotype"/>
              </a:rPr>
              <a:t>return;</a:t>
            </a:r>
            <a:endParaRPr sz="24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05400" y="5035295"/>
            <a:ext cx="3758184" cy="1408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044439" y="5004815"/>
            <a:ext cx="3680459" cy="1533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48071" y="5058155"/>
            <a:ext cx="3672839" cy="13228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148071" y="5074144"/>
            <a:ext cx="3672840" cy="1245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0805" marR="346075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latin typeface="Calibri"/>
                <a:cs typeface="Calibri"/>
              </a:rPr>
              <a:t>Filling </a:t>
            </a:r>
            <a:r>
              <a:rPr dirty="0" sz="2000" spc="-5" i="1">
                <a:latin typeface="Calibri"/>
                <a:cs typeface="Calibri"/>
              </a:rPr>
              <a:t>topo </a:t>
            </a:r>
            <a:r>
              <a:rPr dirty="0" sz="2000" spc="-5">
                <a:latin typeface="Calibri"/>
                <a:cs typeface="Calibri"/>
              </a:rPr>
              <a:t>is </a:t>
            </a:r>
            <a:r>
              <a:rPr dirty="0" sz="2000">
                <a:latin typeface="Calibri"/>
                <a:cs typeface="Calibri"/>
              </a:rPr>
              <a:t>a </a:t>
            </a:r>
            <a:r>
              <a:rPr dirty="0" sz="2000" spc="-10">
                <a:latin typeface="Calibri"/>
                <a:cs typeface="Calibri"/>
              </a:rPr>
              <a:t>post-order  </a:t>
            </a:r>
            <a:r>
              <a:rPr dirty="0" sz="2000" spc="-5">
                <a:latin typeface="Calibri"/>
                <a:cs typeface="Calibri"/>
              </a:rPr>
              <a:t>processing, </a:t>
            </a:r>
            <a:r>
              <a:rPr dirty="0" sz="2000" spc="-15">
                <a:latin typeface="Calibri"/>
                <a:cs typeface="Calibri"/>
              </a:rPr>
              <a:t>so, </a:t>
            </a:r>
            <a:r>
              <a:rPr dirty="0" sz="2000">
                <a:latin typeface="Calibri"/>
                <a:cs typeface="Calibri"/>
              </a:rPr>
              <a:t>the </a:t>
            </a:r>
            <a:r>
              <a:rPr dirty="0" sz="2000" spc="-5">
                <a:latin typeface="Calibri"/>
                <a:cs typeface="Calibri"/>
              </a:rPr>
              <a:t>earlier  </a:t>
            </a:r>
            <a:r>
              <a:rPr dirty="0" sz="2000" spc="-10">
                <a:latin typeface="Calibri"/>
                <a:cs typeface="Calibri"/>
              </a:rPr>
              <a:t>discovered </a:t>
            </a:r>
            <a:r>
              <a:rPr dirty="0" sz="2000" spc="-20">
                <a:latin typeface="Calibri"/>
                <a:cs typeface="Calibri"/>
              </a:rPr>
              <a:t>vertex </a:t>
            </a:r>
            <a:r>
              <a:rPr dirty="0" sz="2000">
                <a:latin typeface="Calibri"/>
                <a:cs typeface="Calibri"/>
              </a:rPr>
              <a:t>has </a:t>
            </a:r>
            <a:r>
              <a:rPr dirty="0" sz="2000" spc="-15">
                <a:latin typeface="Calibri"/>
                <a:cs typeface="Calibri"/>
              </a:rPr>
              <a:t>relatively  greater </a:t>
            </a:r>
            <a:r>
              <a:rPr dirty="0" sz="2000" spc="-5">
                <a:latin typeface="Calibri"/>
                <a:cs typeface="Calibri"/>
              </a:rPr>
              <a:t>topo number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05400" y="3334511"/>
            <a:ext cx="3758184" cy="5471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455919" y="3276599"/>
            <a:ext cx="3055619" cy="740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148071" y="3357371"/>
            <a:ext cx="3672839" cy="4617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148071" y="3373248"/>
            <a:ext cx="36728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334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latin typeface="Calibri"/>
                <a:cs typeface="Calibri"/>
              </a:rPr>
              <a:t>Obviously, </a:t>
            </a:r>
            <a:r>
              <a:rPr dirty="0" sz="2400">
                <a:latin typeface="Calibri"/>
                <a:cs typeface="Calibri"/>
              </a:rPr>
              <a:t>in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Symbol"/>
                <a:cs typeface="Symbol"/>
              </a:rPr>
              <a:t></a:t>
            </a:r>
            <a:r>
              <a:rPr dirty="0" sz="2400" spc="-5">
                <a:solidFill>
                  <a:srgbClr val="FF0000"/>
                </a:solidFill>
                <a:latin typeface="Calibri"/>
                <a:cs typeface="Calibri"/>
              </a:rPr>
              <a:t>(m+n)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54836" y="0"/>
            <a:ext cx="6589775" cy="13380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871216" y="699516"/>
            <a:ext cx="3398519" cy="13746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2255520" marR="5080" indent="-1516380">
              <a:lnSpc>
                <a:spcPct val="100600"/>
              </a:lnSpc>
              <a:spcBef>
                <a:spcPts val="65"/>
              </a:spcBef>
            </a:pPr>
            <a:r>
              <a:rPr dirty="0"/>
              <a:t>Reverse</a:t>
            </a:r>
            <a:r>
              <a:rPr dirty="0" spc="-114"/>
              <a:t> </a:t>
            </a:r>
            <a:r>
              <a:rPr dirty="0" spc="-45"/>
              <a:t>Topological  </a:t>
            </a:r>
            <a:r>
              <a:rPr dirty="0" spc="-5"/>
              <a:t>Ordering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Lectures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</a:t>
            </a:r>
            <a:r>
              <a:rPr dirty="0" spc="-55"/>
              <a:t> </a:t>
            </a:r>
            <a:r>
              <a:rPr dirty="0"/>
              <a:t>2015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2015/5/5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17</a:t>
            </a:fld>
          </a:p>
        </p:txBody>
      </p:sp>
    </p:spTree>
  </p:cSld>
  <p:clrMapOvr>
    <a:masterClrMapping/>
  </p:clrMapOvr>
  <p:transition spd="slow">
    <p:pull dir="l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3540" y="0"/>
            <a:ext cx="5989319" cy="1338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02051" y="699516"/>
            <a:ext cx="3736847" cy="1374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2086610" marR="5080" indent="-1049020">
              <a:lnSpc>
                <a:spcPct val="100600"/>
              </a:lnSpc>
              <a:spcBef>
                <a:spcPts val="65"/>
              </a:spcBef>
            </a:pPr>
            <a:r>
              <a:rPr dirty="0" spc="-5"/>
              <a:t>Correctness of</a:t>
            </a:r>
            <a:r>
              <a:rPr dirty="0" spc="-95"/>
              <a:t> </a:t>
            </a:r>
            <a:r>
              <a:rPr dirty="0" spc="-5"/>
              <a:t>the  Algorithm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Lectures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</a:t>
            </a:r>
            <a:r>
              <a:rPr dirty="0" spc="-55"/>
              <a:t> </a:t>
            </a:r>
            <a:r>
              <a:rPr dirty="0"/>
              <a:t>2015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2015/5/5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17</a:t>
            </a:fld>
          </a:p>
        </p:txBody>
      </p:sp>
      <p:sp>
        <p:nvSpPr>
          <p:cNvPr id="5" name="object 5"/>
          <p:cNvSpPr txBox="1"/>
          <p:nvPr/>
        </p:nvSpPr>
        <p:spPr>
          <a:xfrm>
            <a:off x="407352" y="1912048"/>
            <a:ext cx="8259445" cy="3940175"/>
          </a:xfrm>
          <a:prstGeom prst="rect">
            <a:avLst/>
          </a:prstGeom>
        </p:spPr>
        <p:txBody>
          <a:bodyPr wrap="square" lIns="0" tIns="57785" rIns="0" bIns="0" rtlCol="0" vert="horz">
            <a:spAutoFit/>
          </a:bodyPr>
          <a:lstStyle/>
          <a:p>
            <a:pPr marL="354965" marR="182880" indent="-342265">
              <a:lnSpc>
                <a:spcPts val="2810"/>
              </a:lnSpc>
              <a:spcBef>
                <a:spcPts val="4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600" spc="-5" b="1">
                <a:solidFill>
                  <a:srgbClr val="3E3E3E"/>
                </a:solidFill>
                <a:latin typeface="Palatino Linotype"/>
                <a:cs typeface="Palatino Linotype"/>
              </a:rPr>
              <a:t>If </a:t>
            </a:r>
            <a:r>
              <a:rPr dirty="0" sz="2600" b="1">
                <a:solidFill>
                  <a:srgbClr val="3E3E3E"/>
                </a:solidFill>
                <a:latin typeface="Palatino Linotype"/>
                <a:cs typeface="Palatino Linotype"/>
              </a:rPr>
              <a:t>G </a:t>
            </a:r>
            <a:r>
              <a:rPr dirty="0" sz="2600" spc="-5" b="1">
                <a:solidFill>
                  <a:srgbClr val="3E3E3E"/>
                </a:solidFill>
                <a:latin typeface="Palatino Linotype"/>
                <a:cs typeface="Palatino Linotype"/>
              </a:rPr>
              <a:t>is </a:t>
            </a:r>
            <a:r>
              <a:rPr dirty="0" sz="2600" b="1">
                <a:solidFill>
                  <a:srgbClr val="3E3E3E"/>
                </a:solidFill>
                <a:latin typeface="Palatino Linotype"/>
                <a:cs typeface="Palatino Linotype"/>
              </a:rPr>
              <a:t>a DAG </a:t>
            </a:r>
            <a:r>
              <a:rPr dirty="0" sz="2600" spc="-5" b="1">
                <a:solidFill>
                  <a:srgbClr val="3E3E3E"/>
                </a:solidFill>
                <a:latin typeface="Palatino Linotype"/>
                <a:cs typeface="Palatino Linotype"/>
              </a:rPr>
              <a:t>with </a:t>
            </a:r>
            <a:r>
              <a:rPr dirty="0" sz="2600" b="1" i="1">
                <a:solidFill>
                  <a:srgbClr val="3E3E3E"/>
                </a:solidFill>
                <a:latin typeface="Palatino Linotype"/>
                <a:cs typeface="Palatino Linotype"/>
              </a:rPr>
              <a:t>n </a:t>
            </a:r>
            <a:r>
              <a:rPr dirty="0" sz="2600" b="1">
                <a:solidFill>
                  <a:srgbClr val="3E3E3E"/>
                </a:solidFill>
                <a:latin typeface="Palatino Linotype"/>
                <a:cs typeface="Palatino Linotype"/>
              </a:rPr>
              <a:t>vertices, the procedure  </a:t>
            </a:r>
            <a:r>
              <a:rPr dirty="0" sz="2600" spc="-15" b="1" i="1">
                <a:solidFill>
                  <a:srgbClr val="3E3E3E"/>
                </a:solidFill>
                <a:latin typeface="Palatino Linotype"/>
                <a:cs typeface="Palatino Linotype"/>
              </a:rPr>
              <a:t>dfsTopoSweep </a:t>
            </a:r>
            <a:r>
              <a:rPr dirty="0" sz="2600" b="1">
                <a:solidFill>
                  <a:srgbClr val="3E3E3E"/>
                </a:solidFill>
                <a:latin typeface="Palatino Linotype"/>
                <a:cs typeface="Palatino Linotype"/>
              </a:rPr>
              <a:t>computes a reverse topological</a:t>
            </a:r>
            <a:r>
              <a:rPr dirty="0" sz="2600" spc="-160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600" b="1">
                <a:solidFill>
                  <a:srgbClr val="3E3E3E"/>
                </a:solidFill>
                <a:latin typeface="Palatino Linotype"/>
                <a:cs typeface="Palatino Linotype"/>
              </a:rPr>
              <a:t>order  </a:t>
            </a:r>
            <a:r>
              <a:rPr dirty="0" sz="2600" spc="-5" b="1">
                <a:solidFill>
                  <a:srgbClr val="3E3E3E"/>
                </a:solidFill>
                <a:latin typeface="Palatino Linotype"/>
                <a:cs typeface="Palatino Linotype"/>
              </a:rPr>
              <a:t>for </a:t>
            </a:r>
            <a:r>
              <a:rPr dirty="0" sz="2600" b="1">
                <a:solidFill>
                  <a:srgbClr val="3E3E3E"/>
                </a:solidFill>
                <a:latin typeface="Palatino Linotype"/>
                <a:cs typeface="Palatino Linotype"/>
              </a:rPr>
              <a:t>G </a:t>
            </a:r>
            <a:r>
              <a:rPr dirty="0" sz="2600" spc="-5" b="1">
                <a:solidFill>
                  <a:srgbClr val="3E3E3E"/>
                </a:solidFill>
                <a:latin typeface="Palatino Linotype"/>
                <a:cs typeface="Palatino Linotype"/>
              </a:rPr>
              <a:t>in </a:t>
            </a:r>
            <a:r>
              <a:rPr dirty="0" sz="2600" b="1">
                <a:solidFill>
                  <a:srgbClr val="3E3E3E"/>
                </a:solidFill>
                <a:latin typeface="Palatino Linotype"/>
                <a:cs typeface="Palatino Linotype"/>
              </a:rPr>
              <a:t>the array</a:t>
            </a:r>
            <a:r>
              <a:rPr dirty="0" sz="2600" spc="-30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600" spc="-5" b="1" i="1">
                <a:solidFill>
                  <a:srgbClr val="3E3E3E"/>
                </a:solidFill>
                <a:latin typeface="Palatino Linotype"/>
                <a:cs typeface="Palatino Linotype"/>
              </a:rPr>
              <a:t>topo</a:t>
            </a:r>
            <a:r>
              <a:rPr dirty="0" sz="2600" spc="-5" b="1">
                <a:solidFill>
                  <a:srgbClr val="3E3E3E"/>
                </a:solidFill>
                <a:latin typeface="Palatino Linotype"/>
                <a:cs typeface="Palatino Linotype"/>
              </a:rPr>
              <a:t>.</a:t>
            </a:r>
            <a:endParaRPr sz="2600">
              <a:latin typeface="Palatino Linotype"/>
              <a:cs typeface="Palatino Linotype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600" spc="-5" b="1">
                <a:solidFill>
                  <a:srgbClr val="3E3E3E"/>
                </a:solidFill>
                <a:latin typeface="Palatino Linotype"/>
                <a:cs typeface="Palatino Linotype"/>
              </a:rPr>
              <a:t>Proof</a:t>
            </a:r>
            <a:endParaRPr sz="2600">
              <a:latin typeface="Palatino Linotype"/>
              <a:cs typeface="Palatino Linotype"/>
            </a:endParaRPr>
          </a:p>
          <a:p>
            <a:pPr lvl="1" marL="756285" marR="5080" indent="-286385">
              <a:lnSpc>
                <a:spcPts val="2380"/>
              </a:lnSpc>
              <a:spcBef>
                <a:spcPts val="590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200" spc="-5">
                <a:solidFill>
                  <a:srgbClr val="3E3E3E"/>
                </a:solidFill>
                <a:latin typeface="Palatino Linotype"/>
                <a:cs typeface="Palatino Linotype"/>
              </a:rPr>
              <a:t>The procedure </a:t>
            </a:r>
            <a:r>
              <a:rPr dirty="0" sz="2200" spc="-25">
                <a:solidFill>
                  <a:srgbClr val="3E3E3E"/>
                </a:solidFill>
                <a:latin typeface="Palatino Linotype"/>
                <a:cs typeface="Palatino Linotype"/>
              </a:rPr>
              <a:t>dfsTopo </a:t>
            </a:r>
            <a:r>
              <a:rPr dirty="0" sz="2200" spc="-5">
                <a:solidFill>
                  <a:srgbClr val="3E3E3E"/>
                </a:solidFill>
                <a:latin typeface="Palatino Linotype"/>
                <a:cs typeface="Palatino Linotype"/>
              </a:rPr>
              <a:t>is called exactly once for a </a:t>
            </a:r>
            <a:r>
              <a:rPr dirty="0" sz="2200" spc="-15">
                <a:solidFill>
                  <a:srgbClr val="3E3E3E"/>
                </a:solidFill>
                <a:latin typeface="Palatino Linotype"/>
                <a:cs typeface="Palatino Linotype"/>
              </a:rPr>
              <a:t>vertex, </a:t>
            </a:r>
            <a:r>
              <a:rPr dirty="0" sz="2200" spc="-5">
                <a:solidFill>
                  <a:srgbClr val="3E3E3E"/>
                </a:solidFill>
                <a:latin typeface="Palatino Linotype"/>
                <a:cs typeface="Palatino Linotype"/>
              </a:rPr>
              <a:t>so,  the numbers in </a:t>
            </a:r>
            <a:r>
              <a:rPr dirty="0" sz="2200" spc="-5" i="1">
                <a:solidFill>
                  <a:srgbClr val="3E3E3E"/>
                </a:solidFill>
                <a:latin typeface="Palatino Linotype"/>
                <a:cs typeface="Palatino Linotype"/>
              </a:rPr>
              <a:t>topo </a:t>
            </a:r>
            <a:r>
              <a:rPr dirty="0" sz="2200" spc="-5">
                <a:solidFill>
                  <a:srgbClr val="3E3E3E"/>
                </a:solidFill>
                <a:latin typeface="Palatino Linotype"/>
                <a:cs typeface="Palatino Linotype"/>
              </a:rPr>
              <a:t>must be distinct in the range</a:t>
            </a:r>
            <a:r>
              <a:rPr dirty="0" sz="2200" spc="-10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Palatino Linotype"/>
                <a:cs typeface="Palatino Linotype"/>
              </a:rPr>
              <a:t>1,2,…</a:t>
            </a:r>
            <a:r>
              <a:rPr dirty="0" sz="2200" spc="-5" i="1">
                <a:solidFill>
                  <a:srgbClr val="3E3E3E"/>
                </a:solidFill>
                <a:latin typeface="Palatino Linotype"/>
                <a:cs typeface="Palatino Linotype"/>
              </a:rPr>
              <a:t>n</a:t>
            </a:r>
            <a:r>
              <a:rPr dirty="0" sz="2200" spc="-5">
                <a:solidFill>
                  <a:srgbClr val="3E3E3E"/>
                </a:solidFill>
                <a:latin typeface="Palatino Linotype"/>
                <a:cs typeface="Palatino Linotype"/>
              </a:rPr>
              <a:t>.</a:t>
            </a:r>
            <a:endParaRPr sz="2200">
              <a:latin typeface="Palatino Linotype"/>
              <a:cs typeface="Palatino Linotype"/>
            </a:endParaRPr>
          </a:p>
          <a:p>
            <a:pPr lvl="1" marL="755650" marR="126364" indent="-285750">
              <a:lnSpc>
                <a:spcPts val="2380"/>
              </a:lnSpc>
              <a:spcBef>
                <a:spcPts val="520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200" spc="-5">
                <a:solidFill>
                  <a:srgbClr val="3E3E3E"/>
                </a:solidFill>
                <a:latin typeface="Palatino Linotype"/>
                <a:cs typeface="Palatino Linotype"/>
              </a:rPr>
              <a:t>For </a:t>
            </a:r>
            <a:r>
              <a:rPr dirty="0" sz="2200">
                <a:solidFill>
                  <a:srgbClr val="3E3E3E"/>
                </a:solidFill>
                <a:latin typeface="Palatino Linotype"/>
                <a:cs typeface="Palatino Linotype"/>
              </a:rPr>
              <a:t>any </a:t>
            </a:r>
            <a:r>
              <a:rPr dirty="0" sz="2200" spc="-5">
                <a:solidFill>
                  <a:srgbClr val="3E3E3E"/>
                </a:solidFill>
                <a:latin typeface="Palatino Linotype"/>
                <a:cs typeface="Palatino Linotype"/>
              </a:rPr>
              <a:t>edge </a:t>
            </a:r>
            <a:r>
              <a:rPr dirty="0" sz="2200" spc="-75">
                <a:solidFill>
                  <a:srgbClr val="3E3E3E"/>
                </a:solidFill>
                <a:latin typeface="Palatino Linotype"/>
                <a:cs typeface="Palatino Linotype"/>
              </a:rPr>
              <a:t>vw, </a:t>
            </a:r>
            <a:r>
              <a:rPr dirty="0" sz="2200" spc="-10">
                <a:solidFill>
                  <a:srgbClr val="3E3E3E"/>
                </a:solidFill>
                <a:latin typeface="Palatino Linotype"/>
                <a:cs typeface="Palatino Linotype"/>
              </a:rPr>
              <a:t>vw </a:t>
            </a:r>
            <a:r>
              <a:rPr dirty="0" sz="2200" spc="-35">
                <a:solidFill>
                  <a:srgbClr val="3E3E3E"/>
                </a:solidFill>
                <a:latin typeface="Palatino Linotype"/>
                <a:cs typeface="Palatino Linotype"/>
              </a:rPr>
              <a:t>can’t </a:t>
            </a:r>
            <a:r>
              <a:rPr dirty="0" sz="2200" spc="-5">
                <a:solidFill>
                  <a:srgbClr val="3E3E3E"/>
                </a:solidFill>
                <a:latin typeface="Palatino Linotype"/>
                <a:cs typeface="Palatino Linotype"/>
              </a:rPr>
              <a:t>be a back edge(otherwise, a cycle  is formed). For </a:t>
            </a:r>
            <a:r>
              <a:rPr dirty="0" sz="2200">
                <a:solidFill>
                  <a:srgbClr val="3E3E3E"/>
                </a:solidFill>
                <a:latin typeface="Palatino Linotype"/>
                <a:cs typeface="Palatino Linotype"/>
              </a:rPr>
              <a:t>any </a:t>
            </a:r>
            <a:r>
              <a:rPr dirty="0" sz="2200" spc="-5">
                <a:solidFill>
                  <a:srgbClr val="3E3E3E"/>
                </a:solidFill>
                <a:latin typeface="Palatino Linotype"/>
                <a:cs typeface="Palatino Linotype"/>
              </a:rPr>
              <a:t>other edge types, </a:t>
            </a:r>
            <a:r>
              <a:rPr dirty="0" sz="2200" spc="-25">
                <a:solidFill>
                  <a:srgbClr val="3E3E3E"/>
                </a:solidFill>
                <a:latin typeface="Palatino Linotype"/>
                <a:cs typeface="Palatino Linotype"/>
              </a:rPr>
              <a:t>we </a:t>
            </a:r>
            <a:r>
              <a:rPr dirty="0" sz="2200" spc="-15">
                <a:solidFill>
                  <a:srgbClr val="3E3E3E"/>
                </a:solidFill>
                <a:latin typeface="Palatino Linotype"/>
                <a:cs typeface="Palatino Linotype"/>
              </a:rPr>
              <a:t>have  </a:t>
            </a:r>
            <a:r>
              <a:rPr dirty="0" sz="2200" spc="-15" i="1">
                <a:solidFill>
                  <a:srgbClr val="3E3E3E"/>
                </a:solidFill>
                <a:latin typeface="Palatino Linotype"/>
                <a:cs typeface="Palatino Linotype"/>
              </a:rPr>
              <a:t>finishTime</a:t>
            </a:r>
            <a:r>
              <a:rPr dirty="0" sz="2200" spc="-15">
                <a:solidFill>
                  <a:srgbClr val="3E3E3E"/>
                </a:solidFill>
                <a:latin typeface="Palatino Linotype"/>
                <a:cs typeface="Palatino Linotype"/>
              </a:rPr>
              <a:t>(v)&gt;</a:t>
            </a:r>
            <a:r>
              <a:rPr dirty="0" sz="2200" spc="-15" i="1">
                <a:solidFill>
                  <a:srgbClr val="3E3E3E"/>
                </a:solidFill>
                <a:latin typeface="Palatino Linotype"/>
                <a:cs typeface="Palatino Linotype"/>
              </a:rPr>
              <a:t>finishTime</a:t>
            </a:r>
            <a:r>
              <a:rPr dirty="0" sz="2200" spc="-15">
                <a:solidFill>
                  <a:srgbClr val="3E3E3E"/>
                </a:solidFill>
                <a:latin typeface="Palatino Linotype"/>
                <a:cs typeface="Palatino Linotype"/>
              </a:rPr>
              <a:t>(w), </a:t>
            </a:r>
            <a:r>
              <a:rPr dirty="0" sz="2200">
                <a:solidFill>
                  <a:srgbClr val="3E3E3E"/>
                </a:solidFill>
                <a:latin typeface="Palatino Linotype"/>
                <a:cs typeface="Palatino Linotype"/>
              </a:rPr>
              <a:t>so, </a:t>
            </a:r>
            <a:r>
              <a:rPr dirty="0" sz="2200" spc="-5" i="1">
                <a:solidFill>
                  <a:srgbClr val="3E3E3E"/>
                </a:solidFill>
                <a:latin typeface="Palatino Linotype"/>
                <a:cs typeface="Palatino Linotype"/>
              </a:rPr>
              <a:t>topo</a:t>
            </a:r>
            <a:r>
              <a:rPr dirty="0" sz="2200" spc="-5">
                <a:solidFill>
                  <a:srgbClr val="3E3E3E"/>
                </a:solidFill>
                <a:latin typeface="Palatino Linotype"/>
                <a:cs typeface="Palatino Linotype"/>
              </a:rPr>
              <a:t>(w) is assigned earlier  </a:t>
            </a:r>
            <a:r>
              <a:rPr dirty="0" sz="2200">
                <a:solidFill>
                  <a:srgbClr val="3E3E3E"/>
                </a:solidFill>
                <a:latin typeface="Palatino Linotype"/>
                <a:cs typeface="Palatino Linotype"/>
              </a:rPr>
              <a:t>than </a:t>
            </a:r>
            <a:r>
              <a:rPr dirty="0" sz="2200" spc="-5" i="1">
                <a:solidFill>
                  <a:srgbClr val="3E3E3E"/>
                </a:solidFill>
                <a:latin typeface="Palatino Linotype"/>
                <a:cs typeface="Palatino Linotype"/>
              </a:rPr>
              <a:t>topo</a:t>
            </a:r>
            <a:r>
              <a:rPr dirty="0" sz="2200" spc="-5">
                <a:solidFill>
                  <a:srgbClr val="3E3E3E"/>
                </a:solidFill>
                <a:latin typeface="Palatino Linotype"/>
                <a:cs typeface="Palatino Linotype"/>
              </a:rPr>
              <a:t>(v). Note </a:t>
            </a:r>
            <a:r>
              <a:rPr dirty="0" sz="2200">
                <a:solidFill>
                  <a:srgbClr val="3E3E3E"/>
                </a:solidFill>
                <a:latin typeface="Palatino Linotype"/>
                <a:cs typeface="Palatino Linotype"/>
              </a:rPr>
              <a:t>that </a:t>
            </a:r>
            <a:r>
              <a:rPr dirty="0" sz="2200" spc="-5" i="1">
                <a:solidFill>
                  <a:srgbClr val="3E3E3E"/>
                </a:solidFill>
                <a:latin typeface="Palatino Linotype"/>
                <a:cs typeface="Palatino Linotype"/>
              </a:rPr>
              <a:t>topoNum </a:t>
            </a:r>
            <a:r>
              <a:rPr dirty="0" sz="2200" spc="-5">
                <a:solidFill>
                  <a:srgbClr val="3E3E3E"/>
                </a:solidFill>
                <a:latin typeface="Palatino Linotype"/>
                <a:cs typeface="Palatino Linotype"/>
              </a:rPr>
              <a:t>is incremented  </a:t>
            </a:r>
            <a:r>
              <a:rPr dirty="0" sz="2200" spc="-20">
                <a:solidFill>
                  <a:srgbClr val="3E3E3E"/>
                </a:solidFill>
                <a:latin typeface="Palatino Linotype"/>
                <a:cs typeface="Palatino Linotype"/>
              </a:rPr>
              <a:t>monotonically, </a:t>
            </a:r>
            <a:r>
              <a:rPr dirty="0" sz="2200">
                <a:solidFill>
                  <a:srgbClr val="3E3E3E"/>
                </a:solidFill>
                <a:latin typeface="Palatino Linotype"/>
                <a:cs typeface="Palatino Linotype"/>
              </a:rPr>
              <a:t>so,</a:t>
            </a:r>
            <a:r>
              <a:rPr dirty="0" sz="2200" spc="-15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200" spc="-5" i="1">
                <a:solidFill>
                  <a:srgbClr val="3E3E3E"/>
                </a:solidFill>
                <a:latin typeface="Palatino Linotype"/>
                <a:cs typeface="Palatino Linotype"/>
              </a:rPr>
              <a:t>topo</a:t>
            </a:r>
            <a:r>
              <a:rPr dirty="0" sz="2200" spc="-5">
                <a:solidFill>
                  <a:srgbClr val="3E3E3E"/>
                </a:solidFill>
                <a:latin typeface="Palatino Linotype"/>
                <a:cs typeface="Palatino Linotype"/>
              </a:rPr>
              <a:t>(v)&gt;</a:t>
            </a:r>
            <a:r>
              <a:rPr dirty="0" sz="2200" spc="-5" i="1">
                <a:solidFill>
                  <a:srgbClr val="3E3E3E"/>
                </a:solidFill>
                <a:latin typeface="Palatino Linotype"/>
                <a:cs typeface="Palatino Linotype"/>
              </a:rPr>
              <a:t>topo</a:t>
            </a:r>
            <a:r>
              <a:rPr dirty="0" sz="2200" spc="-5">
                <a:solidFill>
                  <a:srgbClr val="3E3E3E"/>
                </a:solidFill>
                <a:latin typeface="Palatino Linotype"/>
                <a:cs typeface="Palatino Linotype"/>
              </a:rPr>
              <a:t>(w).</a:t>
            </a:r>
            <a:endParaRPr sz="220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ransition spd="slow">
    <p:pull dir="l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790469"/>
            <a:ext cx="7816215" cy="2951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3E3E3E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I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n fact, the proof of correctness of  topological ordering </a:t>
            </a:r>
            <a:r>
              <a:rPr dirty="0" sz="3000" b="1">
                <a:solidFill>
                  <a:srgbClr val="3E3E3E"/>
                </a:solidFill>
                <a:latin typeface="Palatino Linotype"/>
                <a:cs typeface="Palatino Linotype"/>
              </a:rPr>
              <a:t>has 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proved that: DAG  always </a:t>
            </a:r>
            <a:r>
              <a:rPr dirty="0" sz="3000" b="1">
                <a:solidFill>
                  <a:srgbClr val="3E3E3E"/>
                </a:solidFill>
                <a:latin typeface="Palatino Linotype"/>
                <a:cs typeface="Palatino Linotype"/>
              </a:rPr>
              <a:t>has a 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topological</a:t>
            </a:r>
            <a:r>
              <a:rPr dirty="0" sz="3000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3000" spc="-35" b="1">
                <a:solidFill>
                  <a:srgbClr val="3E3E3E"/>
                </a:solidFill>
                <a:latin typeface="Palatino Linotype"/>
                <a:cs typeface="Palatino Linotype"/>
              </a:rPr>
              <a:t>order.</a:t>
            </a:r>
            <a:endParaRPr sz="30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3E3E3E"/>
              </a:buClr>
              <a:buFont typeface="Arial"/>
              <a:buChar char="•"/>
            </a:pPr>
            <a:endParaRPr sz="4350">
              <a:latin typeface="Times New Roman"/>
              <a:cs typeface="Times New Roman"/>
            </a:endParaRPr>
          </a:p>
          <a:p>
            <a:pPr marL="355600" marR="1790064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So, </a:t>
            </a:r>
            <a:r>
              <a:rPr dirty="0" sz="3000" b="1">
                <a:solidFill>
                  <a:srgbClr val="FF0000"/>
                </a:solidFill>
                <a:latin typeface="Palatino Linotype"/>
                <a:cs typeface="Palatino Linotype"/>
              </a:rPr>
              <a:t>G has a </a:t>
            </a:r>
            <a:r>
              <a:rPr dirty="0" sz="3000" spc="-5" b="1">
                <a:solidFill>
                  <a:srgbClr val="FF0000"/>
                </a:solidFill>
                <a:latin typeface="Palatino Linotype"/>
                <a:cs typeface="Palatino Linotype"/>
              </a:rPr>
              <a:t>topological ordering,  iff. </a:t>
            </a:r>
            <a:r>
              <a:rPr dirty="0" sz="3000" b="1">
                <a:solidFill>
                  <a:srgbClr val="FF0000"/>
                </a:solidFill>
                <a:latin typeface="Palatino Linotype"/>
                <a:cs typeface="Palatino Linotype"/>
              </a:rPr>
              <a:t>G </a:t>
            </a:r>
            <a:r>
              <a:rPr dirty="0" sz="3000" spc="-5" b="1">
                <a:solidFill>
                  <a:srgbClr val="FF0000"/>
                </a:solidFill>
                <a:latin typeface="Palatino Linotype"/>
                <a:cs typeface="Palatino Linotype"/>
              </a:rPr>
              <a:t>is </a:t>
            </a:r>
            <a:r>
              <a:rPr dirty="0" sz="3000" b="1">
                <a:solidFill>
                  <a:srgbClr val="FF0000"/>
                </a:solidFill>
                <a:latin typeface="Palatino Linotype"/>
                <a:cs typeface="Palatino Linotype"/>
              </a:rPr>
              <a:t>a </a:t>
            </a:r>
            <a:r>
              <a:rPr dirty="0" sz="3000" spc="-5" b="1">
                <a:solidFill>
                  <a:srgbClr val="FF0000"/>
                </a:solidFill>
                <a:latin typeface="Palatino Linotype"/>
                <a:cs typeface="Palatino Linotype"/>
              </a:rPr>
              <a:t>directed acyclic</a:t>
            </a:r>
            <a:r>
              <a:rPr dirty="0" sz="3000" spc="45" b="1">
                <a:solidFill>
                  <a:srgbClr val="FF0000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 b="1">
                <a:solidFill>
                  <a:srgbClr val="FF0000"/>
                </a:solidFill>
                <a:latin typeface="Palatino Linotype"/>
                <a:cs typeface="Palatino Linotype"/>
              </a:rPr>
              <a:t>graph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.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91739" y="0"/>
            <a:ext cx="4309871" cy="1338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20012" y="699516"/>
            <a:ext cx="5902450" cy="1374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20951" y="112800"/>
            <a:ext cx="5100320" cy="1493520"/>
          </a:xfrm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2700" marR="5080" indent="871219">
              <a:lnSpc>
                <a:spcPct val="100600"/>
              </a:lnSpc>
              <a:spcBef>
                <a:spcPts val="65"/>
              </a:spcBef>
              <a:tabLst>
                <a:tab pos="3639185" algn="l"/>
              </a:tabLst>
            </a:pPr>
            <a:r>
              <a:rPr dirty="0" spc="-5"/>
              <a:t>Existence	of  </a:t>
            </a:r>
            <a:r>
              <a:rPr dirty="0" spc="-50"/>
              <a:t>Topological</a:t>
            </a:r>
            <a:r>
              <a:rPr dirty="0" spc="-10"/>
              <a:t> </a:t>
            </a:r>
            <a:r>
              <a:rPr dirty="0" spc="-5"/>
              <a:t>Order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Lectures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</a:t>
            </a:r>
            <a:r>
              <a:rPr dirty="0" spc="-55"/>
              <a:t> </a:t>
            </a:r>
            <a:r>
              <a:rPr dirty="0"/>
              <a:t>2015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2015/5/5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17</a:t>
            </a:fld>
          </a:p>
        </p:txBody>
      </p:sp>
    </p:spTree>
  </p:cSld>
  <p:clrMapOvr>
    <a:masterClrMapping/>
  </p:clrMapOvr>
  <p:transition spd="slow">
    <p:pull dir="l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42516" y="384047"/>
            <a:ext cx="5455919" cy="1374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43454" y="532767"/>
            <a:ext cx="465518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10"/>
              <a:t>Task</a:t>
            </a:r>
            <a:r>
              <a:rPr dirty="0" spc="-85"/>
              <a:t> </a:t>
            </a:r>
            <a:r>
              <a:rPr dirty="0" spc="-5"/>
              <a:t>Scheduling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Lectures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</a:t>
            </a:r>
            <a:r>
              <a:rPr dirty="0" spc="-55"/>
              <a:t> </a:t>
            </a:r>
            <a:r>
              <a:rPr dirty="0"/>
              <a:t>2015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2015/5/5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17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407352" y="1849564"/>
            <a:ext cx="8273415" cy="3568700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Problem:</a:t>
            </a:r>
            <a:endParaRPr sz="3000">
              <a:latin typeface="Palatino Linotype"/>
              <a:cs typeface="Palatino Linotype"/>
            </a:endParaRPr>
          </a:p>
          <a:p>
            <a:pPr lvl="1" marL="756285" marR="1130300" indent="-286385">
              <a:lnSpc>
                <a:spcPts val="2590"/>
              </a:lnSpc>
              <a:spcBef>
                <a:spcPts val="665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Scheduling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a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project consisting of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a set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of </a:t>
            </a:r>
            <a:r>
              <a:rPr dirty="0" sz="2400" spc="-5">
                <a:solidFill>
                  <a:srgbClr val="FF0000"/>
                </a:solidFill>
                <a:latin typeface="Palatino Linotype"/>
                <a:cs typeface="Palatino Linotype"/>
              </a:rPr>
              <a:t> interdependent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tasks to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be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done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by </a:t>
            </a:r>
            <a:r>
              <a:rPr dirty="0" sz="2400" spc="-5">
                <a:solidFill>
                  <a:srgbClr val="FF0000"/>
                </a:solidFill>
                <a:latin typeface="Palatino Linotype"/>
                <a:cs typeface="Palatino Linotype"/>
              </a:rPr>
              <a:t>one</a:t>
            </a:r>
            <a:r>
              <a:rPr dirty="0" sz="2400" spc="30">
                <a:solidFill>
                  <a:srgbClr val="FF0000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person.</a:t>
            </a:r>
            <a:endParaRPr sz="2400">
              <a:latin typeface="Palatino Linotype"/>
              <a:cs typeface="Palatino Linotype"/>
            </a:endParaRPr>
          </a:p>
          <a:p>
            <a:pPr marL="355600" indent="-34290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Solution:</a:t>
            </a:r>
            <a:endParaRPr sz="3000">
              <a:latin typeface="Palatino Linotype"/>
              <a:cs typeface="Palatino Linotype"/>
            </a:endParaRPr>
          </a:p>
          <a:p>
            <a:pPr algn="just" lvl="1" marL="756285" marR="5080" indent="-286385">
              <a:lnSpc>
                <a:spcPts val="2590"/>
              </a:lnSpc>
              <a:spcBef>
                <a:spcPts val="665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Establishing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a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dependency graph, the </a:t>
            </a:r>
            <a:r>
              <a:rPr dirty="0" sz="2400" spc="-10">
                <a:solidFill>
                  <a:srgbClr val="3E3E3E"/>
                </a:solidFill>
                <a:latin typeface="Palatino Linotype"/>
                <a:cs typeface="Palatino Linotype"/>
              </a:rPr>
              <a:t>vertices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are tasks,  and edge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vw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is included iff. the execution of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v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depends  on the completion of</a:t>
            </a:r>
            <a:r>
              <a:rPr dirty="0" sz="2400" spc="45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-110">
                <a:solidFill>
                  <a:srgbClr val="3E3E3E"/>
                </a:solidFill>
                <a:latin typeface="Palatino Linotype"/>
                <a:cs typeface="Palatino Linotype"/>
              </a:rPr>
              <a:t>w,</a:t>
            </a:r>
            <a:endParaRPr sz="2400">
              <a:latin typeface="Palatino Linotype"/>
              <a:cs typeface="Palatino Linotype"/>
            </a:endParaRPr>
          </a:p>
          <a:p>
            <a:pPr lvl="1" marL="756285" marR="445134" indent="-286385">
              <a:lnSpc>
                <a:spcPts val="2590"/>
              </a:lnSpc>
              <a:spcBef>
                <a:spcPts val="580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Making task scheduling according to the topological  order of the graph(if</a:t>
            </a:r>
            <a:r>
              <a:rPr dirty="0" sz="2400" spc="40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existing).</a:t>
            </a:r>
            <a:endParaRPr sz="240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ransition spd="slow">
    <p:pull dir="l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7555" y="341376"/>
            <a:ext cx="8625839" cy="13213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3286" y="486667"/>
            <a:ext cx="7856855" cy="7264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600" spc="-110"/>
              <a:t>Task </a:t>
            </a:r>
            <a:r>
              <a:rPr dirty="0" sz="4600" spc="-5"/>
              <a:t>Scheduling: </a:t>
            </a:r>
            <a:r>
              <a:rPr dirty="0" sz="4600"/>
              <a:t>an</a:t>
            </a:r>
            <a:r>
              <a:rPr dirty="0" sz="4600" spc="90"/>
              <a:t> </a:t>
            </a:r>
            <a:r>
              <a:rPr dirty="0" sz="4600"/>
              <a:t>Example</a:t>
            </a:r>
            <a:endParaRPr sz="4600"/>
          </a:p>
        </p:txBody>
      </p:sp>
      <p:sp>
        <p:nvSpPr>
          <p:cNvPr id="4" name="object 4"/>
          <p:cNvSpPr/>
          <p:nvPr/>
        </p:nvSpPr>
        <p:spPr>
          <a:xfrm>
            <a:off x="4788408" y="1700783"/>
            <a:ext cx="4104132" cy="48966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17932" y="1810511"/>
            <a:ext cx="2939795" cy="33497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85928" y="1808988"/>
            <a:ext cx="2825495" cy="3371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24611" y="1917064"/>
            <a:ext cx="2879090" cy="3288665"/>
          </a:xfrm>
          <a:prstGeom prst="rect">
            <a:avLst/>
          </a:prstGeom>
          <a:solidFill>
            <a:srgbClr val="FFFF99"/>
          </a:solidFill>
          <a:ln w="34747">
            <a:solidFill>
              <a:srgbClr val="FF9900"/>
            </a:solidFill>
          </a:ln>
        </p:spPr>
        <p:txBody>
          <a:bodyPr wrap="square" lIns="0" tIns="29209" rIns="0" bIns="0" rtlCol="0" vert="horz">
            <a:spAutoFit/>
          </a:bodyPr>
          <a:lstStyle/>
          <a:p>
            <a:pPr marL="90170">
              <a:lnSpc>
                <a:spcPts val="1914"/>
              </a:lnSpc>
              <a:spcBef>
                <a:spcPts val="229"/>
              </a:spcBef>
              <a:tabLst>
                <a:tab pos="1374775" algn="l"/>
              </a:tabLst>
            </a:pPr>
            <a:r>
              <a:rPr dirty="0" sz="2000" spc="-20">
                <a:latin typeface="Calibri"/>
                <a:cs typeface="Calibri"/>
              </a:rPr>
              <a:t>Tasks(No.)	</a:t>
            </a:r>
            <a:r>
              <a:rPr dirty="0" sz="2000">
                <a:latin typeface="Calibri"/>
                <a:cs typeface="Calibri"/>
              </a:rPr>
              <a:t>Depends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on</a:t>
            </a:r>
            <a:endParaRPr sz="2000">
              <a:latin typeface="Calibri"/>
              <a:cs typeface="Calibri"/>
            </a:endParaRPr>
          </a:p>
          <a:p>
            <a:pPr marL="90170">
              <a:lnSpc>
                <a:spcPts val="1585"/>
              </a:lnSpc>
            </a:pPr>
            <a:r>
              <a:rPr dirty="0" sz="2000" spc="-5">
                <a:latin typeface="Calibri"/>
                <a:cs typeface="Calibri"/>
              </a:rPr>
              <a:t>-------------------------------</a:t>
            </a:r>
            <a:endParaRPr sz="2000">
              <a:latin typeface="Calibri"/>
              <a:cs typeface="Calibri"/>
            </a:endParaRPr>
          </a:p>
          <a:p>
            <a:pPr marL="90170">
              <a:lnSpc>
                <a:spcPts val="2045"/>
              </a:lnSpc>
              <a:tabLst>
                <a:tab pos="2083435" algn="l"/>
              </a:tabLst>
            </a:pPr>
            <a:r>
              <a:rPr dirty="0" sz="2000">
                <a:latin typeface="Calibri"/>
                <a:cs typeface="Calibri"/>
              </a:rPr>
              <a:t>choose </a:t>
            </a:r>
            <a:r>
              <a:rPr dirty="0" sz="2000" spc="-5">
                <a:latin typeface="Calibri"/>
                <a:cs typeface="Calibri"/>
              </a:rPr>
              <a:t>clothes(1)	</a:t>
            </a:r>
            <a:r>
              <a:rPr dirty="0" sz="2000">
                <a:latin typeface="Calibri"/>
                <a:cs typeface="Calibri"/>
              </a:rPr>
              <a:t>9</a:t>
            </a:r>
            <a:endParaRPr sz="2000">
              <a:latin typeface="Calibri"/>
              <a:cs typeface="Calibri"/>
            </a:endParaRPr>
          </a:p>
          <a:p>
            <a:pPr marL="90170">
              <a:lnSpc>
                <a:spcPts val="2375"/>
              </a:lnSpc>
              <a:tabLst>
                <a:tab pos="2063750" algn="l"/>
              </a:tabLst>
            </a:pPr>
            <a:r>
              <a:rPr dirty="0" sz="2000" spc="-5">
                <a:latin typeface="Calibri"/>
                <a:cs typeface="Calibri"/>
              </a:rPr>
              <a:t>dress(2)	</a:t>
            </a:r>
            <a:r>
              <a:rPr dirty="0" sz="2000">
                <a:latin typeface="Calibri"/>
                <a:cs typeface="Calibri"/>
              </a:rPr>
              <a:t>1,8</a:t>
            </a:r>
            <a:endParaRPr sz="2000">
              <a:latin typeface="Calibri"/>
              <a:cs typeface="Calibri"/>
            </a:endParaRPr>
          </a:p>
          <a:p>
            <a:pPr marL="90170">
              <a:lnSpc>
                <a:spcPct val="100000"/>
              </a:lnSpc>
              <a:tabLst>
                <a:tab pos="2068195" algn="l"/>
              </a:tabLst>
            </a:pPr>
            <a:r>
              <a:rPr dirty="0" sz="2000" spc="-10">
                <a:latin typeface="Calibri"/>
                <a:cs typeface="Calibri"/>
              </a:rPr>
              <a:t>eat</a:t>
            </a:r>
            <a:r>
              <a:rPr dirty="0" sz="2000" spc="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breakfast(3)	</a:t>
            </a:r>
            <a:r>
              <a:rPr dirty="0" sz="2000">
                <a:latin typeface="Calibri"/>
                <a:cs typeface="Calibri"/>
              </a:rPr>
              <a:t>5,6,7</a:t>
            </a:r>
            <a:endParaRPr sz="2000">
              <a:latin typeface="Calibri"/>
              <a:cs typeface="Calibri"/>
            </a:endParaRPr>
          </a:p>
          <a:p>
            <a:pPr marL="90170">
              <a:lnSpc>
                <a:spcPct val="100000"/>
              </a:lnSpc>
              <a:tabLst>
                <a:tab pos="2061210" algn="l"/>
              </a:tabLst>
            </a:pPr>
            <a:r>
              <a:rPr dirty="0" sz="2000" spc="-10">
                <a:latin typeface="Calibri"/>
                <a:cs typeface="Calibri"/>
              </a:rPr>
              <a:t>leave(4)	</a:t>
            </a:r>
            <a:r>
              <a:rPr dirty="0" sz="2000">
                <a:latin typeface="Calibri"/>
                <a:cs typeface="Calibri"/>
              </a:rPr>
              <a:t>2,3</a:t>
            </a:r>
            <a:endParaRPr sz="2000">
              <a:latin typeface="Calibri"/>
              <a:cs typeface="Calibri"/>
            </a:endParaRPr>
          </a:p>
          <a:p>
            <a:pPr marL="90170">
              <a:lnSpc>
                <a:spcPct val="100000"/>
              </a:lnSpc>
              <a:tabLst>
                <a:tab pos="2089785" algn="l"/>
              </a:tabLst>
            </a:pPr>
            <a:r>
              <a:rPr dirty="0" sz="2000" spc="-15">
                <a:latin typeface="Calibri"/>
                <a:cs typeface="Calibri"/>
              </a:rPr>
              <a:t>make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coffee(5)	</a:t>
            </a:r>
            <a:r>
              <a:rPr dirty="0" sz="2000">
                <a:latin typeface="Calibri"/>
                <a:cs typeface="Calibri"/>
              </a:rPr>
              <a:t>9</a:t>
            </a:r>
            <a:endParaRPr sz="2000">
              <a:latin typeface="Calibri"/>
              <a:cs typeface="Calibri"/>
            </a:endParaRPr>
          </a:p>
          <a:p>
            <a:pPr marL="90170">
              <a:lnSpc>
                <a:spcPct val="100000"/>
              </a:lnSpc>
              <a:tabLst>
                <a:tab pos="2085339" algn="l"/>
              </a:tabLst>
            </a:pPr>
            <a:r>
              <a:rPr dirty="0" sz="2000" spc="-15">
                <a:latin typeface="Calibri"/>
                <a:cs typeface="Calibri"/>
              </a:rPr>
              <a:t>make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toast(6)	</a:t>
            </a:r>
            <a:r>
              <a:rPr dirty="0" sz="2000">
                <a:latin typeface="Calibri"/>
                <a:cs typeface="Calibri"/>
              </a:rPr>
              <a:t>9</a:t>
            </a:r>
            <a:endParaRPr sz="2000">
              <a:latin typeface="Calibri"/>
              <a:cs typeface="Calibri"/>
            </a:endParaRPr>
          </a:p>
          <a:p>
            <a:pPr marL="90170">
              <a:lnSpc>
                <a:spcPct val="100000"/>
              </a:lnSpc>
              <a:tabLst>
                <a:tab pos="2036445" algn="l"/>
              </a:tabLst>
            </a:pPr>
            <a:r>
              <a:rPr dirty="0" sz="2000">
                <a:latin typeface="Calibri"/>
                <a:cs typeface="Calibri"/>
              </a:rPr>
              <a:t>pour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juice(7)	9</a:t>
            </a:r>
            <a:endParaRPr sz="2000">
              <a:latin typeface="Calibri"/>
              <a:cs typeface="Calibri"/>
            </a:endParaRPr>
          </a:p>
          <a:p>
            <a:pPr marL="90170">
              <a:lnSpc>
                <a:spcPct val="100000"/>
              </a:lnSpc>
              <a:tabLst>
                <a:tab pos="2050414" algn="l"/>
              </a:tabLst>
            </a:pPr>
            <a:r>
              <a:rPr dirty="0" sz="2000" spc="-5">
                <a:latin typeface="Calibri"/>
                <a:cs typeface="Calibri"/>
              </a:rPr>
              <a:t>shower(8)	</a:t>
            </a:r>
            <a:r>
              <a:rPr dirty="0" sz="2000">
                <a:latin typeface="Calibri"/>
                <a:cs typeface="Calibri"/>
              </a:rPr>
              <a:t>9</a:t>
            </a:r>
            <a:endParaRPr sz="2000">
              <a:latin typeface="Calibri"/>
              <a:cs typeface="Calibri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  <a:tabLst>
                <a:tab pos="1976755" algn="l"/>
              </a:tabLst>
            </a:pPr>
            <a:r>
              <a:rPr dirty="0" sz="2000" spc="-25">
                <a:latin typeface="Calibri"/>
                <a:cs typeface="Calibri"/>
              </a:rPr>
              <a:t>wake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up(9)	-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587490" y="2420873"/>
            <a:ext cx="431800" cy="431800"/>
          </a:xfrm>
          <a:custGeom>
            <a:avLst/>
            <a:gdLst/>
            <a:ahLst/>
            <a:cxnLst/>
            <a:rect l="l" t="t" r="r" b="b"/>
            <a:pathLst>
              <a:path w="431800" h="431800">
                <a:moveTo>
                  <a:pt x="0" y="215646"/>
                </a:moveTo>
                <a:lnTo>
                  <a:pt x="5695" y="166199"/>
                </a:lnTo>
                <a:lnTo>
                  <a:pt x="21918" y="120809"/>
                </a:lnTo>
                <a:lnTo>
                  <a:pt x="47374" y="80769"/>
                </a:lnTo>
                <a:lnTo>
                  <a:pt x="80769" y="47374"/>
                </a:lnTo>
                <a:lnTo>
                  <a:pt x="120809" y="21918"/>
                </a:lnTo>
                <a:lnTo>
                  <a:pt x="166199" y="5695"/>
                </a:lnTo>
                <a:lnTo>
                  <a:pt x="215646" y="0"/>
                </a:lnTo>
                <a:lnTo>
                  <a:pt x="265092" y="5695"/>
                </a:lnTo>
                <a:lnTo>
                  <a:pt x="310482" y="21918"/>
                </a:lnTo>
                <a:lnTo>
                  <a:pt x="350522" y="47374"/>
                </a:lnTo>
                <a:lnTo>
                  <a:pt x="383917" y="80769"/>
                </a:lnTo>
                <a:lnTo>
                  <a:pt x="409373" y="120809"/>
                </a:lnTo>
                <a:lnTo>
                  <a:pt x="425596" y="166199"/>
                </a:lnTo>
                <a:lnTo>
                  <a:pt x="431292" y="215646"/>
                </a:lnTo>
                <a:lnTo>
                  <a:pt x="425596" y="265092"/>
                </a:lnTo>
                <a:lnTo>
                  <a:pt x="409373" y="310482"/>
                </a:lnTo>
                <a:lnTo>
                  <a:pt x="383917" y="350522"/>
                </a:lnTo>
                <a:lnTo>
                  <a:pt x="350522" y="383917"/>
                </a:lnTo>
                <a:lnTo>
                  <a:pt x="310482" y="409373"/>
                </a:lnTo>
                <a:lnTo>
                  <a:pt x="265092" y="425596"/>
                </a:lnTo>
                <a:lnTo>
                  <a:pt x="215646" y="431292"/>
                </a:lnTo>
                <a:lnTo>
                  <a:pt x="166199" y="425596"/>
                </a:lnTo>
                <a:lnTo>
                  <a:pt x="120809" y="409373"/>
                </a:lnTo>
                <a:lnTo>
                  <a:pt x="80769" y="383917"/>
                </a:lnTo>
                <a:lnTo>
                  <a:pt x="47374" y="350522"/>
                </a:lnTo>
                <a:lnTo>
                  <a:pt x="21918" y="310482"/>
                </a:lnTo>
                <a:lnTo>
                  <a:pt x="5695" y="265092"/>
                </a:lnTo>
                <a:lnTo>
                  <a:pt x="0" y="21564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665278" y="2442297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3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651753" y="2852166"/>
            <a:ext cx="433070" cy="433070"/>
          </a:xfrm>
          <a:custGeom>
            <a:avLst/>
            <a:gdLst/>
            <a:ahLst/>
            <a:cxnLst/>
            <a:rect l="l" t="t" r="r" b="b"/>
            <a:pathLst>
              <a:path w="433070" h="433070">
                <a:moveTo>
                  <a:pt x="0" y="216408"/>
                </a:moveTo>
                <a:lnTo>
                  <a:pt x="5715" y="166787"/>
                </a:lnTo>
                <a:lnTo>
                  <a:pt x="21995" y="121236"/>
                </a:lnTo>
                <a:lnTo>
                  <a:pt x="47542" y="81055"/>
                </a:lnTo>
                <a:lnTo>
                  <a:pt x="81055" y="47542"/>
                </a:lnTo>
                <a:lnTo>
                  <a:pt x="121236" y="21995"/>
                </a:lnTo>
                <a:lnTo>
                  <a:pt x="166787" y="5715"/>
                </a:lnTo>
                <a:lnTo>
                  <a:pt x="216408" y="0"/>
                </a:lnTo>
                <a:lnTo>
                  <a:pt x="266028" y="5715"/>
                </a:lnTo>
                <a:lnTo>
                  <a:pt x="311579" y="21995"/>
                </a:lnTo>
                <a:lnTo>
                  <a:pt x="351760" y="47542"/>
                </a:lnTo>
                <a:lnTo>
                  <a:pt x="385273" y="81055"/>
                </a:lnTo>
                <a:lnTo>
                  <a:pt x="410820" y="121236"/>
                </a:lnTo>
                <a:lnTo>
                  <a:pt x="427100" y="166787"/>
                </a:lnTo>
                <a:lnTo>
                  <a:pt x="432816" y="216408"/>
                </a:lnTo>
                <a:lnTo>
                  <a:pt x="427100" y="266028"/>
                </a:lnTo>
                <a:lnTo>
                  <a:pt x="410820" y="311579"/>
                </a:lnTo>
                <a:lnTo>
                  <a:pt x="385273" y="351760"/>
                </a:lnTo>
                <a:lnTo>
                  <a:pt x="351760" y="385273"/>
                </a:lnTo>
                <a:lnTo>
                  <a:pt x="311579" y="410820"/>
                </a:lnTo>
                <a:lnTo>
                  <a:pt x="266028" y="427100"/>
                </a:lnTo>
                <a:lnTo>
                  <a:pt x="216408" y="432816"/>
                </a:lnTo>
                <a:lnTo>
                  <a:pt x="166787" y="427100"/>
                </a:lnTo>
                <a:lnTo>
                  <a:pt x="121236" y="410820"/>
                </a:lnTo>
                <a:lnTo>
                  <a:pt x="81055" y="385273"/>
                </a:lnTo>
                <a:lnTo>
                  <a:pt x="47542" y="351760"/>
                </a:lnTo>
                <a:lnTo>
                  <a:pt x="21995" y="311579"/>
                </a:lnTo>
                <a:lnTo>
                  <a:pt x="5715" y="266028"/>
                </a:lnTo>
                <a:lnTo>
                  <a:pt x="0" y="21640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730240" y="2874097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523226" y="2780538"/>
            <a:ext cx="433070" cy="433070"/>
          </a:xfrm>
          <a:custGeom>
            <a:avLst/>
            <a:gdLst/>
            <a:ahLst/>
            <a:cxnLst/>
            <a:rect l="l" t="t" r="r" b="b"/>
            <a:pathLst>
              <a:path w="433070" h="433069">
                <a:moveTo>
                  <a:pt x="0" y="216408"/>
                </a:moveTo>
                <a:lnTo>
                  <a:pt x="5715" y="166787"/>
                </a:lnTo>
                <a:lnTo>
                  <a:pt x="21995" y="121236"/>
                </a:lnTo>
                <a:lnTo>
                  <a:pt x="47542" y="81055"/>
                </a:lnTo>
                <a:lnTo>
                  <a:pt x="81055" y="47542"/>
                </a:lnTo>
                <a:lnTo>
                  <a:pt x="121236" y="21995"/>
                </a:lnTo>
                <a:lnTo>
                  <a:pt x="166787" y="5715"/>
                </a:lnTo>
                <a:lnTo>
                  <a:pt x="216408" y="0"/>
                </a:lnTo>
                <a:lnTo>
                  <a:pt x="266028" y="5715"/>
                </a:lnTo>
                <a:lnTo>
                  <a:pt x="311579" y="21995"/>
                </a:lnTo>
                <a:lnTo>
                  <a:pt x="351760" y="47542"/>
                </a:lnTo>
                <a:lnTo>
                  <a:pt x="385273" y="81055"/>
                </a:lnTo>
                <a:lnTo>
                  <a:pt x="410820" y="121236"/>
                </a:lnTo>
                <a:lnTo>
                  <a:pt x="427100" y="166787"/>
                </a:lnTo>
                <a:lnTo>
                  <a:pt x="432816" y="216408"/>
                </a:lnTo>
                <a:lnTo>
                  <a:pt x="427100" y="266028"/>
                </a:lnTo>
                <a:lnTo>
                  <a:pt x="410820" y="311579"/>
                </a:lnTo>
                <a:lnTo>
                  <a:pt x="385273" y="351760"/>
                </a:lnTo>
                <a:lnTo>
                  <a:pt x="351760" y="385273"/>
                </a:lnTo>
                <a:lnTo>
                  <a:pt x="311579" y="410820"/>
                </a:lnTo>
                <a:lnTo>
                  <a:pt x="266028" y="427100"/>
                </a:lnTo>
                <a:lnTo>
                  <a:pt x="216408" y="432816"/>
                </a:lnTo>
                <a:lnTo>
                  <a:pt x="166787" y="427100"/>
                </a:lnTo>
                <a:lnTo>
                  <a:pt x="121236" y="410820"/>
                </a:lnTo>
                <a:lnTo>
                  <a:pt x="81055" y="385273"/>
                </a:lnTo>
                <a:lnTo>
                  <a:pt x="47542" y="351760"/>
                </a:lnTo>
                <a:lnTo>
                  <a:pt x="21995" y="311579"/>
                </a:lnTo>
                <a:lnTo>
                  <a:pt x="5715" y="266028"/>
                </a:lnTo>
                <a:lnTo>
                  <a:pt x="0" y="21640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218938" y="3789426"/>
            <a:ext cx="431800" cy="431800"/>
          </a:xfrm>
          <a:custGeom>
            <a:avLst/>
            <a:gdLst/>
            <a:ahLst/>
            <a:cxnLst/>
            <a:rect l="l" t="t" r="r" b="b"/>
            <a:pathLst>
              <a:path w="431800" h="431800">
                <a:moveTo>
                  <a:pt x="0" y="215646"/>
                </a:moveTo>
                <a:lnTo>
                  <a:pt x="5695" y="166199"/>
                </a:lnTo>
                <a:lnTo>
                  <a:pt x="21918" y="120809"/>
                </a:lnTo>
                <a:lnTo>
                  <a:pt x="47374" y="80769"/>
                </a:lnTo>
                <a:lnTo>
                  <a:pt x="80769" y="47374"/>
                </a:lnTo>
                <a:lnTo>
                  <a:pt x="120809" y="21918"/>
                </a:lnTo>
                <a:lnTo>
                  <a:pt x="166199" y="5695"/>
                </a:lnTo>
                <a:lnTo>
                  <a:pt x="215646" y="0"/>
                </a:lnTo>
                <a:lnTo>
                  <a:pt x="265092" y="5695"/>
                </a:lnTo>
                <a:lnTo>
                  <a:pt x="310482" y="21918"/>
                </a:lnTo>
                <a:lnTo>
                  <a:pt x="350522" y="47374"/>
                </a:lnTo>
                <a:lnTo>
                  <a:pt x="383917" y="80769"/>
                </a:lnTo>
                <a:lnTo>
                  <a:pt x="409373" y="120809"/>
                </a:lnTo>
                <a:lnTo>
                  <a:pt x="425596" y="166199"/>
                </a:lnTo>
                <a:lnTo>
                  <a:pt x="431292" y="215646"/>
                </a:lnTo>
                <a:lnTo>
                  <a:pt x="425596" y="265092"/>
                </a:lnTo>
                <a:lnTo>
                  <a:pt x="409373" y="310482"/>
                </a:lnTo>
                <a:lnTo>
                  <a:pt x="383917" y="350522"/>
                </a:lnTo>
                <a:lnTo>
                  <a:pt x="350522" y="383917"/>
                </a:lnTo>
                <a:lnTo>
                  <a:pt x="310482" y="409373"/>
                </a:lnTo>
                <a:lnTo>
                  <a:pt x="265092" y="425596"/>
                </a:lnTo>
                <a:lnTo>
                  <a:pt x="215646" y="431292"/>
                </a:lnTo>
                <a:lnTo>
                  <a:pt x="166199" y="425596"/>
                </a:lnTo>
                <a:lnTo>
                  <a:pt x="120809" y="409373"/>
                </a:lnTo>
                <a:lnTo>
                  <a:pt x="80769" y="383917"/>
                </a:lnTo>
                <a:lnTo>
                  <a:pt x="47374" y="350522"/>
                </a:lnTo>
                <a:lnTo>
                  <a:pt x="21918" y="310482"/>
                </a:lnTo>
                <a:lnTo>
                  <a:pt x="5695" y="265092"/>
                </a:lnTo>
                <a:lnTo>
                  <a:pt x="0" y="21564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296852" y="3810722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218938" y="4725161"/>
            <a:ext cx="431800" cy="433070"/>
          </a:xfrm>
          <a:custGeom>
            <a:avLst/>
            <a:gdLst/>
            <a:ahLst/>
            <a:cxnLst/>
            <a:rect l="l" t="t" r="r" b="b"/>
            <a:pathLst>
              <a:path w="431800" h="433070">
                <a:moveTo>
                  <a:pt x="0" y="216407"/>
                </a:moveTo>
                <a:lnTo>
                  <a:pt x="5695" y="166787"/>
                </a:lnTo>
                <a:lnTo>
                  <a:pt x="21918" y="121236"/>
                </a:lnTo>
                <a:lnTo>
                  <a:pt x="47374" y="81055"/>
                </a:lnTo>
                <a:lnTo>
                  <a:pt x="80769" y="47542"/>
                </a:lnTo>
                <a:lnTo>
                  <a:pt x="120809" y="21995"/>
                </a:lnTo>
                <a:lnTo>
                  <a:pt x="166199" y="5715"/>
                </a:lnTo>
                <a:lnTo>
                  <a:pt x="215646" y="0"/>
                </a:lnTo>
                <a:lnTo>
                  <a:pt x="265092" y="5715"/>
                </a:lnTo>
                <a:lnTo>
                  <a:pt x="310482" y="21995"/>
                </a:lnTo>
                <a:lnTo>
                  <a:pt x="350522" y="47542"/>
                </a:lnTo>
                <a:lnTo>
                  <a:pt x="383917" y="81055"/>
                </a:lnTo>
                <a:lnTo>
                  <a:pt x="409373" y="121236"/>
                </a:lnTo>
                <a:lnTo>
                  <a:pt x="425596" y="166787"/>
                </a:lnTo>
                <a:lnTo>
                  <a:pt x="431292" y="216407"/>
                </a:lnTo>
                <a:lnTo>
                  <a:pt x="425596" y="266028"/>
                </a:lnTo>
                <a:lnTo>
                  <a:pt x="409373" y="311579"/>
                </a:lnTo>
                <a:lnTo>
                  <a:pt x="383917" y="351760"/>
                </a:lnTo>
                <a:lnTo>
                  <a:pt x="350522" y="385273"/>
                </a:lnTo>
                <a:lnTo>
                  <a:pt x="310482" y="410820"/>
                </a:lnTo>
                <a:lnTo>
                  <a:pt x="265092" y="427100"/>
                </a:lnTo>
                <a:lnTo>
                  <a:pt x="215646" y="432815"/>
                </a:lnTo>
                <a:lnTo>
                  <a:pt x="166199" y="427100"/>
                </a:lnTo>
                <a:lnTo>
                  <a:pt x="120809" y="410820"/>
                </a:lnTo>
                <a:lnTo>
                  <a:pt x="80769" y="385273"/>
                </a:lnTo>
                <a:lnTo>
                  <a:pt x="47374" y="351760"/>
                </a:lnTo>
                <a:lnTo>
                  <a:pt x="21918" y="311579"/>
                </a:lnTo>
                <a:lnTo>
                  <a:pt x="5695" y="266028"/>
                </a:lnTo>
                <a:lnTo>
                  <a:pt x="0" y="216407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5296852" y="4747347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6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227826" y="5231129"/>
            <a:ext cx="433070" cy="431800"/>
          </a:xfrm>
          <a:custGeom>
            <a:avLst/>
            <a:gdLst/>
            <a:ahLst/>
            <a:cxnLst/>
            <a:rect l="l" t="t" r="r" b="b"/>
            <a:pathLst>
              <a:path w="433070" h="431800">
                <a:moveTo>
                  <a:pt x="0" y="215646"/>
                </a:moveTo>
                <a:lnTo>
                  <a:pt x="5715" y="166199"/>
                </a:lnTo>
                <a:lnTo>
                  <a:pt x="21995" y="120809"/>
                </a:lnTo>
                <a:lnTo>
                  <a:pt x="47542" y="80769"/>
                </a:lnTo>
                <a:lnTo>
                  <a:pt x="81055" y="47374"/>
                </a:lnTo>
                <a:lnTo>
                  <a:pt x="121236" y="21918"/>
                </a:lnTo>
                <a:lnTo>
                  <a:pt x="166787" y="5695"/>
                </a:lnTo>
                <a:lnTo>
                  <a:pt x="216408" y="0"/>
                </a:lnTo>
                <a:lnTo>
                  <a:pt x="266028" y="5695"/>
                </a:lnTo>
                <a:lnTo>
                  <a:pt x="311579" y="21918"/>
                </a:lnTo>
                <a:lnTo>
                  <a:pt x="351760" y="47374"/>
                </a:lnTo>
                <a:lnTo>
                  <a:pt x="385273" y="80769"/>
                </a:lnTo>
                <a:lnTo>
                  <a:pt x="410820" y="120809"/>
                </a:lnTo>
                <a:lnTo>
                  <a:pt x="427100" y="166199"/>
                </a:lnTo>
                <a:lnTo>
                  <a:pt x="432816" y="215646"/>
                </a:lnTo>
                <a:lnTo>
                  <a:pt x="427100" y="265092"/>
                </a:lnTo>
                <a:lnTo>
                  <a:pt x="410820" y="310482"/>
                </a:lnTo>
                <a:lnTo>
                  <a:pt x="385273" y="350522"/>
                </a:lnTo>
                <a:lnTo>
                  <a:pt x="351760" y="383917"/>
                </a:lnTo>
                <a:lnTo>
                  <a:pt x="311579" y="409373"/>
                </a:lnTo>
                <a:lnTo>
                  <a:pt x="266028" y="425596"/>
                </a:lnTo>
                <a:lnTo>
                  <a:pt x="216408" y="431292"/>
                </a:lnTo>
                <a:lnTo>
                  <a:pt x="166787" y="425596"/>
                </a:lnTo>
                <a:lnTo>
                  <a:pt x="121236" y="409373"/>
                </a:lnTo>
                <a:lnTo>
                  <a:pt x="81055" y="383917"/>
                </a:lnTo>
                <a:lnTo>
                  <a:pt x="47542" y="350522"/>
                </a:lnTo>
                <a:lnTo>
                  <a:pt x="21995" y="310482"/>
                </a:lnTo>
                <a:lnTo>
                  <a:pt x="5715" y="265092"/>
                </a:lnTo>
                <a:lnTo>
                  <a:pt x="0" y="21564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306502" y="5252172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7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091933" y="5229605"/>
            <a:ext cx="431800" cy="431800"/>
          </a:xfrm>
          <a:custGeom>
            <a:avLst/>
            <a:gdLst/>
            <a:ahLst/>
            <a:cxnLst/>
            <a:rect l="l" t="t" r="r" b="b"/>
            <a:pathLst>
              <a:path w="431800" h="431800">
                <a:moveTo>
                  <a:pt x="0" y="215646"/>
                </a:moveTo>
                <a:lnTo>
                  <a:pt x="5695" y="166199"/>
                </a:lnTo>
                <a:lnTo>
                  <a:pt x="21918" y="120809"/>
                </a:lnTo>
                <a:lnTo>
                  <a:pt x="47374" y="80769"/>
                </a:lnTo>
                <a:lnTo>
                  <a:pt x="80769" y="47374"/>
                </a:lnTo>
                <a:lnTo>
                  <a:pt x="120809" y="21918"/>
                </a:lnTo>
                <a:lnTo>
                  <a:pt x="166199" y="5695"/>
                </a:lnTo>
                <a:lnTo>
                  <a:pt x="215646" y="0"/>
                </a:lnTo>
                <a:lnTo>
                  <a:pt x="265092" y="5695"/>
                </a:lnTo>
                <a:lnTo>
                  <a:pt x="310482" y="21918"/>
                </a:lnTo>
                <a:lnTo>
                  <a:pt x="350522" y="47374"/>
                </a:lnTo>
                <a:lnTo>
                  <a:pt x="383917" y="80769"/>
                </a:lnTo>
                <a:lnTo>
                  <a:pt x="409373" y="120809"/>
                </a:lnTo>
                <a:lnTo>
                  <a:pt x="425596" y="166199"/>
                </a:lnTo>
                <a:lnTo>
                  <a:pt x="431292" y="215646"/>
                </a:lnTo>
                <a:lnTo>
                  <a:pt x="425596" y="265092"/>
                </a:lnTo>
                <a:lnTo>
                  <a:pt x="409373" y="310482"/>
                </a:lnTo>
                <a:lnTo>
                  <a:pt x="383917" y="350522"/>
                </a:lnTo>
                <a:lnTo>
                  <a:pt x="350522" y="383917"/>
                </a:lnTo>
                <a:lnTo>
                  <a:pt x="310482" y="409373"/>
                </a:lnTo>
                <a:lnTo>
                  <a:pt x="265092" y="425596"/>
                </a:lnTo>
                <a:lnTo>
                  <a:pt x="215646" y="431292"/>
                </a:lnTo>
                <a:lnTo>
                  <a:pt x="166199" y="425596"/>
                </a:lnTo>
                <a:lnTo>
                  <a:pt x="120809" y="409373"/>
                </a:lnTo>
                <a:lnTo>
                  <a:pt x="80769" y="383917"/>
                </a:lnTo>
                <a:lnTo>
                  <a:pt x="47374" y="350522"/>
                </a:lnTo>
                <a:lnTo>
                  <a:pt x="21918" y="310482"/>
                </a:lnTo>
                <a:lnTo>
                  <a:pt x="5695" y="265092"/>
                </a:lnTo>
                <a:lnTo>
                  <a:pt x="0" y="21564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027669" y="3717797"/>
            <a:ext cx="431800" cy="431800"/>
          </a:xfrm>
          <a:custGeom>
            <a:avLst/>
            <a:gdLst/>
            <a:ahLst/>
            <a:cxnLst/>
            <a:rect l="l" t="t" r="r" b="b"/>
            <a:pathLst>
              <a:path w="431800" h="431800">
                <a:moveTo>
                  <a:pt x="0" y="215645"/>
                </a:moveTo>
                <a:lnTo>
                  <a:pt x="5695" y="166199"/>
                </a:lnTo>
                <a:lnTo>
                  <a:pt x="21918" y="120809"/>
                </a:lnTo>
                <a:lnTo>
                  <a:pt x="47374" y="80769"/>
                </a:lnTo>
                <a:lnTo>
                  <a:pt x="80769" y="47374"/>
                </a:lnTo>
                <a:lnTo>
                  <a:pt x="120809" y="21918"/>
                </a:lnTo>
                <a:lnTo>
                  <a:pt x="166199" y="5695"/>
                </a:lnTo>
                <a:lnTo>
                  <a:pt x="215646" y="0"/>
                </a:lnTo>
                <a:lnTo>
                  <a:pt x="265092" y="5695"/>
                </a:lnTo>
                <a:lnTo>
                  <a:pt x="310482" y="21918"/>
                </a:lnTo>
                <a:lnTo>
                  <a:pt x="350522" y="47374"/>
                </a:lnTo>
                <a:lnTo>
                  <a:pt x="383917" y="80769"/>
                </a:lnTo>
                <a:lnTo>
                  <a:pt x="409373" y="120809"/>
                </a:lnTo>
                <a:lnTo>
                  <a:pt x="425596" y="166199"/>
                </a:lnTo>
                <a:lnTo>
                  <a:pt x="431292" y="215645"/>
                </a:lnTo>
                <a:lnTo>
                  <a:pt x="425596" y="265092"/>
                </a:lnTo>
                <a:lnTo>
                  <a:pt x="409373" y="310482"/>
                </a:lnTo>
                <a:lnTo>
                  <a:pt x="383917" y="350522"/>
                </a:lnTo>
                <a:lnTo>
                  <a:pt x="350522" y="383917"/>
                </a:lnTo>
                <a:lnTo>
                  <a:pt x="310482" y="409373"/>
                </a:lnTo>
                <a:lnTo>
                  <a:pt x="265092" y="425596"/>
                </a:lnTo>
                <a:lnTo>
                  <a:pt x="215646" y="431291"/>
                </a:lnTo>
                <a:lnTo>
                  <a:pt x="166199" y="425596"/>
                </a:lnTo>
                <a:lnTo>
                  <a:pt x="120809" y="409373"/>
                </a:lnTo>
                <a:lnTo>
                  <a:pt x="80769" y="383917"/>
                </a:lnTo>
                <a:lnTo>
                  <a:pt x="47374" y="350522"/>
                </a:lnTo>
                <a:lnTo>
                  <a:pt x="21918" y="310482"/>
                </a:lnTo>
                <a:lnTo>
                  <a:pt x="5695" y="265092"/>
                </a:lnTo>
                <a:lnTo>
                  <a:pt x="0" y="21564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8105140" y="3739284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5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027669" y="4725161"/>
            <a:ext cx="431800" cy="433070"/>
          </a:xfrm>
          <a:custGeom>
            <a:avLst/>
            <a:gdLst/>
            <a:ahLst/>
            <a:cxnLst/>
            <a:rect l="l" t="t" r="r" b="b"/>
            <a:pathLst>
              <a:path w="431800" h="433070">
                <a:moveTo>
                  <a:pt x="0" y="216407"/>
                </a:moveTo>
                <a:lnTo>
                  <a:pt x="5695" y="166787"/>
                </a:lnTo>
                <a:lnTo>
                  <a:pt x="21918" y="121236"/>
                </a:lnTo>
                <a:lnTo>
                  <a:pt x="47374" y="81055"/>
                </a:lnTo>
                <a:lnTo>
                  <a:pt x="80769" y="47542"/>
                </a:lnTo>
                <a:lnTo>
                  <a:pt x="120809" y="21995"/>
                </a:lnTo>
                <a:lnTo>
                  <a:pt x="166199" y="5715"/>
                </a:lnTo>
                <a:lnTo>
                  <a:pt x="215646" y="0"/>
                </a:lnTo>
                <a:lnTo>
                  <a:pt x="265092" y="5715"/>
                </a:lnTo>
                <a:lnTo>
                  <a:pt x="310482" y="21995"/>
                </a:lnTo>
                <a:lnTo>
                  <a:pt x="350522" y="47542"/>
                </a:lnTo>
                <a:lnTo>
                  <a:pt x="383917" y="81055"/>
                </a:lnTo>
                <a:lnTo>
                  <a:pt x="409373" y="121236"/>
                </a:lnTo>
                <a:lnTo>
                  <a:pt x="425596" y="166787"/>
                </a:lnTo>
                <a:lnTo>
                  <a:pt x="431292" y="216407"/>
                </a:lnTo>
                <a:lnTo>
                  <a:pt x="425596" y="266028"/>
                </a:lnTo>
                <a:lnTo>
                  <a:pt x="409373" y="311579"/>
                </a:lnTo>
                <a:lnTo>
                  <a:pt x="383917" y="351760"/>
                </a:lnTo>
                <a:lnTo>
                  <a:pt x="350522" y="385273"/>
                </a:lnTo>
                <a:lnTo>
                  <a:pt x="310482" y="410820"/>
                </a:lnTo>
                <a:lnTo>
                  <a:pt x="265092" y="427100"/>
                </a:lnTo>
                <a:lnTo>
                  <a:pt x="215646" y="432815"/>
                </a:lnTo>
                <a:lnTo>
                  <a:pt x="166199" y="427100"/>
                </a:lnTo>
                <a:lnTo>
                  <a:pt x="120809" y="410820"/>
                </a:lnTo>
                <a:lnTo>
                  <a:pt x="80769" y="385273"/>
                </a:lnTo>
                <a:lnTo>
                  <a:pt x="47374" y="351760"/>
                </a:lnTo>
                <a:lnTo>
                  <a:pt x="21918" y="311579"/>
                </a:lnTo>
                <a:lnTo>
                  <a:pt x="5695" y="266028"/>
                </a:lnTo>
                <a:lnTo>
                  <a:pt x="0" y="216407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073163" y="2668007"/>
            <a:ext cx="449580" cy="257175"/>
          </a:xfrm>
          <a:custGeom>
            <a:avLst/>
            <a:gdLst/>
            <a:ahLst/>
            <a:cxnLst/>
            <a:rect l="l" t="t" r="r" b="b"/>
            <a:pathLst>
              <a:path w="449579" h="257175">
                <a:moveTo>
                  <a:pt x="0" y="0"/>
                </a:moveTo>
                <a:lnTo>
                  <a:pt x="449300" y="25655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018021" y="2636521"/>
            <a:ext cx="85090" cy="71120"/>
          </a:xfrm>
          <a:custGeom>
            <a:avLst/>
            <a:gdLst/>
            <a:ahLst/>
            <a:cxnLst/>
            <a:rect l="l" t="t" r="r" b="b"/>
            <a:pathLst>
              <a:path w="85090" h="71119">
                <a:moveTo>
                  <a:pt x="0" y="0"/>
                </a:moveTo>
                <a:lnTo>
                  <a:pt x="47282" y="70865"/>
                </a:lnTo>
                <a:lnTo>
                  <a:pt x="85064" y="468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539168" y="3285738"/>
            <a:ext cx="255270" cy="448309"/>
          </a:xfrm>
          <a:custGeom>
            <a:avLst/>
            <a:gdLst/>
            <a:ahLst/>
            <a:cxnLst/>
            <a:rect l="l" t="t" r="r" b="b"/>
            <a:pathLst>
              <a:path w="255270" h="448310">
                <a:moveTo>
                  <a:pt x="0" y="447751"/>
                </a:moveTo>
                <a:lnTo>
                  <a:pt x="255079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507732" y="3703595"/>
            <a:ext cx="71120" cy="85090"/>
          </a:xfrm>
          <a:custGeom>
            <a:avLst/>
            <a:gdLst/>
            <a:ahLst/>
            <a:cxnLst/>
            <a:rect l="l" t="t" r="r" b="b"/>
            <a:pathLst>
              <a:path w="71120" h="85089">
                <a:moveTo>
                  <a:pt x="4622" y="0"/>
                </a:moveTo>
                <a:lnTo>
                  <a:pt x="0" y="85064"/>
                </a:lnTo>
                <a:lnTo>
                  <a:pt x="70827" y="37718"/>
                </a:lnTo>
                <a:lnTo>
                  <a:pt x="46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218935" y="3067811"/>
            <a:ext cx="1303655" cy="0"/>
          </a:xfrm>
          <a:custGeom>
            <a:avLst/>
            <a:gdLst/>
            <a:ahLst/>
            <a:cxnLst/>
            <a:rect l="l" t="t" r="r" b="b"/>
            <a:pathLst>
              <a:path w="1303654" h="0">
                <a:moveTo>
                  <a:pt x="0" y="0"/>
                </a:moveTo>
                <a:lnTo>
                  <a:pt x="130352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155437" y="3029708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549281" y="2780536"/>
            <a:ext cx="1111885" cy="1875789"/>
          </a:xfrm>
          <a:custGeom>
            <a:avLst/>
            <a:gdLst/>
            <a:ahLst/>
            <a:cxnLst/>
            <a:rect l="l" t="t" r="r" b="b"/>
            <a:pathLst>
              <a:path w="1111884" h="1875789">
                <a:moveTo>
                  <a:pt x="0" y="1875789"/>
                </a:moveTo>
                <a:lnTo>
                  <a:pt x="1111364" y="0"/>
                </a:lnTo>
              </a:path>
            </a:pathLst>
          </a:custGeom>
          <a:ln w="3200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508495" y="4618089"/>
            <a:ext cx="90805" cy="107314"/>
          </a:xfrm>
          <a:custGeom>
            <a:avLst/>
            <a:gdLst/>
            <a:ahLst/>
            <a:cxnLst/>
            <a:rect l="l" t="t" r="r" b="b"/>
            <a:pathLst>
              <a:path w="90804" h="107314">
                <a:moveTo>
                  <a:pt x="7645" y="0"/>
                </a:moveTo>
                <a:lnTo>
                  <a:pt x="0" y="107073"/>
                </a:lnTo>
                <a:lnTo>
                  <a:pt x="90246" y="48945"/>
                </a:lnTo>
                <a:lnTo>
                  <a:pt x="764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522467" y="5116949"/>
            <a:ext cx="449580" cy="255270"/>
          </a:xfrm>
          <a:custGeom>
            <a:avLst/>
            <a:gdLst/>
            <a:ahLst/>
            <a:cxnLst/>
            <a:rect l="l" t="t" r="r" b="b"/>
            <a:pathLst>
              <a:path w="449579" h="255270">
                <a:moveTo>
                  <a:pt x="449224" y="0"/>
                </a:moveTo>
                <a:lnTo>
                  <a:pt x="0" y="25515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941832" y="5085584"/>
            <a:ext cx="85090" cy="71120"/>
          </a:xfrm>
          <a:custGeom>
            <a:avLst/>
            <a:gdLst/>
            <a:ahLst/>
            <a:cxnLst/>
            <a:rect l="l" t="t" r="r" b="b"/>
            <a:pathLst>
              <a:path w="85090" h="71120">
                <a:moveTo>
                  <a:pt x="85077" y="0"/>
                </a:moveTo>
                <a:lnTo>
                  <a:pt x="0" y="4508"/>
                </a:lnTo>
                <a:lnTo>
                  <a:pt x="37630" y="70764"/>
                </a:lnTo>
                <a:lnTo>
                  <a:pt x="850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659873" y="5028593"/>
            <a:ext cx="1306195" cy="343535"/>
          </a:xfrm>
          <a:custGeom>
            <a:avLst/>
            <a:gdLst/>
            <a:ahLst/>
            <a:cxnLst/>
            <a:rect l="l" t="t" r="r" b="b"/>
            <a:pathLst>
              <a:path w="1306195" h="343535">
                <a:moveTo>
                  <a:pt x="1305623" y="0"/>
                </a:moveTo>
                <a:lnTo>
                  <a:pt x="0" y="34350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943525" y="4994969"/>
            <a:ext cx="83820" cy="74295"/>
          </a:xfrm>
          <a:custGeom>
            <a:avLst/>
            <a:gdLst/>
            <a:ahLst/>
            <a:cxnLst/>
            <a:rect l="l" t="t" r="r" b="b"/>
            <a:pathLst>
              <a:path w="83820" h="74295">
                <a:moveTo>
                  <a:pt x="0" y="0"/>
                </a:moveTo>
                <a:lnTo>
                  <a:pt x="19380" y="73698"/>
                </a:lnTo>
                <a:lnTo>
                  <a:pt x="83375" y="1746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650991" y="4940808"/>
            <a:ext cx="2299970" cy="0"/>
          </a:xfrm>
          <a:custGeom>
            <a:avLst/>
            <a:gdLst/>
            <a:ahLst/>
            <a:cxnLst/>
            <a:rect l="l" t="t" r="r" b="b"/>
            <a:pathLst>
              <a:path w="2299970" h="0">
                <a:moveTo>
                  <a:pt x="2299716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899907" y="4877304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0" y="0"/>
                </a:moveTo>
                <a:lnTo>
                  <a:pt x="50800" y="63499"/>
                </a:lnTo>
                <a:lnTo>
                  <a:pt x="0" y="126999"/>
                </a:lnTo>
                <a:lnTo>
                  <a:pt x="127000" y="6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651757" y="4077467"/>
            <a:ext cx="2299335" cy="696595"/>
          </a:xfrm>
          <a:custGeom>
            <a:avLst/>
            <a:gdLst/>
            <a:ahLst/>
            <a:cxnLst/>
            <a:rect l="l" t="t" r="r" b="b"/>
            <a:pathLst>
              <a:path w="2299334" h="696595">
                <a:moveTo>
                  <a:pt x="2299335" y="696137"/>
                </a:moveTo>
                <a:lnTo>
                  <a:pt x="0" y="0"/>
                </a:lnTo>
              </a:path>
            </a:pathLst>
          </a:custGeom>
          <a:ln w="3200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921871" y="4723026"/>
            <a:ext cx="106045" cy="92075"/>
          </a:xfrm>
          <a:custGeom>
            <a:avLst/>
            <a:gdLst/>
            <a:ahLst/>
            <a:cxnLst/>
            <a:rect l="l" t="t" r="r" b="b"/>
            <a:pathLst>
              <a:path w="106045" h="92075">
                <a:moveTo>
                  <a:pt x="27813" y="0"/>
                </a:moveTo>
                <a:lnTo>
                  <a:pt x="0" y="91897"/>
                </a:lnTo>
                <a:lnTo>
                  <a:pt x="105803" y="73761"/>
                </a:lnTo>
                <a:lnTo>
                  <a:pt x="2781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241792" y="4148328"/>
            <a:ext cx="0" cy="513080"/>
          </a:xfrm>
          <a:custGeom>
            <a:avLst/>
            <a:gdLst/>
            <a:ahLst/>
            <a:cxnLst/>
            <a:rect l="l" t="t" r="r" b="b"/>
            <a:pathLst>
              <a:path w="0" h="513079">
                <a:moveTo>
                  <a:pt x="0" y="512572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8203696" y="4648198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38100" y="76199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947158" y="2780544"/>
            <a:ext cx="1091565" cy="887094"/>
          </a:xfrm>
          <a:custGeom>
            <a:avLst/>
            <a:gdLst/>
            <a:ahLst/>
            <a:cxnLst/>
            <a:rect l="l" t="t" r="r" b="b"/>
            <a:pathLst>
              <a:path w="1091565" h="887095">
                <a:moveTo>
                  <a:pt x="1091565" y="886802"/>
                </a:moveTo>
                <a:lnTo>
                  <a:pt x="0" y="0"/>
                </a:lnTo>
              </a:path>
            </a:pathLst>
          </a:custGeom>
          <a:ln w="3200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996028" y="3619999"/>
            <a:ext cx="105410" cy="98425"/>
          </a:xfrm>
          <a:custGeom>
            <a:avLst/>
            <a:gdLst/>
            <a:ahLst/>
            <a:cxnLst/>
            <a:rect l="l" t="t" r="r" b="b"/>
            <a:pathLst>
              <a:path w="105409" h="98425">
                <a:moveTo>
                  <a:pt x="60540" y="0"/>
                </a:moveTo>
                <a:lnTo>
                  <a:pt x="0" y="74523"/>
                </a:lnTo>
                <a:lnTo>
                  <a:pt x="104787" y="97802"/>
                </a:lnTo>
                <a:lnTo>
                  <a:pt x="6054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385412" y="2852164"/>
            <a:ext cx="419100" cy="2299335"/>
          </a:xfrm>
          <a:custGeom>
            <a:avLst/>
            <a:gdLst/>
            <a:ahLst/>
            <a:cxnLst/>
            <a:rect l="l" t="t" r="r" b="b"/>
            <a:pathLst>
              <a:path w="419100" h="2299335">
                <a:moveTo>
                  <a:pt x="0" y="2298725"/>
                </a:moveTo>
                <a:lnTo>
                  <a:pt x="418490" y="0"/>
                </a:lnTo>
              </a:path>
            </a:pathLst>
          </a:custGeom>
          <a:ln w="3200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341054" y="5126546"/>
            <a:ext cx="94615" cy="103505"/>
          </a:xfrm>
          <a:custGeom>
            <a:avLst/>
            <a:gdLst/>
            <a:ahLst/>
            <a:cxnLst/>
            <a:rect l="l" t="t" r="r" b="b"/>
            <a:pathLst>
              <a:path w="94614" h="103504">
                <a:moveTo>
                  <a:pt x="0" y="0"/>
                </a:moveTo>
                <a:lnTo>
                  <a:pt x="30022" y="103060"/>
                </a:lnTo>
                <a:lnTo>
                  <a:pt x="94462" y="17195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011420" y="3213359"/>
            <a:ext cx="1182370" cy="1948180"/>
          </a:xfrm>
          <a:custGeom>
            <a:avLst/>
            <a:gdLst/>
            <a:ahLst/>
            <a:cxnLst/>
            <a:rect l="l" t="t" r="r" b="b"/>
            <a:pathLst>
              <a:path w="1182370" h="1948179">
                <a:moveTo>
                  <a:pt x="1182255" y="1947849"/>
                </a:moveTo>
                <a:lnTo>
                  <a:pt x="0" y="0"/>
                </a:lnTo>
              </a:path>
            </a:pathLst>
          </a:custGeom>
          <a:ln w="3200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144326" y="5122621"/>
            <a:ext cx="91440" cy="107314"/>
          </a:xfrm>
          <a:custGeom>
            <a:avLst/>
            <a:gdLst/>
            <a:ahLst/>
            <a:cxnLst/>
            <a:rect l="l" t="t" r="r" b="b"/>
            <a:pathLst>
              <a:path w="91440" h="107314">
                <a:moveTo>
                  <a:pt x="82080" y="0"/>
                </a:moveTo>
                <a:lnTo>
                  <a:pt x="0" y="49822"/>
                </a:lnTo>
                <a:lnTo>
                  <a:pt x="90868" y="106984"/>
                </a:lnTo>
                <a:lnTo>
                  <a:pt x="8208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4722177" y="3451947"/>
            <a:ext cx="6534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009900"/>
                </a:solidFill>
                <a:latin typeface="Times New Roman"/>
                <a:cs typeface="Times New Roman"/>
              </a:rPr>
              <a:t>1</a:t>
            </a:r>
            <a:r>
              <a:rPr dirty="0" sz="2400" spc="5" b="1">
                <a:solidFill>
                  <a:srgbClr val="009900"/>
                </a:solidFill>
                <a:latin typeface="Times New Roman"/>
                <a:cs typeface="Times New Roman"/>
              </a:rPr>
              <a:t>/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4</a:t>
            </a:r>
            <a:r>
              <a:rPr dirty="0" sz="2400" spc="5" b="1">
                <a:solidFill>
                  <a:srgbClr val="FF0000"/>
                </a:solidFill>
                <a:latin typeface="Times New Roman"/>
                <a:cs typeface="Times New Roman"/>
              </a:rPr>
              <a:t>/</a:t>
            </a:r>
            <a:r>
              <a:rPr dirty="0" sz="2400" b="1">
                <a:solidFill>
                  <a:srgbClr val="0000CC"/>
                </a:solidFill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601902" y="2443974"/>
            <a:ext cx="1102995" cy="7499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6845">
              <a:lnSpc>
                <a:spcPts val="2850"/>
              </a:lnSpc>
              <a:spcBef>
                <a:spcPts val="100"/>
              </a:spcBef>
            </a:pPr>
            <a:r>
              <a:rPr dirty="0" sz="2400" b="1">
                <a:solidFill>
                  <a:srgbClr val="009900"/>
                </a:solidFill>
                <a:latin typeface="Times New Roman"/>
                <a:cs typeface="Times New Roman"/>
              </a:rPr>
              <a:t>17</a:t>
            </a:r>
            <a:r>
              <a:rPr dirty="0" sz="2400" spc="5" b="1">
                <a:solidFill>
                  <a:srgbClr val="009900"/>
                </a:solidFill>
                <a:latin typeface="Times New Roman"/>
                <a:cs typeface="Times New Roman"/>
              </a:rPr>
              <a:t>/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18</a:t>
            </a:r>
            <a:r>
              <a:rPr dirty="0" sz="2400" spc="5" b="1">
                <a:solidFill>
                  <a:srgbClr val="FF0000"/>
                </a:solidFill>
                <a:latin typeface="Times New Roman"/>
                <a:cs typeface="Times New Roman"/>
              </a:rPr>
              <a:t>/</a:t>
            </a:r>
            <a:r>
              <a:rPr dirty="0" sz="2400" b="1">
                <a:solidFill>
                  <a:srgbClr val="0000CC"/>
                </a:solidFill>
                <a:latin typeface="Times New Roman"/>
                <a:cs typeface="Times New Roman"/>
              </a:rPr>
              <a:t>9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ts val="2850"/>
              </a:lnSpc>
            </a:pPr>
            <a:r>
              <a:rPr dirty="0" sz="2400">
                <a:latin typeface="Times New Roman"/>
                <a:cs typeface="Times New Roman"/>
              </a:rPr>
              <a:t>4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082451" y="2515297"/>
            <a:ext cx="6534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009900"/>
                </a:solidFill>
                <a:latin typeface="Times New Roman"/>
                <a:cs typeface="Times New Roman"/>
              </a:rPr>
              <a:t>5</a:t>
            </a:r>
            <a:r>
              <a:rPr dirty="0" sz="2400" spc="5" b="1">
                <a:solidFill>
                  <a:srgbClr val="009900"/>
                </a:solidFill>
                <a:latin typeface="Times New Roman"/>
                <a:cs typeface="Times New Roman"/>
              </a:rPr>
              <a:t>/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8</a:t>
            </a:r>
            <a:r>
              <a:rPr dirty="0" sz="2400" spc="5" b="1">
                <a:solidFill>
                  <a:srgbClr val="FF0000"/>
                </a:solidFill>
                <a:latin typeface="Times New Roman"/>
                <a:cs typeface="Times New Roman"/>
              </a:rPr>
              <a:t>/</a:t>
            </a:r>
            <a:r>
              <a:rPr dirty="0" sz="2400" b="1">
                <a:solidFill>
                  <a:srgbClr val="0000CC"/>
                </a:solidFill>
                <a:latin typeface="Times New Roman"/>
                <a:cs typeface="Times New Roman"/>
              </a:rPr>
              <a:t>4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874626" y="2155023"/>
            <a:ext cx="8058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009900"/>
                </a:solidFill>
                <a:latin typeface="Times New Roman"/>
                <a:cs typeface="Times New Roman"/>
              </a:rPr>
              <a:t>9</a:t>
            </a:r>
            <a:r>
              <a:rPr dirty="0" sz="2400" spc="5" b="1">
                <a:solidFill>
                  <a:srgbClr val="009900"/>
                </a:solidFill>
                <a:latin typeface="Times New Roman"/>
                <a:cs typeface="Times New Roman"/>
              </a:rPr>
              <a:t>/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16</a:t>
            </a:r>
            <a:r>
              <a:rPr dirty="0" sz="2400" spc="5" b="1">
                <a:solidFill>
                  <a:srgbClr val="FF0000"/>
                </a:solidFill>
                <a:latin typeface="Times New Roman"/>
                <a:cs typeface="Times New Roman"/>
              </a:rPr>
              <a:t>/</a:t>
            </a:r>
            <a:r>
              <a:rPr dirty="0" sz="2400" b="1">
                <a:solidFill>
                  <a:srgbClr val="0000CC"/>
                </a:solidFill>
                <a:latin typeface="Times New Roman"/>
                <a:cs typeface="Times New Roman"/>
              </a:rPr>
              <a:t>8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937975" y="5107926"/>
            <a:ext cx="9582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009900"/>
                </a:solidFill>
                <a:latin typeface="Times New Roman"/>
                <a:cs typeface="Times New Roman"/>
              </a:rPr>
              <a:t>12</a:t>
            </a:r>
            <a:r>
              <a:rPr dirty="0" sz="2400" spc="5" b="1">
                <a:solidFill>
                  <a:srgbClr val="009900"/>
                </a:solidFill>
                <a:latin typeface="Times New Roman"/>
                <a:cs typeface="Times New Roman"/>
              </a:rPr>
              <a:t>/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13</a:t>
            </a:r>
            <a:r>
              <a:rPr dirty="0" sz="2400" spc="5" b="1">
                <a:solidFill>
                  <a:srgbClr val="FF0000"/>
                </a:solidFill>
                <a:latin typeface="Times New Roman"/>
                <a:cs typeface="Times New Roman"/>
              </a:rPr>
              <a:t>/</a:t>
            </a:r>
            <a:r>
              <a:rPr dirty="0" sz="2400" b="1">
                <a:solidFill>
                  <a:srgbClr val="0000CC"/>
                </a:solidFill>
                <a:latin typeface="Times New Roman"/>
                <a:cs typeface="Times New Roman"/>
              </a:rPr>
              <a:t>6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106676" y="3379100"/>
            <a:ext cx="9417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009900"/>
                </a:solidFill>
                <a:latin typeface="Times New Roman"/>
                <a:cs typeface="Times New Roman"/>
              </a:rPr>
              <a:t>10</a:t>
            </a:r>
            <a:r>
              <a:rPr dirty="0" sz="2400" spc="5" b="1">
                <a:solidFill>
                  <a:srgbClr val="009900"/>
                </a:solidFill>
                <a:latin typeface="Times New Roman"/>
                <a:cs typeface="Times New Roman"/>
              </a:rPr>
              <a:t>/</a:t>
            </a:r>
            <a:r>
              <a:rPr dirty="0" sz="2400" spc="-135" b="1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dirty="0" sz="2400" spc="5" b="1">
                <a:solidFill>
                  <a:srgbClr val="FF0000"/>
                </a:solidFill>
                <a:latin typeface="Times New Roman"/>
                <a:cs typeface="Times New Roman"/>
              </a:rPr>
              <a:t>/</a:t>
            </a:r>
            <a:r>
              <a:rPr dirty="0" sz="2400" b="1">
                <a:solidFill>
                  <a:srgbClr val="0000CC"/>
                </a:solidFill>
                <a:latin typeface="Times New Roman"/>
                <a:cs typeface="Times New Roman"/>
              </a:rPr>
              <a:t>5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874626" y="5611150"/>
            <a:ext cx="9582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009900"/>
                </a:solidFill>
                <a:latin typeface="Times New Roman"/>
                <a:cs typeface="Times New Roman"/>
              </a:rPr>
              <a:t>14</a:t>
            </a:r>
            <a:r>
              <a:rPr dirty="0" sz="2400" spc="5" b="1">
                <a:solidFill>
                  <a:srgbClr val="009900"/>
                </a:solidFill>
                <a:latin typeface="Times New Roman"/>
                <a:cs typeface="Times New Roman"/>
              </a:rPr>
              <a:t>/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15</a:t>
            </a:r>
            <a:r>
              <a:rPr dirty="0" sz="2400" spc="5" b="1">
                <a:solidFill>
                  <a:srgbClr val="FF0000"/>
                </a:solidFill>
                <a:latin typeface="Times New Roman"/>
                <a:cs typeface="Times New Roman"/>
              </a:rPr>
              <a:t>/</a:t>
            </a:r>
            <a:r>
              <a:rPr dirty="0" sz="2400" b="1">
                <a:solidFill>
                  <a:srgbClr val="0000CC"/>
                </a:solidFill>
                <a:latin typeface="Times New Roman"/>
                <a:cs typeface="Times New Roman"/>
              </a:rPr>
              <a:t>7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170103" y="5182627"/>
            <a:ext cx="655320" cy="893444"/>
          </a:xfrm>
          <a:prstGeom prst="rect">
            <a:avLst/>
          </a:prstGeom>
        </p:spPr>
        <p:txBody>
          <a:bodyPr wrap="square" lIns="0" tIns="806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dirty="0" sz="2400">
                <a:latin typeface="Times New Roman"/>
                <a:cs typeface="Times New Roman"/>
              </a:rPr>
              <a:t>8</a:t>
            </a:r>
            <a:endParaRPr sz="2400">
              <a:latin typeface="Times New Roman"/>
              <a:cs typeface="Times New Roman"/>
            </a:endParaRPr>
          </a:p>
          <a:p>
            <a:pPr marL="13970">
              <a:lnSpc>
                <a:spcPct val="100000"/>
              </a:lnSpc>
              <a:spcBef>
                <a:spcPts val="535"/>
              </a:spcBef>
            </a:pPr>
            <a:r>
              <a:rPr dirty="0" sz="2400" b="1">
                <a:solidFill>
                  <a:srgbClr val="009900"/>
                </a:solidFill>
                <a:latin typeface="Times New Roman"/>
                <a:cs typeface="Times New Roman"/>
              </a:rPr>
              <a:t>6</a:t>
            </a:r>
            <a:r>
              <a:rPr dirty="0" sz="2400" spc="5" b="1">
                <a:solidFill>
                  <a:srgbClr val="009900"/>
                </a:solidFill>
                <a:latin typeface="Times New Roman"/>
                <a:cs typeface="Times New Roman"/>
              </a:rPr>
              <a:t>/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7</a:t>
            </a:r>
            <a:r>
              <a:rPr dirty="0" sz="2400" spc="5" b="1">
                <a:solidFill>
                  <a:srgbClr val="FF0000"/>
                </a:solidFill>
                <a:latin typeface="Times New Roman"/>
                <a:cs typeface="Times New Roman"/>
              </a:rPr>
              <a:t>/</a:t>
            </a:r>
            <a:r>
              <a:rPr dirty="0" sz="2400" b="1">
                <a:solidFill>
                  <a:srgbClr val="0000CC"/>
                </a:solidFill>
                <a:latin typeface="Times New Roman"/>
                <a:cs typeface="Times New Roman"/>
              </a:rPr>
              <a:t>3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105140" y="4747347"/>
            <a:ext cx="655320" cy="751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6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9</a:t>
            </a:r>
            <a:endParaRPr sz="2400">
              <a:latin typeface="Times New Roman"/>
              <a:cs typeface="Times New Roman"/>
            </a:endParaRPr>
          </a:p>
          <a:p>
            <a:pPr marL="13970">
              <a:lnSpc>
                <a:spcPts val="2860"/>
              </a:lnSpc>
            </a:pPr>
            <a:r>
              <a:rPr dirty="0" sz="2400" b="1">
                <a:solidFill>
                  <a:srgbClr val="009900"/>
                </a:solidFill>
                <a:latin typeface="Times New Roman"/>
                <a:cs typeface="Times New Roman"/>
              </a:rPr>
              <a:t>2</a:t>
            </a:r>
            <a:r>
              <a:rPr dirty="0" sz="2400" spc="5" b="1">
                <a:solidFill>
                  <a:srgbClr val="009900"/>
                </a:solidFill>
                <a:latin typeface="Times New Roman"/>
                <a:cs typeface="Times New Roman"/>
              </a:rPr>
              <a:t>/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dirty="0" sz="2400" spc="5" b="1">
                <a:solidFill>
                  <a:srgbClr val="FF0000"/>
                </a:solidFill>
                <a:latin typeface="Times New Roman"/>
                <a:cs typeface="Times New Roman"/>
              </a:rPr>
              <a:t>/</a:t>
            </a:r>
            <a:r>
              <a:rPr dirty="0" sz="2400" b="1">
                <a:solidFill>
                  <a:srgbClr val="0000CC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3354323" y="3217164"/>
            <a:ext cx="1467611" cy="7726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401011" y="3244583"/>
            <a:ext cx="1373603" cy="6776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610664" y="3286519"/>
            <a:ext cx="1163955" cy="636270"/>
          </a:xfrm>
          <a:custGeom>
            <a:avLst/>
            <a:gdLst/>
            <a:ahLst/>
            <a:cxnLst/>
            <a:rect l="l" t="t" r="r" b="b"/>
            <a:pathLst>
              <a:path w="1163954" h="636270">
                <a:moveTo>
                  <a:pt x="891997" y="558"/>
                </a:moveTo>
                <a:lnTo>
                  <a:pt x="860247" y="159334"/>
                </a:lnTo>
                <a:lnTo>
                  <a:pt x="63512" y="0"/>
                </a:lnTo>
                <a:lnTo>
                  <a:pt x="0" y="317550"/>
                </a:lnTo>
                <a:lnTo>
                  <a:pt x="796734" y="476897"/>
                </a:lnTo>
                <a:lnTo>
                  <a:pt x="764971" y="635685"/>
                </a:lnTo>
                <a:lnTo>
                  <a:pt x="1163942" y="385216"/>
                </a:lnTo>
                <a:lnTo>
                  <a:pt x="891997" y="558"/>
                </a:lnTo>
                <a:close/>
              </a:path>
            </a:pathLst>
          </a:custGeom>
          <a:ln w="9525">
            <a:solidFill>
              <a:srgbClr val="5C72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484871" y="3261354"/>
            <a:ext cx="147955" cy="334645"/>
          </a:xfrm>
          <a:custGeom>
            <a:avLst/>
            <a:gdLst/>
            <a:ahLst/>
            <a:cxnLst/>
            <a:rect l="l" t="t" r="r" b="b"/>
            <a:pathLst>
              <a:path w="147954" h="334645">
                <a:moveTo>
                  <a:pt x="63512" y="0"/>
                </a:moveTo>
                <a:lnTo>
                  <a:pt x="0" y="317563"/>
                </a:lnTo>
                <a:lnTo>
                  <a:pt x="83870" y="334340"/>
                </a:lnTo>
                <a:lnTo>
                  <a:pt x="147383" y="16776"/>
                </a:lnTo>
                <a:lnTo>
                  <a:pt x="63512" y="0"/>
                </a:lnTo>
                <a:close/>
              </a:path>
            </a:pathLst>
          </a:custGeom>
          <a:ln w="9525">
            <a:solidFill>
              <a:srgbClr val="5C72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401005" y="3244581"/>
            <a:ext cx="106045" cy="326390"/>
          </a:xfrm>
          <a:custGeom>
            <a:avLst/>
            <a:gdLst/>
            <a:ahLst/>
            <a:cxnLst/>
            <a:rect l="l" t="t" r="r" b="b"/>
            <a:pathLst>
              <a:path w="106045" h="326389">
                <a:moveTo>
                  <a:pt x="63512" y="0"/>
                </a:moveTo>
                <a:lnTo>
                  <a:pt x="0" y="317563"/>
                </a:lnTo>
                <a:lnTo>
                  <a:pt x="41935" y="325945"/>
                </a:lnTo>
                <a:lnTo>
                  <a:pt x="105448" y="8382"/>
                </a:lnTo>
                <a:lnTo>
                  <a:pt x="63512" y="0"/>
                </a:lnTo>
                <a:close/>
              </a:path>
            </a:pathLst>
          </a:custGeom>
          <a:ln w="9525">
            <a:solidFill>
              <a:srgbClr val="5C72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935736" y="5707379"/>
            <a:ext cx="3878579" cy="7802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330452" y="6380772"/>
            <a:ext cx="3089147" cy="1175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1042416" y="5661659"/>
            <a:ext cx="3817620" cy="719455"/>
          </a:xfrm>
          <a:prstGeom prst="rect">
            <a:avLst/>
          </a:prstGeom>
          <a:solidFill>
            <a:srgbClr val="CCFFCC"/>
          </a:solidFill>
          <a:ln w="34747">
            <a:solidFill>
              <a:srgbClr val="339966"/>
            </a:solidFill>
          </a:ln>
        </p:spPr>
        <p:txBody>
          <a:bodyPr wrap="square" lIns="0" tIns="298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35"/>
              </a:spcBef>
            </a:pPr>
            <a:r>
              <a:rPr dirty="0" sz="1800">
                <a:latin typeface="Palatino Linotype"/>
                <a:cs typeface="Palatino Linotype"/>
              </a:rPr>
              <a:t>A </a:t>
            </a:r>
            <a:r>
              <a:rPr dirty="0" sz="1800" spc="-10">
                <a:latin typeface="Palatino Linotype"/>
                <a:cs typeface="Palatino Linotype"/>
              </a:rPr>
              <a:t>reverse </a:t>
            </a:r>
            <a:r>
              <a:rPr dirty="0" sz="1800" spc="-5">
                <a:latin typeface="Palatino Linotype"/>
                <a:cs typeface="Palatino Linotype"/>
              </a:rPr>
              <a:t>topological</a:t>
            </a:r>
            <a:r>
              <a:rPr dirty="0" sz="1800" spc="-70">
                <a:latin typeface="Palatino Linotype"/>
                <a:cs typeface="Palatino Linotype"/>
              </a:rPr>
              <a:t> </a:t>
            </a:r>
            <a:r>
              <a:rPr dirty="0" sz="1800" spc="-5">
                <a:latin typeface="Palatino Linotype"/>
                <a:cs typeface="Palatino Linotype"/>
              </a:rPr>
              <a:t>order</a:t>
            </a:r>
            <a:endParaRPr sz="1800">
              <a:latin typeface="Palatino Linotype"/>
              <a:cs typeface="Palatino Linotype"/>
            </a:endParaRPr>
          </a:p>
          <a:p>
            <a:pPr algn="ctr">
              <a:lnSpc>
                <a:spcPct val="100000"/>
              </a:lnSpc>
              <a:spcBef>
                <a:spcPts val="215"/>
              </a:spcBef>
            </a:pPr>
            <a:r>
              <a:rPr dirty="0" sz="1800" b="1">
                <a:solidFill>
                  <a:srgbClr val="663300"/>
                </a:solidFill>
                <a:latin typeface="Palatino Linotype"/>
                <a:cs typeface="Palatino Linotype"/>
              </a:rPr>
              <a:t>9, 1, 8, 2, 5, 6, 7, 3,</a:t>
            </a:r>
            <a:r>
              <a:rPr dirty="0" sz="1800" spc="-35" b="1">
                <a:solidFill>
                  <a:srgbClr val="663300"/>
                </a:solidFill>
                <a:latin typeface="Palatino Linotype"/>
                <a:cs typeface="Palatino Linotype"/>
              </a:rPr>
              <a:t> </a:t>
            </a:r>
            <a:r>
              <a:rPr dirty="0" sz="1800" b="1">
                <a:solidFill>
                  <a:srgbClr val="663300"/>
                </a:solidFill>
                <a:latin typeface="Palatino Linotype"/>
                <a:cs typeface="Palatino Linotype"/>
              </a:rPr>
              <a:t>4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104132" y="4460747"/>
            <a:ext cx="1095743" cy="118567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4151681" y="4487791"/>
            <a:ext cx="1001013" cy="10915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4151682" y="4641922"/>
            <a:ext cx="869950" cy="937894"/>
          </a:xfrm>
          <a:custGeom>
            <a:avLst/>
            <a:gdLst/>
            <a:ahLst/>
            <a:cxnLst/>
            <a:rect l="l" t="t" r="r" b="b"/>
            <a:pathLst>
              <a:path w="869950" h="937895">
                <a:moveTo>
                  <a:pt x="492633" y="901103"/>
                </a:moveTo>
                <a:lnTo>
                  <a:pt x="369481" y="795972"/>
                </a:lnTo>
                <a:lnTo>
                  <a:pt x="869442" y="210261"/>
                </a:lnTo>
                <a:lnTo>
                  <a:pt x="623125" y="0"/>
                </a:lnTo>
                <a:lnTo>
                  <a:pt x="123164" y="585724"/>
                </a:lnTo>
                <a:lnTo>
                  <a:pt x="0" y="480593"/>
                </a:lnTo>
                <a:lnTo>
                  <a:pt x="35801" y="937463"/>
                </a:lnTo>
                <a:lnTo>
                  <a:pt x="492633" y="901103"/>
                </a:lnTo>
                <a:close/>
              </a:path>
            </a:pathLst>
          </a:custGeom>
          <a:ln w="9524">
            <a:solidFill>
              <a:srgbClr val="5C72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4801120" y="4549437"/>
            <a:ext cx="299085" cy="272415"/>
          </a:xfrm>
          <a:custGeom>
            <a:avLst/>
            <a:gdLst/>
            <a:ahLst/>
            <a:cxnLst/>
            <a:rect l="l" t="t" r="r" b="b"/>
            <a:pathLst>
              <a:path w="299085" h="272414">
                <a:moveTo>
                  <a:pt x="298945" y="210261"/>
                </a:moveTo>
                <a:lnTo>
                  <a:pt x="52628" y="0"/>
                </a:lnTo>
                <a:lnTo>
                  <a:pt x="0" y="61658"/>
                </a:lnTo>
                <a:lnTo>
                  <a:pt x="246316" y="271919"/>
                </a:lnTo>
                <a:lnTo>
                  <a:pt x="298945" y="210261"/>
                </a:lnTo>
                <a:close/>
              </a:path>
            </a:pathLst>
          </a:custGeom>
          <a:ln w="9525">
            <a:solidFill>
              <a:srgbClr val="5C72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880063" y="4487783"/>
            <a:ext cx="273050" cy="241300"/>
          </a:xfrm>
          <a:custGeom>
            <a:avLst/>
            <a:gdLst/>
            <a:ahLst/>
            <a:cxnLst/>
            <a:rect l="l" t="t" r="r" b="b"/>
            <a:pathLst>
              <a:path w="273050" h="241300">
                <a:moveTo>
                  <a:pt x="272630" y="210261"/>
                </a:moveTo>
                <a:lnTo>
                  <a:pt x="26314" y="0"/>
                </a:lnTo>
                <a:lnTo>
                  <a:pt x="0" y="30835"/>
                </a:lnTo>
                <a:lnTo>
                  <a:pt x="246316" y="241084"/>
                </a:lnTo>
                <a:lnTo>
                  <a:pt x="272630" y="210261"/>
                </a:lnTo>
                <a:close/>
              </a:path>
            </a:pathLst>
          </a:custGeom>
          <a:ln w="9525">
            <a:solidFill>
              <a:srgbClr val="5C72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/>
          <p:nvPr/>
        </p:nvSpPr>
        <p:spPr>
          <a:xfrm>
            <a:off x="7235952" y="1917192"/>
            <a:ext cx="1655445" cy="457200"/>
          </a:xfrm>
          <a:prstGeom prst="rect">
            <a:avLst/>
          </a:prstGeom>
          <a:solidFill>
            <a:srgbClr val="FFCC99"/>
          </a:solidFill>
        </p:spPr>
        <p:txBody>
          <a:bodyPr wrap="square" lIns="0" tIns="3429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270"/>
              </a:spcBef>
            </a:pPr>
            <a:r>
              <a:rPr dirty="0" sz="2400" spc="-5" b="1">
                <a:solidFill>
                  <a:srgbClr val="2F5897"/>
                </a:solidFill>
                <a:latin typeface="Times New Roman"/>
                <a:cs typeface="Times New Roman"/>
              </a:rPr>
              <a:t>The</a:t>
            </a:r>
            <a:r>
              <a:rPr dirty="0" sz="2400" spc="-20" b="1">
                <a:solidFill>
                  <a:srgbClr val="2F5897"/>
                </a:solidFill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DAG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1" name="object 7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Lectures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</a:t>
            </a:r>
            <a:r>
              <a:rPr dirty="0" spc="-55"/>
              <a:t> </a:t>
            </a:r>
            <a:r>
              <a:rPr dirty="0"/>
              <a:t>2015</a:t>
            </a:r>
          </a:p>
        </p:txBody>
      </p:sp>
      <p:sp>
        <p:nvSpPr>
          <p:cNvPr id="72" name="object 7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2015/5/5</a:t>
            </a:r>
          </a:p>
        </p:txBody>
      </p:sp>
      <p:sp>
        <p:nvSpPr>
          <p:cNvPr id="73" name="object 7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17</a:t>
            </a:fld>
          </a:p>
        </p:txBody>
      </p:sp>
      <p:sp>
        <p:nvSpPr>
          <p:cNvPr id="70" name="object 70"/>
          <p:cNvSpPr txBox="1"/>
          <p:nvPr/>
        </p:nvSpPr>
        <p:spPr>
          <a:xfrm>
            <a:off x="5470395" y="6245105"/>
            <a:ext cx="29705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2F5897"/>
                </a:solidFill>
                <a:latin typeface="Palatino Linotype"/>
                <a:cs typeface="Palatino Linotype"/>
              </a:rPr>
              <a:t>Start time/finish time/topo</a:t>
            </a:r>
            <a:r>
              <a:rPr dirty="0" sz="1800" spc="10" b="1">
                <a:solidFill>
                  <a:srgbClr val="2F5897"/>
                </a:solidFill>
                <a:latin typeface="Palatino Linotype"/>
                <a:cs typeface="Palatino Linotype"/>
              </a:rPr>
              <a:t> </a:t>
            </a:r>
            <a:r>
              <a:rPr dirty="0" sz="1800" b="1">
                <a:solidFill>
                  <a:srgbClr val="2F5897"/>
                </a:solidFill>
                <a:latin typeface="Palatino Linotype"/>
                <a:cs typeface="Palatino Linotype"/>
              </a:rPr>
              <a:t>#</a:t>
            </a:r>
            <a:endParaRPr sz="180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ransition spd="slow">
    <p:pull dir="l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2438400"/>
            <a:ext cx="8534400" cy="4114800"/>
          </a:xfrm>
          <a:custGeom>
            <a:avLst/>
            <a:gdLst/>
            <a:ahLst/>
            <a:cxnLst/>
            <a:rect l="l" t="t" r="r" b="b"/>
            <a:pathLst>
              <a:path w="8534400" h="4114800">
                <a:moveTo>
                  <a:pt x="0" y="0"/>
                </a:moveTo>
                <a:lnTo>
                  <a:pt x="8534400" y="0"/>
                </a:lnTo>
                <a:lnTo>
                  <a:pt x="85344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solidFill>
            <a:srgbClr val="2F5897">
              <a:alpha val="10194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39012" y="0"/>
            <a:ext cx="6819899" cy="1338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973324" y="699516"/>
            <a:ext cx="3195827" cy="1374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2357755" marR="5080" indent="-1734820">
              <a:lnSpc>
                <a:spcPct val="100600"/>
              </a:lnSpc>
              <a:spcBef>
                <a:spcPts val="65"/>
              </a:spcBef>
            </a:pPr>
            <a:r>
              <a:rPr dirty="0" spc="-5"/>
              <a:t>Project</a:t>
            </a:r>
            <a:r>
              <a:rPr dirty="0" spc="-75"/>
              <a:t> </a:t>
            </a:r>
            <a:r>
              <a:rPr dirty="0" spc="-5"/>
              <a:t>Optimization  Problem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07352" y="1684464"/>
            <a:ext cx="8074659" cy="343789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355600" marR="628015" indent="12065">
              <a:lnSpc>
                <a:spcPts val="2400"/>
              </a:lnSpc>
              <a:spcBef>
                <a:spcPts val="580"/>
              </a:spcBef>
            </a:pPr>
            <a:r>
              <a:rPr dirty="0" sz="2400" spc="-5" b="1">
                <a:solidFill>
                  <a:srgbClr val="808080"/>
                </a:solidFill>
                <a:latin typeface="Palatino Linotype"/>
                <a:cs typeface="Palatino Linotype"/>
              </a:rPr>
              <a:t>Assuming that parallel executions of tasks (v</a:t>
            </a:r>
            <a:r>
              <a:rPr dirty="0" baseline="-20833" sz="2400" spc="-7" b="1">
                <a:solidFill>
                  <a:srgbClr val="808080"/>
                </a:solidFill>
                <a:latin typeface="Palatino Linotype"/>
                <a:cs typeface="Palatino Linotype"/>
              </a:rPr>
              <a:t>i</a:t>
            </a:r>
            <a:r>
              <a:rPr dirty="0" sz="2400" spc="-5" b="1">
                <a:solidFill>
                  <a:srgbClr val="808080"/>
                </a:solidFill>
                <a:latin typeface="Palatino Linotype"/>
                <a:cs typeface="Palatino Linotype"/>
              </a:rPr>
              <a:t>) </a:t>
            </a:r>
            <a:r>
              <a:rPr dirty="0" sz="2400" b="1">
                <a:solidFill>
                  <a:srgbClr val="808080"/>
                </a:solidFill>
                <a:latin typeface="Palatino Linotype"/>
                <a:cs typeface="Palatino Linotype"/>
              </a:rPr>
              <a:t>are  </a:t>
            </a:r>
            <a:r>
              <a:rPr dirty="0" sz="2400" spc="-5" b="1">
                <a:solidFill>
                  <a:srgbClr val="808080"/>
                </a:solidFill>
                <a:latin typeface="Palatino Linotype"/>
                <a:cs typeface="Palatino Linotype"/>
              </a:rPr>
              <a:t>possible except for prohibited by</a:t>
            </a:r>
            <a:r>
              <a:rPr dirty="0" sz="2400" spc="60" b="1">
                <a:solidFill>
                  <a:srgbClr val="808080"/>
                </a:solidFill>
                <a:latin typeface="Palatino Linotype"/>
                <a:cs typeface="Palatino Linotype"/>
              </a:rPr>
              <a:t> </a:t>
            </a:r>
            <a:r>
              <a:rPr dirty="0" sz="2400" spc="-20" b="1">
                <a:solidFill>
                  <a:srgbClr val="808080"/>
                </a:solidFill>
                <a:latin typeface="Palatino Linotype"/>
                <a:cs typeface="Palatino Linotype"/>
              </a:rPr>
              <a:t>interdependency.</a:t>
            </a:r>
            <a:endParaRPr sz="2400">
              <a:latin typeface="Palatino Linotype"/>
              <a:cs typeface="Palatino Linotype"/>
            </a:endParaRPr>
          </a:p>
          <a:p>
            <a:pPr marL="355600" indent="-342900">
              <a:lnSpc>
                <a:spcPct val="100000"/>
              </a:lnSpc>
              <a:spcBef>
                <a:spcPts val="9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Observation</a:t>
            </a:r>
            <a:endParaRPr sz="2800">
              <a:latin typeface="Palatino Linotype"/>
              <a:cs typeface="Palatino Linotype"/>
            </a:endParaRPr>
          </a:p>
          <a:p>
            <a:pPr lvl="1" marL="756285" marR="73660" indent="-286385">
              <a:lnSpc>
                <a:spcPts val="2590"/>
              </a:lnSpc>
              <a:spcBef>
                <a:spcPts val="570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In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a </a:t>
            </a:r>
            <a:r>
              <a:rPr dirty="0" sz="2400" spc="-5">
                <a:solidFill>
                  <a:srgbClr val="FF0000"/>
                </a:solidFill>
                <a:latin typeface="Palatino Linotype"/>
                <a:cs typeface="Palatino Linotype"/>
              </a:rPr>
              <a:t>critical path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, v</a:t>
            </a:r>
            <a:r>
              <a:rPr dirty="0" baseline="-20833" sz="2400" spc="-7" i="1">
                <a:solidFill>
                  <a:srgbClr val="3E3E3E"/>
                </a:solidFill>
                <a:latin typeface="Palatino Linotype"/>
                <a:cs typeface="Palatino Linotype"/>
              </a:rPr>
              <a:t>i</a:t>
            </a:r>
            <a:r>
              <a:rPr dirty="0" baseline="-20833" sz="2400" spc="-7">
                <a:solidFill>
                  <a:srgbClr val="3E3E3E"/>
                </a:solidFill>
                <a:latin typeface="Palatino Linotype"/>
                <a:cs typeface="Palatino Linotype"/>
              </a:rPr>
              <a:t>-1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, is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a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critical dependency of v</a:t>
            </a:r>
            <a:r>
              <a:rPr dirty="0" baseline="-20833" sz="2400" spc="-7" i="1">
                <a:solidFill>
                  <a:srgbClr val="3E3E3E"/>
                </a:solidFill>
                <a:latin typeface="Palatino Linotype"/>
                <a:cs typeface="Palatino Linotype"/>
              </a:rPr>
              <a:t>i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, i.e.  any delay in v</a:t>
            </a:r>
            <a:r>
              <a:rPr dirty="0" baseline="-20833" sz="2400" spc="-7" i="1">
                <a:solidFill>
                  <a:srgbClr val="3E3E3E"/>
                </a:solidFill>
                <a:latin typeface="Palatino Linotype"/>
                <a:cs typeface="Palatino Linotype"/>
              </a:rPr>
              <a:t>i</a:t>
            </a:r>
            <a:r>
              <a:rPr dirty="0" baseline="-20833" sz="2400" spc="-7">
                <a:solidFill>
                  <a:srgbClr val="3E3E3E"/>
                </a:solidFill>
                <a:latin typeface="Palatino Linotype"/>
                <a:cs typeface="Palatino Linotype"/>
              </a:rPr>
              <a:t>-1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will result in delay in</a:t>
            </a:r>
            <a:r>
              <a:rPr dirty="0" sz="2400" spc="55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v</a:t>
            </a:r>
            <a:r>
              <a:rPr dirty="0" baseline="-20833" sz="2400" spc="-7" i="1">
                <a:solidFill>
                  <a:srgbClr val="3E3E3E"/>
                </a:solidFill>
                <a:latin typeface="Palatino Linotype"/>
                <a:cs typeface="Palatino Linotype"/>
              </a:rPr>
              <a:t>i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.</a:t>
            </a:r>
            <a:endParaRPr sz="2400">
              <a:latin typeface="Palatino Linotype"/>
              <a:cs typeface="Palatino Linotype"/>
            </a:endParaRPr>
          </a:p>
          <a:p>
            <a:pPr lvl="1" marL="756285" marR="5080" indent="-286385">
              <a:lnSpc>
                <a:spcPts val="2590"/>
              </a:lnSpc>
              <a:spcBef>
                <a:spcPts val="580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The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time for entire project depends on the time for the  critical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path.</a:t>
            </a:r>
            <a:endParaRPr sz="2400">
              <a:latin typeface="Palatino Linotype"/>
              <a:cs typeface="Palatino Linotype"/>
            </a:endParaRPr>
          </a:p>
          <a:p>
            <a:pPr lvl="1" marL="756285" marR="409575" indent="-286385">
              <a:lnSpc>
                <a:spcPts val="2590"/>
              </a:lnSpc>
              <a:spcBef>
                <a:spcPts val="580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Reducing the time of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a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off-critical-path task is of no  help for reducing the total time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for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the</a:t>
            </a:r>
            <a:r>
              <a:rPr dirty="0" sz="2400" spc="80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project.</a:t>
            </a:r>
            <a:endParaRPr sz="240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7352" y="5136324"/>
            <a:ext cx="262890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800" spc="-10" b="1">
                <a:solidFill>
                  <a:srgbClr val="3E3E3E"/>
                </a:solidFill>
                <a:latin typeface="Palatino Linotype"/>
                <a:cs typeface="Palatino Linotype"/>
              </a:rPr>
              <a:t>The</a:t>
            </a:r>
            <a:r>
              <a:rPr dirty="0" sz="2800" spc="-55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problems</a:t>
            </a:r>
            <a:endParaRPr sz="280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4552" y="5566091"/>
            <a:ext cx="6126480" cy="830580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385"/>
              </a:spcBef>
              <a:buFont typeface="Courier New"/>
              <a:buChar char="o"/>
              <a:tabLst>
                <a:tab pos="299720" algn="l"/>
              </a:tabLst>
            </a:pPr>
            <a:r>
              <a:rPr dirty="0" sz="2400" spc="-5">
                <a:solidFill>
                  <a:srgbClr val="FF0000"/>
                </a:solidFill>
                <a:latin typeface="Palatino Linotype"/>
                <a:cs typeface="Palatino Linotype"/>
              </a:rPr>
              <a:t>Find the critical path in </a:t>
            </a:r>
            <a:r>
              <a:rPr dirty="0" sz="2400">
                <a:solidFill>
                  <a:srgbClr val="FF0000"/>
                </a:solidFill>
                <a:latin typeface="Palatino Linotype"/>
                <a:cs typeface="Palatino Linotype"/>
              </a:rPr>
              <a:t>a</a:t>
            </a:r>
            <a:r>
              <a:rPr dirty="0" sz="2400" spc="45">
                <a:solidFill>
                  <a:srgbClr val="FF0000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Palatino Linotype"/>
                <a:cs typeface="Palatino Linotype"/>
              </a:rPr>
              <a:t>DAG</a:t>
            </a:r>
            <a:endParaRPr sz="2400">
              <a:latin typeface="Palatino Linotype"/>
              <a:cs typeface="Palatino Linotype"/>
            </a:endParaRPr>
          </a:p>
          <a:p>
            <a:pPr marL="299085" indent="-286385">
              <a:lnSpc>
                <a:spcPct val="100000"/>
              </a:lnSpc>
              <a:spcBef>
                <a:spcPts val="290"/>
              </a:spcBef>
              <a:buFont typeface="Courier New"/>
              <a:buChar char="o"/>
              <a:tabLst>
                <a:tab pos="299720" algn="l"/>
              </a:tabLst>
            </a:pPr>
            <a:r>
              <a:rPr dirty="0" sz="2400" spc="-45">
                <a:solidFill>
                  <a:srgbClr val="0000CC"/>
                </a:solidFill>
                <a:latin typeface="Palatino Linotype"/>
                <a:cs typeface="Palatino Linotype"/>
              </a:rPr>
              <a:t>(Try </a:t>
            </a:r>
            <a:r>
              <a:rPr dirty="0" sz="2400" spc="-5">
                <a:solidFill>
                  <a:srgbClr val="0000CC"/>
                </a:solidFill>
                <a:latin typeface="Palatino Linotype"/>
                <a:cs typeface="Palatino Linotype"/>
              </a:rPr>
              <a:t>to </a:t>
            </a:r>
            <a:r>
              <a:rPr dirty="0" sz="2400">
                <a:solidFill>
                  <a:srgbClr val="0000CC"/>
                </a:solidFill>
                <a:latin typeface="Palatino Linotype"/>
                <a:cs typeface="Palatino Linotype"/>
              </a:rPr>
              <a:t>reduce </a:t>
            </a:r>
            <a:r>
              <a:rPr dirty="0" sz="2400" spc="-5">
                <a:solidFill>
                  <a:srgbClr val="0000CC"/>
                </a:solidFill>
                <a:latin typeface="Palatino Linotype"/>
                <a:cs typeface="Palatino Linotype"/>
              </a:rPr>
              <a:t>the time for the critical</a:t>
            </a:r>
            <a:r>
              <a:rPr dirty="0" sz="2400" spc="60">
                <a:solidFill>
                  <a:srgbClr val="0000CC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>
                <a:solidFill>
                  <a:srgbClr val="0000CC"/>
                </a:solidFill>
                <a:latin typeface="Palatino Linotype"/>
                <a:cs typeface="Palatino Linotype"/>
              </a:rPr>
              <a:t>path)</a:t>
            </a:r>
            <a:endParaRPr sz="240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53100" y="5205996"/>
            <a:ext cx="3110483" cy="5471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661659" y="5160276"/>
            <a:ext cx="3148583" cy="7254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795771" y="5228844"/>
            <a:ext cx="3025139" cy="4617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874702" y="5242433"/>
            <a:ext cx="27235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libri"/>
                <a:cs typeface="Calibri"/>
              </a:rPr>
              <a:t>This </a:t>
            </a:r>
            <a:r>
              <a:rPr dirty="0" sz="2400">
                <a:latin typeface="Calibri"/>
                <a:cs typeface="Calibri"/>
              </a:rPr>
              <a:t>is a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precondition.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242559" y="5407164"/>
            <a:ext cx="541019" cy="50138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532577" y="5446014"/>
            <a:ext cx="192405" cy="163830"/>
          </a:xfrm>
          <a:custGeom>
            <a:avLst/>
            <a:gdLst/>
            <a:ahLst/>
            <a:cxnLst/>
            <a:rect l="l" t="t" r="r" b="b"/>
            <a:pathLst>
              <a:path w="192404" h="163829">
                <a:moveTo>
                  <a:pt x="192328" y="0"/>
                </a:moveTo>
                <a:lnTo>
                  <a:pt x="0" y="163830"/>
                </a:lnTo>
              </a:path>
            </a:pathLst>
          </a:custGeom>
          <a:ln w="50292">
            <a:solidFill>
              <a:srgbClr val="E684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436871" y="5536110"/>
            <a:ext cx="163830" cy="155575"/>
          </a:xfrm>
          <a:custGeom>
            <a:avLst/>
            <a:gdLst/>
            <a:ahLst/>
            <a:cxnLst/>
            <a:rect l="l" t="t" r="r" b="b"/>
            <a:pathLst>
              <a:path w="163829" h="155575">
                <a:moveTo>
                  <a:pt x="65925" y="0"/>
                </a:moveTo>
                <a:lnTo>
                  <a:pt x="0" y="155270"/>
                </a:lnTo>
                <a:lnTo>
                  <a:pt x="163766" y="114846"/>
                </a:lnTo>
                <a:lnTo>
                  <a:pt x="65925" y="0"/>
                </a:lnTo>
                <a:close/>
              </a:path>
            </a:pathLst>
          </a:custGeom>
          <a:solidFill>
            <a:srgbClr val="E68422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Lectures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</a:t>
            </a:r>
            <a:r>
              <a:rPr dirty="0" spc="-55"/>
              <a:t> </a:t>
            </a:r>
            <a:r>
              <a:rPr dirty="0"/>
              <a:t>2015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2015/5/5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17</a:t>
            </a:fld>
          </a:p>
        </p:txBody>
      </p:sp>
    </p:spTree>
  </p:cSld>
  <p:clrMapOvr>
    <a:masterClrMapping/>
  </p:clrMapOvr>
  <p:transition spd="slow">
    <p:pull dir="l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30323" y="0"/>
            <a:ext cx="5632703" cy="1338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535936" y="699516"/>
            <a:ext cx="4070603" cy="1374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920875" marR="5080" indent="-706120">
              <a:lnSpc>
                <a:spcPct val="100600"/>
              </a:lnSpc>
              <a:spcBef>
                <a:spcPts val="65"/>
              </a:spcBef>
            </a:pPr>
            <a:r>
              <a:rPr dirty="0" spc="-5"/>
              <a:t>Critical Path in</a:t>
            </a:r>
            <a:r>
              <a:rPr dirty="0" spc="-60"/>
              <a:t> </a:t>
            </a:r>
            <a:r>
              <a:rPr dirty="0"/>
              <a:t>a  </a:t>
            </a:r>
            <a:r>
              <a:rPr dirty="0" spc="-114"/>
              <a:t>Task</a:t>
            </a:r>
            <a:r>
              <a:rPr dirty="0" spc="-20"/>
              <a:t> </a:t>
            </a:r>
            <a:r>
              <a:rPr dirty="0" spc="-5"/>
              <a:t>Graph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Lectures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</a:t>
            </a:r>
            <a:r>
              <a:rPr dirty="0" spc="-55"/>
              <a:t> </a:t>
            </a:r>
            <a:r>
              <a:rPr dirty="0"/>
              <a:t>2015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2015/5/5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17</a:t>
            </a:fld>
          </a:p>
        </p:txBody>
      </p:sp>
      <p:sp>
        <p:nvSpPr>
          <p:cNvPr id="5" name="object 5"/>
          <p:cNvSpPr txBox="1"/>
          <p:nvPr/>
        </p:nvSpPr>
        <p:spPr>
          <a:xfrm>
            <a:off x="329565" y="1676844"/>
            <a:ext cx="8171180" cy="4305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 b="1">
                <a:solidFill>
                  <a:srgbClr val="FF0000"/>
                </a:solidFill>
                <a:latin typeface="Palatino Linotype"/>
                <a:cs typeface="Palatino Linotype"/>
              </a:rPr>
              <a:t>Earliest </a:t>
            </a:r>
            <a:r>
              <a:rPr dirty="0" sz="2400" b="1">
                <a:solidFill>
                  <a:srgbClr val="FF0000"/>
                </a:solidFill>
                <a:latin typeface="Palatino Linotype"/>
                <a:cs typeface="Palatino Linotype"/>
              </a:rPr>
              <a:t>start time</a:t>
            </a:r>
            <a:r>
              <a:rPr dirty="0" sz="2400" b="1">
                <a:solidFill>
                  <a:srgbClr val="3E3E3E"/>
                </a:solidFill>
                <a:latin typeface="Palatino Linotype"/>
                <a:cs typeface="Palatino Linotype"/>
              </a:rPr>
              <a:t>(est) </a:t>
            </a:r>
            <a:r>
              <a:rPr dirty="0" sz="2400" spc="-5" b="1">
                <a:solidFill>
                  <a:srgbClr val="3E3E3E"/>
                </a:solidFill>
                <a:latin typeface="Palatino Linotype"/>
                <a:cs typeface="Palatino Linotype"/>
              </a:rPr>
              <a:t>for </a:t>
            </a:r>
            <a:r>
              <a:rPr dirty="0" sz="2400" b="1">
                <a:solidFill>
                  <a:srgbClr val="3E3E3E"/>
                </a:solidFill>
                <a:latin typeface="Palatino Linotype"/>
                <a:cs typeface="Palatino Linotype"/>
              </a:rPr>
              <a:t>a task</a:t>
            </a:r>
            <a:r>
              <a:rPr dirty="0" sz="2400" spc="-55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b="1">
                <a:solidFill>
                  <a:srgbClr val="3E3E3E"/>
                </a:solidFill>
                <a:latin typeface="Palatino Linotype"/>
                <a:cs typeface="Palatino Linotype"/>
              </a:rPr>
              <a:t>v</a:t>
            </a:r>
            <a:endParaRPr sz="2400">
              <a:latin typeface="Palatino Linotype"/>
              <a:cs typeface="Palatino Linotype"/>
            </a:endParaRPr>
          </a:p>
          <a:p>
            <a:pPr lvl="1" marL="756285" indent="-286385">
              <a:lnSpc>
                <a:spcPct val="100000"/>
              </a:lnSpc>
              <a:buFont typeface="Courier New"/>
              <a:buChar char="o"/>
              <a:tabLst>
                <a:tab pos="756920" algn="l"/>
              </a:tabLst>
            </a:pP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If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v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has no dependencies, the </a:t>
            </a:r>
            <a:r>
              <a:rPr dirty="0" sz="2400" i="1">
                <a:solidFill>
                  <a:srgbClr val="3E3E3E"/>
                </a:solidFill>
                <a:latin typeface="Palatino Linotype"/>
                <a:cs typeface="Palatino Linotype"/>
              </a:rPr>
              <a:t>est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is</a:t>
            </a:r>
            <a:r>
              <a:rPr dirty="0" sz="2400" spc="20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0</a:t>
            </a:r>
            <a:endParaRPr sz="2400">
              <a:latin typeface="Palatino Linotype"/>
              <a:cs typeface="Palatino Linotype"/>
            </a:endParaRPr>
          </a:p>
          <a:p>
            <a:pPr lvl="1" marL="756285" marR="400050" indent="-286385">
              <a:lnSpc>
                <a:spcPts val="2590"/>
              </a:lnSpc>
              <a:spcBef>
                <a:spcPts val="325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If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v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has dependencies, the </a:t>
            </a:r>
            <a:r>
              <a:rPr dirty="0" sz="2400" i="1">
                <a:solidFill>
                  <a:srgbClr val="3E3E3E"/>
                </a:solidFill>
                <a:latin typeface="Palatino Linotype"/>
                <a:cs typeface="Palatino Linotype"/>
              </a:rPr>
              <a:t>est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is the maximum of the </a:t>
            </a:r>
            <a:r>
              <a:rPr dirty="0" sz="2400" spc="-5">
                <a:solidFill>
                  <a:srgbClr val="0000CC"/>
                </a:solidFill>
                <a:latin typeface="Palatino Linotype"/>
                <a:cs typeface="Palatino Linotype"/>
              </a:rPr>
              <a:t> earliest finish time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of its</a:t>
            </a:r>
            <a:r>
              <a:rPr dirty="0" sz="2400" spc="45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dependencies.</a:t>
            </a:r>
            <a:endParaRPr sz="2400">
              <a:latin typeface="Palatino Linotype"/>
              <a:cs typeface="Palatino Linotype"/>
            </a:endParaRPr>
          </a:p>
          <a:p>
            <a:pPr marL="355600" indent="-342900">
              <a:lnSpc>
                <a:spcPts val="2845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 b="1">
                <a:solidFill>
                  <a:srgbClr val="FF0000"/>
                </a:solidFill>
                <a:latin typeface="Palatino Linotype"/>
                <a:cs typeface="Palatino Linotype"/>
              </a:rPr>
              <a:t>Earliest finish </a:t>
            </a:r>
            <a:r>
              <a:rPr dirty="0" sz="2400" b="1">
                <a:solidFill>
                  <a:srgbClr val="FF0000"/>
                </a:solidFill>
                <a:latin typeface="Palatino Linotype"/>
                <a:cs typeface="Palatino Linotype"/>
              </a:rPr>
              <a:t>time</a:t>
            </a:r>
            <a:r>
              <a:rPr dirty="0" sz="2400" b="1">
                <a:solidFill>
                  <a:srgbClr val="3E3E3E"/>
                </a:solidFill>
                <a:latin typeface="Palatino Linotype"/>
                <a:cs typeface="Palatino Linotype"/>
              </a:rPr>
              <a:t>(eft) </a:t>
            </a:r>
            <a:r>
              <a:rPr dirty="0" sz="2400" spc="-5" b="1">
                <a:solidFill>
                  <a:srgbClr val="3E3E3E"/>
                </a:solidFill>
                <a:latin typeface="Palatino Linotype"/>
                <a:cs typeface="Palatino Linotype"/>
              </a:rPr>
              <a:t>for </a:t>
            </a:r>
            <a:r>
              <a:rPr dirty="0" sz="2400" b="1">
                <a:solidFill>
                  <a:srgbClr val="3E3E3E"/>
                </a:solidFill>
                <a:latin typeface="Palatino Linotype"/>
                <a:cs typeface="Palatino Linotype"/>
              </a:rPr>
              <a:t>a task</a:t>
            </a:r>
            <a:r>
              <a:rPr dirty="0" sz="2400" spc="-40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b="1">
                <a:solidFill>
                  <a:srgbClr val="3E3E3E"/>
                </a:solidFill>
                <a:latin typeface="Palatino Linotype"/>
                <a:cs typeface="Palatino Linotype"/>
              </a:rPr>
              <a:t>v</a:t>
            </a:r>
            <a:endParaRPr sz="2400">
              <a:latin typeface="Palatino Linotype"/>
              <a:cs typeface="Palatino Linotype"/>
            </a:endParaRPr>
          </a:p>
          <a:p>
            <a:pPr lvl="1" marL="756285" indent="-286385">
              <a:lnSpc>
                <a:spcPct val="100000"/>
              </a:lnSpc>
              <a:buFont typeface="Courier New"/>
              <a:buChar char="o"/>
              <a:tabLst>
                <a:tab pos="756920" algn="l"/>
              </a:tabLst>
            </a:pP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For any task: </a:t>
            </a:r>
            <a:r>
              <a:rPr dirty="0" sz="2400" i="1">
                <a:solidFill>
                  <a:srgbClr val="0000CC"/>
                </a:solidFill>
                <a:latin typeface="Palatino Linotype"/>
                <a:cs typeface="Palatino Linotype"/>
              </a:rPr>
              <a:t>eft </a:t>
            </a:r>
            <a:r>
              <a:rPr dirty="0" sz="2400">
                <a:solidFill>
                  <a:srgbClr val="0000CC"/>
                </a:solidFill>
                <a:latin typeface="Palatino Linotype"/>
                <a:cs typeface="Palatino Linotype"/>
              </a:rPr>
              <a:t>= </a:t>
            </a:r>
            <a:r>
              <a:rPr dirty="0" sz="2400" i="1">
                <a:solidFill>
                  <a:srgbClr val="0000CC"/>
                </a:solidFill>
                <a:latin typeface="Palatino Linotype"/>
                <a:cs typeface="Palatino Linotype"/>
              </a:rPr>
              <a:t>est </a:t>
            </a:r>
            <a:r>
              <a:rPr dirty="0" sz="2400">
                <a:solidFill>
                  <a:srgbClr val="0000CC"/>
                </a:solidFill>
                <a:latin typeface="Palatino Linotype"/>
                <a:cs typeface="Palatino Linotype"/>
              </a:rPr>
              <a:t>+</a:t>
            </a:r>
            <a:r>
              <a:rPr dirty="0" sz="2400" spc="20">
                <a:solidFill>
                  <a:srgbClr val="0000CC"/>
                </a:solidFill>
                <a:latin typeface="Palatino Linotype"/>
                <a:cs typeface="Palatino Linotype"/>
              </a:rPr>
              <a:t> </a:t>
            </a:r>
            <a:r>
              <a:rPr dirty="0" sz="2400" i="1">
                <a:solidFill>
                  <a:srgbClr val="0000CC"/>
                </a:solidFill>
                <a:latin typeface="Palatino Linotype"/>
                <a:cs typeface="Palatino Linotype"/>
              </a:rPr>
              <a:t>duration</a:t>
            </a:r>
            <a:endParaRPr sz="2400">
              <a:latin typeface="Palatino Linotype"/>
              <a:cs typeface="Palatino Linotype"/>
            </a:endParaRPr>
          </a:p>
          <a:p>
            <a:pPr marL="355600" marR="5080" indent="-342900">
              <a:lnSpc>
                <a:spcPts val="2590"/>
              </a:lnSpc>
              <a:spcBef>
                <a:spcPts val="3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 b="1">
                <a:solidFill>
                  <a:srgbClr val="FF0000"/>
                </a:solidFill>
                <a:latin typeface="Palatino Linotype"/>
                <a:cs typeface="Palatino Linotype"/>
              </a:rPr>
              <a:t>Critical path </a:t>
            </a:r>
            <a:r>
              <a:rPr dirty="0" sz="2400" b="1">
                <a:solidFill>
                  <a:srgbClr val="3E3E3E"/>
                </a:solidFill>
                <a:latin typeface="Palatino Linotype"/>
                <a:cs typeface="Palatino Linotype"/>
              </a:rPr>
              <a:t>in a </a:t>
            </a:r>
            <a:r>
              <a:rPr dirty="0" sz="2400" spc="-5" b="1">
                <a:solidFill>
                  <a:srgbClr val="3E3E3E"/>
                </a:solidFill>
                <a:latin typeface="Palatino Linotype"/>
                <a:cs typeface="Palatino Linotype"/>
              </a:rPr>
              <a:t>project </a:t>
            </a:r>
            <a:r>
              <a:rPr dirty="0" sz="2400" b="1">
                <a:solidFill>
                  <a:srgbClr val="3E3E3E"/>
                </a:solidFill>
                <a:latin typeface="Palatino Linotype"/>
                <a:cs typeface="Palatino Linotype"/>
              </a:rPr>
              <a:t>is a </a:t>
            </a:r>
            <a:r>
              <a:rPr dirty="0" sz="2400" spc="-5" b="1">
                <a:solidFill>
                  <a:srgbClr val="3E3E3E"/>
                </a:solidFill>
                <a:latin typeface="Palatino Linotype"/>
                <a:cs typeface="Palatino Linotype"/>
              </a:rPr>
              <a:t>sequence of tasks: v</a:t>
            </a:r>
            <a:r>
              <a:rPr dirty="0" baseline="-20833" sz="2400" spc="-7" b="1">
                <a:solidFill>
                  <a:srgbClr val="3E3E3E"/>
                </a:solidFill>
                <a:latin typeface="Palatino Linotype"/>
                <a:cs typeface="Palatino Linotype"/>
              </a:rPr>
              <a:t>0</a:t>
            </a:r>
            <a:r>
              <a:rPr dirty="0" sz="2400" spc="-5" b="1">
                <a:solidFill>
                  <a:srgbClr val="3E3E3E"/>
                </a:solidFill>
                <a:latin typeface="Palatino Linotype"/>
                <a:cs typeface="Palatino Linotype"/>
              </a:rPr>
              <a:t>, v</a:t>
            </a:r>
            <a:r>
              <a:rPr dirty="0" baseline="-20833" sz="2400" spc="-7" b="1">
                <a:solidFill>
                  <a:srgbClr val="3E3E3E"/>
                </a:solidFill>
                <a:latin typeface="Palatino Linotype"/>
                <a:cs typeface="Palatino Linotype"/>
              </a:rPr>
              <a:t>1</a:t>
            </a:r>
            <a:r>
              <a:rPr dirty="0" sz="2400" spc="-5" b="1">
                <a:solidFill>
                  <a:srgbClr val="3E3E3E"/>
                </a:solidFill>
                <a:latin typeface="Palatino Linotype"/>
                <a:cs typeface="Palatino Linotype"/>
              </a:rPr>
              <a:t>, </a:t>
            </a:r>
            <a:r>
              <a:rPr dirty="0" sz="2400" b="1">
                <a:solidFill>
                  <a:srgbClr val="3E3E3E"/>
                </a:solidFill>
                <a:latin typeface="Palatino Linotype"/>
                <a:cs typeface="Palatino Linotype"/>
              </a:rPr>
              <a:t>…,  </a:t>
            </a:r>
            <a:r>
              <a:rPr dirty="0" sz="2400" spc="-5" b="1">
                <a:solidFill>
                  <a:srgbClr val="3E3E3E"/>
                </a:solidFill>
                <a:latin typeface="Palatino Linotype"/>
                <a:cs typeface="Palatino Linotype"/>
              </a:rPr>
              <a:t>v</a:t>
            </a:r>
            <a:r>
              <a:rPr dirty="0" baseline="-20833" sz="2400" spc="-7" b="1" i="1">
                <a:solidFill>
                  <a:srgbClr val="3E3E3E"/>
                </a:solidFill>
                <a:latin typeface="Palatino Linotype"/>
                <a:cs typeface="Palatino Linotype"/>
              </a:rPr>
              <a:t>k</a:t>
            </a:r>
            <a:r>
              <a:rPr dirty="0" sz="2400" spc="-5" b="1">
                <a:solidFill>
                  <a:srgbClr val="3E3E3E"/>
                </a:solidFill>
                <a:latin typeface="Palatino Linotype"/>
                <a:cs typeface="Palatino Linotype"/>
              </a:rPr>
              <a:t>, satisfying:</a:t>
            </a:r>
            <a:endParaRPr sz="2400">
              <a:latin typeface="Palatino Linotype"/>
              <a:cs typeface="Palatino Linotype"/>
            </a:endParaRPr>
          </a:p>
          <a:p>
            <a:pPr marL="469900">
              <a:lnSpc>
                <a:spcPts val="2845"/>
              </a:lnSpc>
            </a:pPr>
            <a:r>
              <a:rPr dirty="0" sz="2400" spc="-5">
                <a:solidFill>
                  <a:srgbClr val="3E3E3E"/>
                </a:solidFill>
                <a:latin typeface="Courier New"/>
                <a:cs typeface="Courier New"/>
              </a:rPr>
              <a:t>o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v</a:t>
            </a:r>
            <a:r>
              <a:rPr dirty="0" baseline="-20833" sz="2400" spc="-7">
                <a:solidFill>
                  <a:srgbClr val="3E3E3E"/>
                </a:solidFill>
                <a:latin typeface="Palatino Linotype"/>
                <a:cs typeface="Palatino Linotype"/>
              </a:rPr>
              <a:t>0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has no</a:t>
            </a:r>
            <a:r>
              <a:rPr dirty="0" sz="2400" spc="-420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dependencies;</a:t>
            </a:r>
            <a:endParaRPr sz="2400">
              <a:latin typeface="Palatino Linotype"/>
              <a:cs typeface="Palatino Linotype"/>
            </a:endParaRPr>
          </a:p>
          <a:p>
            <a:pPr lvl="1" marL="756285" marR="422909" indent="-286385">
              <a:lnSpc>
                <a:spcPts val="2590"/>
              </a:lnSpc>
              <a:spcBef>
                <a:spcPts val="330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For any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v</a:t>
            </a:r>
            <a:r>
              <a:rPr dirty="0" baseline="-20833" sz="2400">
                <a:solidFill>
                  <a:srgbClr val="3E3E3E"/>
                </a:solidFill>
                <a:latin typeface="Palatino Linotype"/>
                <a:cs typeface="Palatino Linotype"/>
              </a:rPr>
              <a:t>i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(</a:t>
            </a:r>
            <a:r>
              <a:rPr dirty="0" sz="2400" i="1">
                <a:solidFill>
                  <a:srgbClr val="3E3E3E"/>
                </a:solidFill>
                <a:latin typeface="Palatino Linotype"/>
                <a:cs typeface="Palatino Linotype"/>
              </a:rPr>
              <a:t>i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=1,2,…,</a:t>
            </a:r>
            <a:r>
              <a:rPr dirty="0" sz="2400" i="1">
                <a:solidFill>
                  <a:srgbClr val="3E3E3E"/>
                </a:solidFill>
                <a:latin typeface="Palatino Linotype"/>
                <a:cs typeface="Palatino Linotype"/>
              </a:rPr>
              <a:t>k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),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v</a:t>
            </a:r>
            <a:r>
              <a:rPr dirty="0" baseline="-20833" sz="2400" spc="-7" i="1">
                <a:solidFill>
                  <a:srgbClr val="3E3E3E"/>
                </a:solidFill>
                <a:latin typeface="Palatino Linotype"/>
                <a:cs typeface="Palatino Linotype"/>
              </a:rPr>
              <a:t>i</a:t>
            </a:r>
            <a:r>
              <a:rPr dirty="0" baseline="-20833" sz="2400" spc="-7">
                <a:solidFill>
                  <a:srgbClr val="3E3E3E"/>
                </a:solidFill>
                <a:latin typeface="Palatino Linotype"/>
                <a:cs typeface="Palatino Linotype"/>
              </a:rPr>
              <a:t>-1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is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a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dependency of v</a:t>
            </a:r>
            <a:r>
              <a:rPr dirty="0" baseline="-20833" sz="2400" spc="-7" i="1">
                <a:solidFill>
                  <a:srgbClr val="3E3E3E"/>
                </a:solidFill>
                <a:latin typeface="Palatino Linotype"/>
                <a:cs typeface="Palatino Linotype"/>
              </a:rPr>
              <a:t>i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,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such 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that </a:t>
            </a:r>
            <a:r>
              <a:rPr dirty="0" sz="2400" i="1">
                <a:solidFill>
                  <a:srgbClr val="3E3E3E"/>
                </a:solidFill>
                <a:latin typeface="Palatino Linotype"/>
                <a:cs typeface="Palatino Linotype"/>
              </a:rPr>
              <a:t>est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of v</a:t>
            </a:r>
            <a:r>
              <a:rPr dirty="0" baseline="-20833" sz="2400" spc="-7" i="1">
                <a:solidFill>
                  <a:srgbClr val="3E3E3E"/>
                </a:solidFill>
                <a:latin typeface="Palatino Linotype"/>
                <a:cs typeface="Palatino Linotype"/>
              </a:rPr>
              <a:t>i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equals </a:t>
            </a:r>
            <a:r>
              <a:rPr dirty="0" sz="2400" i="1">
                <a:solidFill>
                  <a:srgbClr val="3E3E3E"/>
                </a:solidFill>
                <a:latin typeface="Palatino Linotype"/>
                <a:cs typeface="Palatino Linotype"/>
              </a:rPr>
              <a:t>eft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of</a:t>
            </a:r>
            <a:r>
              <a:rPr dirty="0" sz="2400" spc="-165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v</a:t>
            </a:r>
            <a:r>
              <a:rPr dirty="0" baseline="-20833" sz="2400" spc="-7" i="1">
                <a:solidFill>
                  <a:srgbClr val="3E3E3E"/>
                </a:solidFill>
                <a:latin typeface="Palatino Linotype"/>
                <a:cs typeface="Palatino Linotype"/>
              </a:rPr>
              <a:t>i</a:t>
            </a:r>
            <a:r>
              <a:rPr dirty="0" baseline="-20833" sz="2400" spc="-7">
                <a:solidFill>
                  <a:srgbClr val="3E3E3E"/>
                </a:solidFill>
                <a:latin typeface="Palatino Linotype"/>
                <a:cs typeface="Palatino Linotype"/>
              </a:rPr>
              <a:t>-1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;</a:t>
            </a:r>
            <a:endParaRPr sz="2400">
              <a:latin typeface="Palatino Linotype"/>
              <a:cs typeface="Palatino Linotype"/>
            </a:endParaRPr>
          </a:p>
          <a:p>
            <a:pPr marL="469900">
              <a:lnSpc>
                <a:spcPts val="2845"/>
              </a:lnSpc>
            </a:pPr>
            <a:r>
              <a:rPr dirty="0" sz="2400" spc="-5">
                <a:solidFill>
                  <a:srgbClr val="3E3E3E"/>
                </a:solidFill>
                <a:latin typeface="Courier New"/>
                <a:cs typeface="Courier New"/>
              </a:rPr>
              <a:t>o</a:t>
            </a:r>
            <a:r>
              <a:rPr dirty="0" sz="2400" spc="-565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dirty="0" sz="2400" i="1">
                <a:solidFill>
                  <a:srgbClr val="3E3E3E"/>
                </a:solidFill>
                <a:latin typeface="Palatino Linotype"/>
                <a:cs typeface="Palatino Linotype"/>
              </a:rPr>
              <a:t>eft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of v</a:t>
            </a:r>
            <a:r>
              <a:rPr dirty="0" baseline="-20833" sz="2400" spc="-7" i="1">
                <a:solidFill>
                  <a:srgbClr val="3E3E3E"/>
                </a:solidFill>
                <a:latin typeface="Palatino Linotype"/>
                <a:cs typeface="Palatino Linotype"/>
              </a:rPr>
              <a:t>k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, is maximum for all tasks in the project.</a:t>
            </a:r>
            <a:endParaRPr sz="240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ransition spd="slow">
    <p:pull dir="l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88947" y="384047"/>
            <a:ext cx="6163055" cy="1374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89886" y="532767"/>
            <a:ext cx="536194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DAG with</a:t>
            </a:r>
            <a:r>
              <a:rPr dirty="0" spc="-60"/>
              <a:t> </a:t>
            </a:r>
            <a:r>
              <a:rPr dirty="0" spc="-55"/>
              <a:t>Weights</a:t>
            </a:r>
          </a:p>
        </p:txBody>
      </p:sp>
      <p:sp>
        <p:nvSpPr>
          <p:cNvPr id="4" name="object 4"/>
          <p:cNvSpPr/>
          <p:nvPr/>
        </p:nvSpPr>
        <p:spPr>
          <a:xfrm>
            <a:off x="6878573" y="1701545"/>
            <a:ext cx="431800" cy="431800"/>
          </a:xfrm>
          <a:custGeom>
            <a:avLst/>
            <a:gdLst/>
            <a:ahLst/>
            <a:cxnLst/>
            <a:rect l="l" t="t" r="r" b="b"/>
            <a:pathLst>
              <a:path w="431800" h="431800">
                <a:moveTo>
                  <a:pt x="0" y="215646"/>
                </a:moveTo>
                <a:lnTo>
                  <a:pt x="5695" y="166199"/>
                </a:lnTo>
                <a:lnTo>
                  <a:pt x="21918" y="120809"/>
                </a:lnTo>
                <a:lnTo>
                  <a:pt x="47374" y="80769"/>
                </a:lnTo>
                <a:lnTo>
                  <a:pt x="80769" y="47374"/>
                </a:lnTo>
                <a:lnTo>
                  <a:pt x="120809" y="21918"/>
                </a:lnTo>
                <a:lnTo>
                  <a:pt x="166199" y="5695"/>
                </a:lnTo>
                <a:lnTo>
                  <a:pt x="215646" y="0"/>
                </a:lnTo>
                <a:lnTo>
                  <a:pt x="265092" y="5695"/>
                </a:lnTo>
                <a:lnTo>
                  <a:pt x="310482" y="21918"/>
                </a:lnTo>
                <a:lnTo>
                  <a:pt x="350522" y="47374"/>
                </a:lnTo>
                <a:lnTo>
                  <a:pt x="383917" y="80769"/>
                </a:lnTo>
                <a:lnTo>
                  <a:pt x="409373" y="120809"/>
                </a:lnTo>
                <a:lnTo>
                  <a:pt x="425596" y="166199"/>
                </a:lnTo>
                <a:lnTo>
                  <a:pt x="431292" y="215646"/>
                </a:lnTo>
                <a:lnTo>
                  <a:pt x="425596" y="265092"/>
                </a:lnTo>
                <a:lnTo>
                  <a:pt x="409373" y="310482"/>
                </a:lnTo>
                <a:lnTo>
                  <a:pt x="383917" y="350522"/>
                </a:lnTo>
                <a:lnTo>
                  <a:pt x="350522" y="383917"/>
                </a:lnTo>
                <a:lnTo>
                  <a:pt x="310482" y="409373"/>
                </a:lnTo>
                <a:lnTo>
                  <a:pt x="265092" y="425596"/>
                </a:lnTo>
                <a:lnTo>
                  <a:pt x="215646" y="431292"/>
                </a:lnTo>
                <a:lnTo>
                  <a:pt x="166199" y="425596"/>
                </a:lnTo>
                <a:lnTo>
                  <a:pt x="120809" y="409373"/>
                </a:lnTo>
                <a:lnTo>
                  <a:pt x="80769" y="383917"/>
                </a:lnTo>
                <a:lnTo>
                  <a:pt x="47374" y="350522"/>
                </a:lnTo>
                <a:lnTo>
                  <a:pt x="21918" y="310482"/>
                </a:lnTo>
                <a:lnTo>
                  <a:pt x="5695" y="265092"/>
                </a:lnTo>
                <a:lnTo>
                  <a:pt x="0" y="21564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955790" y="1723035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3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942838" y="2132838"/>
            <a:ext cx="431800" cy="433070"/>
          </a:xfrm>
          <a:custGeom>
            <a:avLst/>
            <a:gdLst/>
            <a:ahLst/>
            <a:cxnLst/>
            <a:rect l="l" t="t" r="r" b="b"/>
            <a:pathLst>
              <a:path w="431800" h="433069">
                <a:moveTo>
                  <a:pt x="0" y="216408"/>
                </a:moveTo>
                <a:lnTo>
                  <a:pt x="5695" y="166787"/>
                </a:lnTo>
                <a:lnTo>
                  <a:pt x="21918" y="121236"/>
                </a:lnTo>
                <a:lnTo>
                  <a:pt x="47374" y="81055"/>
                </a:lnTo>
                <a:lnTo>
                  <a:pt x="80769" y="47542"/>
                </a:lnTo>
                <a:lnTo>
                  <a:pt x="120809" y="21995"/>
                </a:lnTo>
                <a:lnTo>
                  <a:pt x="166199" y="5715"/>
                </a:lnTo>
                <a:lnTo>
                  <a:pt x="215646" y="0"/>
                </a:lnTo>
                <a:lnTo>
                  <a:pt x="265092" y="5715"/>
                </a:lnTo>
                <a:lnTo>
                  <a:pt x="310482" y="21995"/>
                </a:lnTo>
                <a:lnTo>
                  <a:pt x="350522" y="47542"/>
                </a:lnTo>
                <a:lnTo>
                  <a:pt x="383917" y="81055"/>
                </a:lnTo>
                <a:lnTo>
                  <a:pt x="409373" y="121236"/>
                </a:lnTo>
                <a:lnTo>
                  <a:pt x="425596" y="166787"/>
                </a:lnTo>
                <a:lnTo>
                  <a:pt x="431292" y="216408"/>
                </a:lnTo>
                <a:lnTo>
                  <a:pt x="425596" y="266028"/>
                </a:lnTo>
                <a:lnTo>
                  <a:pt x="409373" y="311579"/>
                </a:lnTo>
                <a:lnTo>
                  <a:pt x="383917" y="351760"/>
                </a:lnTo>
                <a:lnTo>
                  <a:pt x="350522" y="385273"/>
                </a:lnTo>
                <a:lnTo>
                  <a:pt x="310482" y="410820"/>
                </a:lnTo>
                <a:lnTo>
                  <a:pt x="265092" y="427100"/>
                </a:lnTo>
                <a:lnTo>
                  <a:pt x="215646" y="432816"/>
                </a:lnTo>
                <a:lnTo>
                  <a:pt x="166199" y="427100"/>
                </a:lnTo>
                <a:lnTo>
                  <a:pt x="120809" y="410820"/>
                </a:lnTo>
                <a:lnTo>
                  <a:pt x="80769" y="385273"/>
                </a:lnTo>
                <a:lnTo>
                  <a:pt x="47374" y="351760"/>
                </a:lnTo>
                <a:lnTo>
                  <a:pt x="21918" y="311579"/>
                </a:lnTo>
                <a:lnTo>
                  <a:pt x="5695" y="266028"/>
                </a:lnTo>
                <a:lnTo>
                  <a:pt x="0" y="21640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814309" y="2061210"/>
            <a:ext cx="431800" cy="433070"/>
          </a:xfrm>
          <a:custGeom>
            <a:avLst/>
            <a:gdLst/>
            <a:ahLst/>
            <a:cxnLst/>
            <a:rect l="l" t="t" r="r" b="b"/>
            <a:pathLst>
              <a:path w="431800" h="433069">
                <a:moveTo>
                  <a:pt x="0" y="216408"/>
                </a:moveTo>
                <a:lnTo>
                  <a:pt x="5695" y="166787"/>
                </a:lnTo>
                <a:lnTo>
                  <a:pt x="21918" y="121236"/>
                </a:lnTo>
                <a:lnTo>
                  <a:pt x="47374" y="81055"/>
                </a:lnTo>
                <a:lnTo>
                  <a:pt x="80769" y="47542"/>
                </a:lnTo>
                <a:lnTo>
                  <a:pt x="120809" y="21995"/>
                </a:lnTo>
                <a:lnTo>
                  <a:pt x="166199" y="5715"/>
                </a:lnTo>
                <a:lnTo>
                  <a:pt x="215646" y="0"/>
                </a:lnTo>
                <a:lnTo>
                  <a:pt x="265092" y="5715"/>
                </a:lnTo>
                <a:lnTo>
                  <a:pt x="310482" y="21995"/>
                </a:lnTo>
                <a:lnTo>
                  <a:pt x="350522" y="47542"/>
                </a:lnTo>
                <a:lnTo>
                  <a:pt x="383917" y="81055"/>
                </a:lnTo>
                <a:lnTo>
                  <a:pt x="409373" y="121236"/>
                </a:lnTo>
                <a:lnTo>
                  <a:pt x="425596" y="166787"/>
                </a:lnTo>
                <a:lnTo>
                  <a:pt x="431292" y="216408"/>
                </a:lnTo>
                <a:lnTo>
                  <a:pt x="425596" y="266028"/>
                </a:lnTo>
                <a:lnTo>
                  <a:pt x="409373" y="311579"/>
                </a:lnTo>
                <a:lnTo>
                  <a:pt x="383917" y="351760"/>
                </a:lnTo>
                <a:lnTo>
                  <a:pt x="350522" y="385273"/>
                </a:lnTo>
                <a:lnTo>
                  <a:pt x="310482" y="410820"/>
                </a:lnTo>
                <a:lnTo>
                  <a:pt x="265092" y="427100"/>
                </a:lnTo>
                <a:lnTo>
                  <a:pt x="215646" y="432816"/>
                </a:lnTo>
                <a:lnTo>
                  <a:pt x="166199" y="427100"/>
                </a:lnTo>
                <a:lnTo>
                  <a:pt x="120809" y="410820"/>
                </a:lnTo>
                <a:lnTo>
                  <a:pt x="80769" y="385273"/>
                </a:lnTo>
                <a:lnTo>
                  <a:pt x="47374" y="351760"/>
                </a:lnTo>
                <a:lnTo>
                  <a:pt x="21918" y="311579"/>
                </a:lnTo>
                <a:lnTo>
                  <a:pt x="5695" y="266028"/>
                </a:lnTo>
                <a:lnTo>
                  <a:pt x="0" y="21640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510021" y="3070098"/>
            <a:ext cx="431800" cy="431800"/>
          </a:xfrm>
          <a:custGeom>
            <a:avLst/>
            <a:gdLst/>
            <a:ahLst/>
            <a:cxnLst/>
            <a:rect l="l" t="t" r="r" b="b"/>
            <a:pathLst>
              <a:path w="431800" h="431800">
                <a:moveTo>
                  <a:pt x="0" y="215646"/>
                </a:moveTo>
                <a:lnTo>
                  <a:pt x="5695" y="166199"/>
                </a:lnTo>
                <a:lnTo>
                  <a:pt x="21918" y="120809"/>
                </a:lnTo>
                <a:lnTo>
                  <a:pt x="47374" y="80769"/>
                </a:lnTo>
                <a:lnTo>
                  <a:pt x="80769" y="47374"/>
                </a:lnTo>
                <a:lnTo>
                  <a:pt x="120809" y="21918"/>
                </a:lnTo>
                <a:lnTo>
                  <a:pt x="166199" y="5695"/>
                </a:lnTo>
                <a:lnTo>
                  <a:pt x="215646" y="0"/>
                </a:lnTo>
                <a:lnTo>
                  <a:pt x="265092" y="5695"/>
                </a:lnTo>
                <a:lnTo>
                  <a:pt x="310482" y="21918"/>
                </a:lnTo>
                <a:lnTo>
                  <a:pt x="350522" y="47374"/>
                </a:lnTo>
                <a:lnTo>
                  <a:pt x="383917" y="80769"/>
                </a:lnTo>
                <a:lnTo>
                  <a:pt x="409373" y="120809"/>
                </a:lnTo>
                <a:lnTo>
                  <a:pt x="425596" y="166199"/>
                </a:lnTo>
                <a:lnTo>
                  <a:pt x="431292" y="215646"/>
                </a:lnTo>
                <a:lnTo>
                  <a:pt x="425596" y="265092"/>
                </a:lnTo>
                <a:lnTo>
                  <a:pt x="409373" y="310482"/>
                </a:lnTo>
                <a:lnTo>
                  <a:pt x="383917" y="350522"/>
                </a:lnTo>
                <a:lnTo>
                  <a:pt x="350522" y="383917"/>
                </a:lnTo>
                <a:lnTo>
                  <a:pt x="310482" y="409373"/>
                </a:lnTo>
                <a:lnTo>
                  <a:pt x="265092" y="425596"/>
                </a:lnTo>
                <a:lnTo>
                  <a:pt x="215646" y="431292"/>
                </a:lnTo>
                <a:lnTo>
                  <a:pt x="166199" y="425596"/>
                </a:lnTo>
                <a:lnTo>
                  <a:pt x="120809" y="409373"/>
                </a:lnTo>
                <a:lnTo>
                  <a:pt x="80769" y="383917"/>
                </a:lnTo>
                <a:lnTo>
                  <a:pt x="47374" y="350522"/>
                </a:lnTo>
                <a:lnTo>
                  <a:pt x="21918" y="310482"/>
                </a:lnTo>
                <a:lnTo>
                  <a:pt x="5695" y="265092"/>
                </a:lnTo>
                <a:lnTo>
                  <a:pt x="0" y="21564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510021" y="4005834"/>
            <a:ext cx="431800" cy="433070"/>
          </a:xfrm>
          <a:custGeom>
            <a:avLst/>
            <a:gdLst/>
            <a:ahLst/>
            <a:cxnLst/>
            <a:rect l="l" t="t" r="r" b="b"/>
            <a:pathLst>
              <a:path w="431800" h="433070">
                <a:moveTo>
                  <a:pt x="0" y="216407"/>
                </a:moveTo>
                <a:lnTo>
                  <a:pt x="5695" y="166787"/>
                </a:lnTo>
                <a:lnTo>
                  <a:pt x="21918" y="121236"/>
                </a:lnTo>
                <a:lnTo>
                  <a:pt x="47374" y="81055"/>
                </a:lnTo>
                <a:lnTo>
                  <a:pt x="80769" y="47542"/>
                </a:lnTo>
                <a:lnTo>
                  <a:pt x="120809" y="21995"/>
                </a:lnTo>
                <a:lnTo>
                  <a:pt x="166199" y="5715"/>
                </a:lnTo>
                <a:lnTo>
                  <a:pt x="215646" y="0"/>
                </a:lnTo>
                <a:lnTo>
                  <a:pt x="265092" y="5715"/>
                </a:lnTo>
                <a:lnTo>
                  <a:pt x="310482" y="21995"/>
                </a:lnTo>
                <a:lnTo>
                  <a:pt x="350522" y="47542"/>
                </a:lnTo>
                <a:lnTo>
                  <a:pt x="383917" y="81055"/>
                </a:lnTo>
                <a:lnTo>
                  <a:pt x="409373" y="121236"/>
                </a:lnTo>
                <a:lnTo>
                  <a:pt x="425596" y="166787"/>
                </a:lnTo>
                <a:lnTo>
                  <a:pt x="431292" y="216407"/>
                </a:lnTo>
                <a:lnTo>
                  <a:pt x="425596" y="266028"/>
                </a:lnTo>
                <a:lnTo>
                  <a:pt x="409373" y="311579"/>
                </a:lnTo>
                <a:lnTo>
                  <a:pt x="383917" y="351760"/>
                </a:lnTo>
                <a:lnTo>
                  <a:pt x="350522" y="385273"/>
                </a:lnTo>
                <a:lnTo>
                  <a:pt x="310482" y="410820"/>
                </a:lnTo>
                <a:lnTo>
                  <a:pt x="265092" y="427100"/>
                </a:lnTo>
                <a:lnTo>
                  <a:pt x="215646" y="432815"/>
                </a:lnTo>
                <a:lnTo>
                  <a:pt x="166199" y="427100"/>
                </a:lnTo>
                <a:lnTo>
                  <a:pt x="120809" y="410820"/>
                </a:lnTo>
                <a:lnTo>
                  <a:pt x="80769" y="385273"/>
                </a:lnTo>
                <a:lnTo>
                  <a:pt x="47374" y="351760"/>
                </a:lnTo>
                <a:lnTo>
                  <a:pt x="21918" y="311579"/>
                </a:lnTo>
                <a:lnTo>
                  <a:pt x="5695" y="266028"/>
                </a:lnTo>
                <a:lnTo>
                  <a:pt x="0" y="216407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587365" y="4028085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6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518909" y="4511802"/>
            <a:ext cx="431800" cy="431800"/>
          </a:xfrm>
          <a:custGeom>
            <a:avLst/>
            <a:gdLst/>
            <a:ahLst/>
            <a:cxnLst/>
            <a:rect l="l" t="t" r="r" b="b"/>
            <a:pathLst>
              <a:path w="431800" h="431800">
                <a:moveTo>
                  <a:pt x="0" y="215646"/>
                </a:moveTo>
                <a:lnTo>
                  <a:pt x="5695" y="166199"/>
                </a:lnTo>
                <a:lnTo>
                  <a:pt x="21918" y="120809"/>
                </a:lnTo>
                <a:lnTo>
                  <a:pt x="47374" y="80769"/>
                </a:lnTo>
                <a:lnTo>
                  <a:pt x="80769" y="47374"/>
                </a:lnTo>
                <a:lnTo>
                  <a:pt x="120809" y="21918"/>
                </a:lnTo>
                <a:lnTo>
                  <a:pt x="166199" y="5695"/>
                </a:lnTo>
                <a:lnTo>
                  <a:pt x="215646" y="0"/>
                </a:lnTo>
                <a:lnTo>
                  <a:pt x="265092" y="5695"/>
                </a:lnTo>
                <a:lnTo>
                  <a:pt x="310482" y="21918"/>
                </a:lnTo>
                <a:lnTo>
                  <a:pt x="350522" y="47374"/>
                </a:lnTo>
                <a:lnTo>
                  <a:pt x="383917" y="80769"/>
                </a:lnTo>
                <a:lnTo>
                  <a:pt x="409373" y="120809"/>
                </a:lnTo>
                <a:lnTo>
                  <a:pt x="425596" y="166199"/>
                </a:lnTo>
                <a:lnTo>
                  <a:pt x="431292" y="215646"/>
                </a:lnTo>
                <a:lnTo>
                  <a:pt x="425596" y="265092"/>
                </a:lnTo>
                <a:lnTo>
                  <a:pt x="409373" y="310482"/>
                </a:lnTo>
                <a:lnTo>
                  <a:pt x="383917" y="350522"/>
                </a:lnTo>
                <a:lnTo>
                  <a:pt x="350522" y="383917"/>
                </a:lnTo>
                <a:lnTo>
                  <a:pt x="310482" y="409373"/>
                </a:lnTo>
                <a:lnTo>
                  <a:pt x="265092" y="425596"/>
                </a:lnTo>
                <a:lnTo>
                  <a:pt x="215646" y="431292"/>
                </a:lnTo>
                <a:lnTo>
                  <a:pt x="166199" y="425596"/>
                </a:lnTo>
                <a:lnTo>
                  <a:pt x="120809" y="409373"/>
                </a:lnTo>
                <a:lnTo>
                  <a:pt x="80769" y="383917"/>
                </a:lnTo>
                <a:lnTo>
                  <a:pt x="47374" y="350522"/>
                </a:lnTo>
                <a:lnTo>
                  <a:pt x="21918" y="310482"/>
                </a:lnTo>
                <a:lnTo>
                  <a:pt x="5695" y="265092"/>
                </a:lnTo>
                <a:lnTo>
                  <a:pt x="0" y="21564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383018" y="4510278"/>
            <a:ext cx="431800" cy="431800"/>
          </a:xfrm>
          <a:custGeom>
            <a:avLst/>
            <a:gdLst/>
            <a:ahLst/>
            <a:cxnLst/>
            <a:rect l="l" t="t" r="r" b="b"/>
            <a:pathLst>
              <a:path w="431800" h="431800">
                <a:moveTo>
                  <a:pt x="0" y="215646"/>
                </a:moveTo>
                <a:lnTo>
                  <a:pt x="5695" y="166199"/>
                </a:lnTo>
                <a:lnTo>
                  <a:pt x="21918" y="120809"/>
                </a:lnTo>
                <a:lnTo>
                  <a:pt x="47374" y="80769"/>
                </a:lnTo>
                <a:lnTo>
                  <a:pt x="80769" y="47374"/>
                </a:lnTo>
                <a:lnTo>
                  <a:pt x="120809" y="21918"/>
                </a:lnTo>
                <a:lnTo>
                  <a:pt x="166199" y="5695"/>
                </a:lnTo>
                <a:lnTo>
                  <a:pt x="215646" y="0"/>
                </a:lnTo>
                <a:lnTo>
                  <a:pt x="265092" y="5695"/>
                </a:lnTo>
                <a:lnTo>
                  <a:pt x="310482" y="21918"/>
                </a:lnTo>
                <a:lnTo>
                  <a:pt x="350522" y="47374"/>
                </a:lnTo>
                <a:lnTo>
                  <a:pt x="383917" y="80769"/>
                </a:lnTo>
                <a:lnTo>
                  <a:pt x="409373" y="120809"/>
                </a:lnTo>
                <a:lnTo>
                  <a:pt x="425596" y="166199"/>
                </a:lnTo>
                <a:lnTo>
                  <a:pt x="431292" y="215646"/>
                </a:lnTo>
                <a:lnTo>
                  <a:pt x="425596" y="265092"/>
                </a:lnTo>
                <a:lnTo>
                  <a:pt x="409373" y="310482"/>
                </a:lnTo>
                <a:lnTo>
                  <a:pt x="383917" y="350522"/>
                </a:lnTo>
                <a:lnTo>
                  <a:pt x="350522" y="383917"/>
                </a:lnTo>
                <a:lnTo>
                  <a:pt x="310482" y="409373"/>
                </a:lnTo>
                <a:lnTo>
                  <a:pt x="265092" y="425596"/>
                </a:lnTo>
                <a:lnTo>
                  <a:pt x="215646" y="431292"/>
                </a:lnTo>
                <a:lnTo>
                  <a:pt x="166199" y="425596"/>
                </a:lnTo>
                <a:lnTo>
                  <a:pt x="120809" y="409373"/>
                </a:lnTo>
                <a:lnTo>
                  <a:pt x="80769" y="383917"/>
                </a:lnTo>
                <a:lnTo>
                  <a:pt x="47374" y="350522"/>
                </a:lnTo>
                <a:lnTo>
                  <a:pt x="21918" y="310482"/>
                </a:lnTo>
                <a:lnTo>
                  <a:pt x="5695" y="265092"/>
                </a:lnTo>
                <a:lnTo>
                  <a:pt x="0" y="21564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317230" y="2998470"/>
            <a:ext cx="433070" cy="431800"/>
          </a:xfrm>
          <a:custGeom>
            <a:avLst/>
            <a:gdLst/>
            <a:ahLst/>
            <a:cxnLst/>
            <a:rect l="l" t="t" r="r" b="b"/>
            <a:pathLst>
              <a:path w="433070" h="431800">
                <a:moveTo>
                  <a:pt x="0" y="215646"/>
                </a:moveTo>
                <a:lnTo>
                  <a:pt x="5715" y="166199"/>
                </a:lnTo>
                <a:lnTo>
                  <a:pt x="21995" y="120809"/>
                </a:lnTo>
                <a:lnTo>
                  <a:pt x="47542" y="80769"/>
                </a:lnTo>
                <a:lnTo>
                  <a:pt x="81055" y="47374"/>
                </a:lnTo>
                <a:lnTo>
                  <a:pt x="121236" y="21918"/>
                </a:lnTo>
                <a:lnTo>
                  <a:pt x="166787" y="5695"/>
                </a:lnTo>
                <a:lnTo>
                  <a:pt x="216408" y="0"/>
                </a:lnTo>
                <a:lnTo>
                  <a:pt x="266028" y="5695"/>
                </a:lnTo>
                <a:lnTo>
                  <a:pt x="311579" y="21918"/>
                </a:lnTo>
                <a:lnTo>
                  <a:pt x="351760" y="47374"/>
                </a:lnTo>
                <a:lnTo>
                  <a:pt x="385273" y="80769"/>
                </a:lnTo>
                <a:lnTo>
                  <a:pt x="410820" y="120809"/>
                </a:lnTo>
                <a:lnTo>
                  <a:pt x="427100" y="166199"/>
                </a:lnTo>
                <a:lnTo>
                  <a:pt x="432816" y="215646"/>
                </a:lnTo>
                <a:lnTo>
                  <a:pt x="427100" y="265092"/>
                </a:lnTo>
                <a:lnTo>
                  <a:pt x="410820" y="310482"/>
                </a:lnTo>
                <a:lnTo>
                  <a:pt x="385273" y="350522"/>
                </a:lnTo>
                <a:lnTo>
                  <a:pt x="351760" y="383917"/>
                </a:lnTo>
                <a:lnTo>
                  <a:pt x="311579" y="409373"/>
                </a:lnTo>
                <a:lnTo>
                  <a:pt x="266028" y="425596"/>
                </a:lnTo>
                <a:lnTo>
                  <a:pt x="216408" y="431292"/>
                </a:lnTo>
                <a:lnTo>
                  <a:pt x="166787" y="425596"/>
                </a:lnTo>
                <a:lnTo>
                  <a:pt x="121236" y="409373"/>
                </a:lnTo>
                <a:lnTo>
                  <a:pt x="81055" y="383917"/>
                </a:lnTo>
                <a:lnTo>
                  <a:pt x="47542" y="350522"/>
                </a:lnTo>
                <a:lnTo>
                  <a:pt x="21995" y="310482"/>
                </a:lnTo>
                <a:lnTo>
                  <a:pt x="5715" y="265092"/>
                </a:lnTo>
                <a:lnTo>
                  <a:pt x="0" y="21564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317230" y="4005834"/>
            <a:ext cx="433070" cy="433070"/>
          </a:xfrm>
          <a:custGeom>
            <a:avLst/>
            <a:gdLst/>
            <a:ahLst/>
            <a:cxnLst/>
            <a:rect l="l" t="t" r="r" b="b"/>
            <a:pathLst>
              <a:path w="433070" h="433070">
                <a:moveTo>
                  <a:pt x="0" y="216407"/>
                </a:moveTo>
                <a:lnTo>
                  <a:pt x="5715" y="166787"/>
                </a:lnTo>
                <a:lnTo>
                  <a:pt x="21995" y="121236"/>
                </a:lnTo>
                <a:lnTo>
                  <a:pt x="47542" y="81055"/>
                </a:lnTo>
                <a:lnTo>
                  <a:pt x="81055" y="47542"/>
                </a:lnTo>
                <a:lnTo>
                  <a:pt x="121236" y="21995"/>
                </a:lnTo>
                <a:lnTo>
                  <a:pt x="166787" y="5715"/>
                </a:lnTo>
                <a:lnTo>
                  <a:pt x="216408" y="0"/>
                </a:lnTo>
                <a:lnTo>
                  <a:pt x="266028" y="5715"/>
                </a:lnTo>
                <a:lnTo>
                  <a:pt x="311579" y="21995"/>
                </a:lnTo>
                <a:lnTo>
                  <a:pt x="351760" y="47542"/>
                </a:lnTo>
                <a:lnTo>
                  <a:pt x="385273" y="81055"/>
                </a:lnTo>
                <a:lnTo>
                  <a:pt x="410820" y="121236"/>
                </a:lnTo>
                <a:lnTo>
                  <a:pt x="427100" y="166787"/>
                </a:lnTo>
                <a:lnTo>
                  <a:pt x="432816" y="216407"/>
                </a:lnTo>
                <a:lnTo>
                  <a:pt x="427100" y="266028"/>
                </a:lnTo>
                <a:lnTo>
                  <a:pt x="410820" y="311579"/>
                </a:lnTo>
                <a:lnTo>
                  <a:pt x="385273" y="351760"/>
                </a:lnTo>
                <a:lnTo>
                  <a:pt x="351760" y="385273"/>
                </a:lnTo>
                <a:lnTo>
                  <a:pt x="311579" y="410820"/>
                </a:lnTo>
                <a:lnTo>
                  <a:pt x="266028" y="427100"/>
                </a:lnTo>
                <a:lnTo>
                  <a:pt x="216408" y="432815"/>
                </a:lnTo>
                <a:lnTo>
                  <a:pt x="166787" y="427100"/>
                </a:lnTo>
                <a:lnTo>
                  <a:pt x="121236" y="410820"/>
                </a:lnTo>
                <a:lnTo>
                  <a:pt x="81055" y="385273"/>
                </a:lnTo>
                <a:lnTo>
                  <a:pt x="47542" y="351760"/>
                </a:lnTo>
                <a:lnTo>
                  <a:pt x="21995" y="311579"/>
                </a:lnTo>
                <a:lnTo>
                  <a:pt x="5715" y="266028"/>
                </a:lnTo>
                <a:lnTo>
                  <a:pt x="0" y="216407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64247" y="1948679"/>
            <a:ext cx="449580" cy="257175"/>
          </a:xfrm>
          <a:custGeom>
            <a:avLst/>
            <a:gdLst/>
            <a:ahLst/>
            <a:cxnLst/>
            <a:rect l="l" t="t" r="r" b="b"/>
            <a:pathLst>
              <a:path w="449579" h="257175">
                <a:moveTo>
                  <a:pt x="0" y="0"/>
                </a:moveTo>
                <a:lnTo>
                  <a:pt x="449300" y="25655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309105" y="1917194"/>
            <a:ext cx="85090" cy="71120"/>
          </a:xfrm>
          <a:custGeom>
            <a:avLst/>
            <a:gdLst/>
            <a:ahLst/>
            <a:cxnLst/>
            <a:rect l="l" t="t" r="r" b="b"/>
            <a:pathLst>
              <a:path w="85090" h="71119">
                <a:moveTo>
                  <a:pt x="0" y="0"/>
                </a:moveTo>
                <a:lnTo>
                  <a:pt x="47282" y="70865"/>
                </a:lnTo>
                <a:lnTo>
                  <a:pt x="85064" y="468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828854" y="2566418"/>
            <a:ext cx="256540" cy="448309"/>
          </a:xfrm>
          <a:custGeom>
            <a:avLst/>
            <a:gdLst/>
            <a:ahLst/>
            <a:cxnLst/>
            <a:rect l="l" t="t" r="r" b="b"/>
            <a:pathLst>
              <a:path w="256539" h="448310">
                <a:moveTo>
                  <a:pt x="0" y="447814"/>
                </a:moveTo>
                <a:lnTo>
                  <a:pt x="2564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797294" y="2984277"/>
            <a:ext cx="71120" cy="85090"/>
          </a:xfrm>
          <a:custGeom>
            <a:avLst/>
            <a:gdLst/>
            <a:ahLst/>
            <a:cxnLst/>
            <a:rect l="l" t="t" r="r" b="b"/>
            <a:pathLst>
              <a:path w="71120" h="85089">
                <a:moveTo>
                  <a:pt x="4813" y="0"/>
                </a:moveTo>
                <a:lnTo>
                  <a:pt x="0" y="85051"/>
                </a:lnTo>
                <a:lnTo>
                  <a:pt x="70929" y="37871"/>
                </a:lnTo>
                <a:lnTo>
                  <a:pt x="48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508495" y="2348483"/>
            <a:ext cx="1305560" cy="0"/>
          </a:xfrm>
          <a:custGeom>
            <a:avLst/>
            <a:gdLst/>
            <a:ahLst/>
            <a:cxnLst/>
            <a:rect l="l" t="t" r="r" b="b"/>
            <a:pathLst>
              <a:path w="1305559" h="0">
                <a:moveTo>
                  <a:pt x="0" y="0"/>
                </a:moveTo>
                <a:lnTo>
                  <a:pt x="130505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444997" y="231038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838841" y="2061208"/>
            <a:ext cx="1111885" cy="1875789"/>
          </a:xfrm>
          <a:custGeom>
            <a:avLst/>
            <a:gdLst/>
            <a:ahLst/>
            <a:cxnLst/>
            <a:rect l="l" t="t" r="r" b="b"/>
            <a:pathLst>
              <a:path w="1111884" h="1875789">
                <a:moveTo>
                  <a:pt x="0" y="1875790"/>
                </a:moveTo>
                <a:lnTo>
                  <a:pt x="1111364" y="0"/>
                </a:lnTo>
              </a:path>
            </a:pathLst>
          </a:custGeom>
          <a:ln w="3200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798055" y="3898761"/>
            <a:ext cx="90805" cy="107314"/>
          </a:xfrm>
          <a:custGeom>
            <a:avLst/>
            <a:gdLst/>
            <a:ahLst/>
            <a:cxnLst/>
            <a:rect l="l" t="t" r="r" b="b"/>
            <a:pathLst>
              <a:path w="90804" h="107314">
                <a:moveTo>
                  <a:pt x="7645" y="0"/>
                </a:moveTo>
                <a:lnTo>
                  <a:pt x="0" y="107073"/>
                </a:lnTo>
                <a:lnTo>
                  <a:pt x="90246" y="48945"/>
                </a:lnTo>
                <a:lnTo>
                  <a:pt x="764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813554" y="4397692"/>
            <a:ext cx="448309" cy="255270"/>
          </a:xfrm>
          <a:custGeom>
            <a:avLst/>
            <a:gdLst/>
            <a:ahLst/>
            <a:cxnLst/>
            <a:rect l="l" t="t" r="r" b="b"/>
            <a:pathLst>
              <a:path w="448309" h="255270">
                <a:moveTo>
                  <a:pt x="447738" y="0"/>
                </a:moveTo>
                <a:lnTo>
                  <a:pt x="0" y="25507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231396" y="4366253"/>
            <a:ext cx="85090" cy="71120"/>
          </a:xfrm>
          <a:custGeom>
            <a:avLst/>
            <a:gdLst/>
            <a:ahLst/>
            <a:cxnLst/>
            <a:rect l="l" t="t" r="r" b="b"/>
            <a:pathLst>
              <a:path w="85090" h="71120">
                <a:moveTo>
                  <a:pt x="85077" y="0"/>
                </a:moveTo>
                <a:lnTo>
                  <a:pt x="0" y="4622"/>
                </a:lnTo>
                <a:lnTo>
                  <a:pt x="37719" y="70827"/>
                </a:lnTo>
                <a:lnTo>
                  <a:pt x="850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877815" y="4308509"/>
            <a:ext cx="1377315" cy="344805"/>
          </a:xfrm>
          <a:custGeom>
            <a:avLst/>
            <a:gdLst/>
            <a:ahLst/>
            <a:cxnLst/>
            <a:rect l="l" t="t" r="r" b="b"/>
            <a:pathLst>
              <a:path w="1377315" h="344804">
                <a:moveTo>
                  <a:pt x="1377048" y="0"/>
                </a:moveTo>
                <a:lnTo>
                  <a:pt x="0" y="34425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233302" y="4274622"/>
            <a:ext cx="83185" cy="74295"/>
          </a:xfrm>
          <a:custGeom>
            <a:avLst/>
            <a:gdLst/>
            <a:ahLst/>
            <a:cxnLst/>
            <a:rect l="l" t="t" r="r" b="b"/>
            <a:pathLst>
              <a:path w="83184" h="74295">
                <a:moveTo>
                  <a:pt x="0" y="0"/>
                </a:moveTo>
                <a:lnTo>
                  <a:pt x="18478" y="73926"/>
                </a:lnTo>
                <a:lnTo>
                  <a:pt x="83159" y="1849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942076" y="4221479"/>
            <a:ext cx="2298700" cy="0"/>
          </a:xfrm>
          <a:custGeom>
            <a:avLst/>
            <a:gdLst/>
            <a:ahLst/>
            <a:cxnLst/>
            <a:rect l="l" t="t" r="r" b="b"/>
            <a:pathLst>
              <a:path w="2298700" h="0">
                <a:moveTo>
                  <a:pt x="2298192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189468" y="4157976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0" y="0"/>
                </a:moveTo>
                <a:lnTo>
                  <a:pt x="50800" y="63500"/>
                </a:lnTo>
                <a:lnTo>
                  <a:pt x="0" y="127000"/>
                </a:lnTo>
                <a:lnTo>
                  <a:pt x="127000" y="63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942832" y="3358139"/>
            <a:ext cx="2298065" cy="696595"/>
          </a:xfrm>
          <a:custGeom>
            <a:avLst/>
            <a:gdLst/>
            <a:ahLst/>
            <a:cxnLst/>
            <a:rect l="l" t="t" r="r" b="b"/>
            <a:pathLst>
              <a:path w="2298065" h="696595">
                <a:moveTo>
                  <a:pt x="2297823" y="696125"/>
                </a:moveTo>
                <a:lnTo>
                  <a:pt x="0" y="0"/>
                </a:lnTo>
              </a:path>
            </a:pathLst>
          </a:custGeom>
          <a:ln w="3200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211418" y="4003683"/>
            <a:ext cx="106045" cy="92075"/>
          </a:xfrm>
          <a:custGeom>
            <a:avLst/>
            <a:gdLst/>
            <a:ahLst/>
            <a:cxnLst/>
            <a:rect l="l" t="t" r="r" b="b"/>
            <a:pathLst>
              <a:path w="106045" h="92075">
                <a:moveTo>
                  <a:pt x="27838" y="0"/>
                </a:moveTo>
                <a:lnTo>
                  <a:pt x="0" y="91884"/>
                </a:lnTo>
                <a:lnTo>
                  <a:pt x="105816" y="73774"/>
                </a:lnTo>
                <a:lnTo>
                  <a:pt x="2783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532876" y="3429000"/>
            <a:ext cx="0" cy="513080"/>
          </a:xfrm>
          <a:custGeom>
            <a:avLst/>
            <a:gdLst/>
            <a:ahLst/>
            <a:cxnLst/>
            <a:rect l="l" t="t" r="r" b="b"/>
            <a:pathLst>
              <a:path w="0" h="513079">
                <a:moveTo>
                  <a:pt x="0" y="512572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494779" y="39288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38100" y="76199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238235" y="2061213"/>
            <a:ext cx="1090295" cy="887094"/>
          </a:xfrm>
          <a:custGeom>
            <a:avLst/>
            <a:gdLst/>
            <a:ahLst/>
            <a:cxnLst/>
            <a:rect l="l" t="t" r="r" b="b"/>
            <a:pathLst>
              <a:path w="1090295" h="887094">
                <a:moveTo>
                  <a:pt x="1090079" y="886764"/>
                </a:moveTo>
                <a:lnTo>
                  <a:pt x="0" y="0"/>
                </a:lnTo>
              </a:path>
            </a:pathLst>
          </a:custGeom>
          <a:ln w="3200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285599" y="2900643"/>
            <a:ext cx="105410" cy="98425"/>
          </a:xfrm>
          <a:custGeom>
            <a:avLst/>
            <a:gdLst/>
            <a:ahLst/>
            <a:cxnLst/>
            <a:rect l="l" t="t" r="r" b="b"/>
            <a:pathLst>
              <a:path w="105409" h="98425">
                <a:moveTo>
                  <a:pt x="60591" y="0"/>
                </a:moveTo>
                <a:lnTo>
                  <a:pt x="0" y="74485"/>
                </a:lnTo>
                <a:lnTo>
                  <a:pt x="104787" y="97828"/>
                </a:lnTo>
                <a:lnTo>
                  <a:pt x="6059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676447" y="2132840"/>
            <a:ext cx="417195" cy="2299335"/>
          </a:xfrm>
          <a:custGeom>
            <a:avLst/>
            <a:gdLst/>
            <a:ahLst/>
            <a:cxnLst/>
            <a:rect l="l" t="t" r="r" b="b"/>
            <a:pathLst>
              <a:path w="417195" h="2299335">
                <a:moveTo>
                  <a:pt x="0" y="2298712"/>
                </a:moveTo>
                <a:lnTo>
                  <a:pt x="417017" y="0"/>
                </a:lnTo>
              </a:path>
            </a:pathLst>
          </a:custGeom>
          <a:ln w="3200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632073" y="4407237"/>
            <a:ext cx="94615" cy="103505"/>
          </a:xfrm>
          <a:custGeom>
            <a:avLst/>
            <a:gdLst/>
            <a:ahLst/>
            <a:cxnLst/>
            <a:rect l="l" t="t" r="r" b="b"/>
            <a:pathLst>
              <a:path w="94615" h="103504">
                <a:moveTo>
                  <a:pt x="0" y="0"/>
                </a:moveTo>
                <a:lnTo>
                  <a:pt x="30099" y="103035"/>
                </a:lnTo>
                <a:lnTo>
                  <a:pt x="94475" y="17144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300980" y="2494028"/>
            <a:ext cx="1184275" cy="1948180"/>
          </a:xfrm>
          <a:custGeom>
            <a:avLst/>
            <a:gdLst/>
            <a:ahLst/>
            <a:cxnLst/>
            <a:rect l="l" t="t" r="r" b="b"/>
            <a:pathLst>
              <a:path w="1184275" h="1948179">
                <a:moveTo>
                  <a:pt x="1183741" y="1947875"/>
                </a:moveTo>
                <a:lnTo>
                  <a:pt x="0" y="0"/>
                </a:lnTo>
              </a:path>
            </a:pathLst>
          </a:custGeom>
          <a:ln w="3200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435390" y="4403298"/>
            <a:ext cx="91440" cy="107314"/>
          </a:xfrm>
          <a:custGeom>
            <a:avLst/>
            <a:gdLst/>
            <a:ahLst/>
            <a:cxnLst/>
            <a:rect l="l" t="t" r="r" b="b"/>
            <a:pathLst>
              <a:path w="91440" h="107314">
                <a:moveTo>
                  <a:pt x="82042" y="0"/>
                </a:moveTo>
                <a:lnTo>
                  <a:pt x="0" y="49860"/>
                </a:lnTo>
                <a:lnTo>
                  <a:pt x="90881" y="106984"/>
                </a:lnTo>
                <a:lnTo>
                  <a:pt x="8204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7890858" y="1680122"/>
            <a:ext cx="821690" cy="795020"/>
          </a:xfrm>
          <a:prstGeom prst="rect">
            <a:avLst/>
          </a:prstGeom>
        </p:spPr>
        <p:txBody>
          <a:bodyPr wrap="square" lIns="0" tIns="577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dirty="0" sz="2000" spc="-5">
                <a:latin typeface="Times New Roman"/>
                <a:cs typeface="Times New Roman"/>
              </a:rPr>
              <a:t>leave:</a:t>
            </a:r>
            <a:r>
              <a:rPr dirty="0" sz="2000" spc="-7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  <a:p>
            <a:pPr marL="13970">
              <a:lnSpc>
                <a:spcPct val="100000"/>
              </a:lnSpc>
              <a:spcBef>
                <a:spcPts val="420"/>
              </a:spcBef>
            </a:pPr>
            <a:r>
              <a:rPr dirty="0" sz="2400">
                <a:latin typeface="Times New Roman"/>
                <a:cs typeface="Times New Roman"/>
              </a:rPr>
              <a:t>4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306546" y="1508832"/>
            <a:ext cx="58102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>
                <a:latin typeface="Times New Roman"/>
                <a:cs typeface="Times New Roman"/>
              </a:rPr>
              <a:t>eat:</a:t>
            </a:r>
            <a:r>
              <a:rPr dirty="0" sz="2000" spc="-9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6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795277" y="1867434"/>
            <a:ext cx="1501775" cy="161544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515620">
              <a:lnSpc>
                <a:spcPts val="2330"/>
              </a:lnSpc>
              <a:spcBef>
                <a:spcPts val="105"/>
              </a:spcBef>
            </a:pPr>
            <a:r>
              <a:rPr dirty="0" sz="2000">
                <a:latin typeface="Times New Roman"/>
                <a:cs typeface="Times New Roman"/>
              </a:rPr>
              <a:t>dress:</a:t>
            </a:r>
            <a:r>
              <a:rPr dirty="0" sz="2000" spc="-10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6.5</a:t>
            </a:r>
            <a:endParaRPr sz="2000">
              <a:latin typeface="Times New Roman"/>
              <a:cs typeface="Times New Roman"/>
            </a:endParaRPr>
          </a:p>
          <a:p>
            <a:pPr algn="r" marR="102870">
              <a:lnSpc>
                <a:spcPts val="2810"/>
              </a:lnSpc>
            </a:pPr>
            <a:r>
              <a:rPr dirty="0" sz="2400"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dirty="0" sz="2000">
                <a:latin typeface="Times New Roman"/>
                <a:cs typeface="Times New Roman"/>
              </a:rPr>
              <a:t>choose: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3</a:t>
            </a:r>
            <a:endParaRPr sz="2000">
              <a:latin typeface="Times New Roman"/>
              <a:cs typeface="Times New Roman"/>
            </a:endParaRPr>
          </a:p>
          <a:p>
            <a:pPr algn="ctr" marL="260350">
              <a:lnSpc>
                <a:spcPct val="100000"/>
              </a:lnSpc>
              <a:spcBef>
                <a:spcPts val="1000"/>
              </a:spcBef>
            </a:pPr>
            <a:r>
              <a:rPr dirty="0" sz="240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955796" y="4531323"/>
            <a:ext cx="1212215" cy="6915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16510">
              <a:lnSpc>
                <a:spcPts val="286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8</a:t>
            </a:r>
            <a:endParaRPr sz="2400">
              <a:latin typeface="Times New Roman"/>
              <a:cs typeface="Times New Roman"/>
            </a:endParaRPr>
          </a:p>
          <a:p>
            <a:pPr algn="ctr">
              <a:lnSpc>
                <a:spcPts val="2380"/>
              </a:lnSpc>
            </a:pPr>
            <a:r>
              <a:rPr dirty="0" sz="2000">
                <a:latin typeface="Times New Roman"/>
                <a:cs typeface="Times New Roman"/>
              </a:rPr>
              <a:t>shower:</a:t>
            </a:r>
            <a:r>
              <a:rPr dirty="0" sz="2000" spc="-9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8.5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251242" y="4028085"/>
            <a:ext cx="760730" cy="6915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6845">
              <a:lnSpc>
                <a:spcPts val="286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9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ts val="2380"/>
              </a:lnSpc>
            </a:pPr>
            <a:r>
              <a:rPr dirty="0" sz="2000" spc="5">
                <a:latin typeface="Times New Roman"/>
                <a:cs typeface="Times New Roman"/>
              </a:rPr>
              <a:t>w</a:t>
            </a:r>
            <a:r>
              <a:rPr dirty="0" sz="2000" spc="-5">
                <a:latin typeface="Times New Roman"/>
                <a:cs typeface="Times New Roman"/>
              </a:rPr>
              <a:t>a</a:t>
            </a:r>
            <a:r>
              <a:rPr dirty="0" sz="2000" spc="5">
                <a:latin typeface="Times New Roman"/>
                <a:cs typeface="Times New Roman"/>
              </a:rPr>
              <a:t>k</a:t>
            </a:r>
            <a:r>
              <a:rPr dirty="0" sz="2000" spc="-5">
                <a:latin typeface="Times New Roman"/>
                <a:cs typeface="Times New Roman"/>
              </a:rPr>
              <a:t>e:</a:t>
            </a:r>
            <a:r>
              <a:rPr dirty="0" sz="2000">
                <a:latin typeface="Times New Roman"/>
                <a:cs typeface="Times New Roman"/>
              </a:rPr>
              <a:t>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171618" y="2969809"/>
            <a:ext cx="14020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36345" algn="l"/>
              </a:tabLst>
            </a:pPr>
            <a:r>
              <a:rPr dirty="0" sz="2000" spc="-5">
                <a:latin typeface="Times New Roman"/>
                <a:cs typeface="Times New Roman"/>
              </a:rPr>
              <a:t>c</a:t>
            </a:r>
            <a:r>
              <a:rPr dirty="0" sz="2000" spc="5">
                <a:latin typeface="Times New Roman"/>
                <a:cs typeface="Times New Roman"/>
              </a:rPr>
              <a:t>o</a:t>
            </a:r>
            <a:r>
              <a:rPr dirty="0" sz="2000" spc="-35">
                <a:latin typeface="Times New Roman"/>
                <a:cs typeface="Times New Roman"/>
              </a:rPr>
              <a:t>f</a:t>
            </a:r>
            <a:r>
              <a:rPr dirty="0" sz="2000">
                <a:latin typeface="Times New Roman"/>
                <a:cs typeface="Times New Roman"/>
              </a:rPr>
              <a:t>f</a:t>
            </a:r>
            <a:r>
              <a:rPr dirty="0" sz="2000" spc="-5">
                <a:latin typeface="Times New Roman"/>
                <a:cs typeface="Times New Roman"/>
              </a:rPr>
              <a:t>ee</a:t>
            </a:r>
            <a:r>
              <a:rPr dirty="0" sz="2000">
                <a:latin typeface="Times New Roman"/>
                <a:cs typeface="Times New Roman"/>
              </a:rPr>
              <a:t>: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4</a:t>
            </a:r>
            <a:r>
              <a:rPr dirty="0" sz="2000">
                <a:latin typeface="Times New Roman"/>
                <a:cs typeface="Times New Roman"/>
              </a:rPr>
              <a:t>.5</a:t>
            </a:r>
            <a:r>
              <a:rPr dirty="0" sz="2000">
                <a:latin typeface="Times New Roman"/>
                <a:cs typeface="Times New Roman"/>
              </a:rPr>
              <a:t>	</a:t>
            </a:r>
            <a:r>
              <a:rPr dirty="0" baseline="-9259" sz="3600">
                <a:latin typeface="Times New Roman"/>
                <a:cs typeface="Times New Roman"/>
              </a:rPr>
              <a:t>5</a:t>
            </a:r>
            <a:endParaRPr baseline="-9259" sz="36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795023" y="3740868"/>
            <a:ext cx="76390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latin typeface="Times New Roman"/>
                <a:cs typeface="Times New Roman"/>
              </a:rPr>
              <a:t>toast:</a:t>
            </a:r>
            <a:r>
              <a:rPr dirty="0" sz="2000" spc="-8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2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587306" y="4482859"/>
            <a:ext cx="11880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Times New Roman"/>
                <a:cs typeface="Times New Roman"/>
              </a:rPr>
              <a:t>juice: 0.5</a:t>
            </a:r>
            <a:r>
              <a:rPr dirty="0" sz="2000" spc="-105">
                <a:latin typeface="Times New Roman"/>
                <a:cs typeface="Times New Roman"/>
              </a:rPr>
              <a:t> </a:t>
            </a:r>
            <a:r>
              <a:rPr dirty="0" baseline="-9259" sz="3600">
                <a:latin typeface="Times New Roman"/>
                <a:cs typeface="Times New Roman"/>
              </a:rPr>
              <a:t>7</a:t>
            </a:r>
            <a:endParaRPr baseline="-9259" sz="36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325374" y="5229605"/>
            <a:ext cx="431800" cy="431800"/>
          </a:xfrm>
          <a:custGeom>
            <a:avLst/>
            <a:gdLst/>
            <a:ahLst/>
            <a:cxnLst/>
            <a:rect l="l" t="t" r="r" b="b"/>
            <a:pathLst>
              <a:path w="431800" h="431800">
                <a:moveTo>
                  <a:pt x="0" y="215646"/>
                </a:moveTo>
                <a:lnTo>
                  <a:pt x="5695" y="166199"/>
                </a:lnTo>
                <a:lnTo>
                  <a:pt x="21918" y="120809"/>
                </a:lnTo>
                <a:lnTo>
                  <a:pt x="47374" y="80769"/>
                </a:lnTo>
                <a:lnTo>
                  <a:pt x="80769" y="47374"/>
                </a:lnTo>
                <a:lnTo>
                  <a:pt x="120809" y="21918"/>
                </a:lnTo>
                <a:lnTo>
                  <a:pt x="166199" y="5695"/>
                </a:lnTo>
                <a:lnTo>
                  <a:pt x="215646" y="0"/>
                </a:lnTo>
                <a:lnTo>
                  <a:pt x="265092" y="5695"/>
                </a:lnTo>
                <a:lnTo>
                  <a:pt x="310482" y="21918"/>
                </a:lnTo>
                <a:lnTo>
                  <a:pt x="350522" y="47374"/>
                </a:lnTo>
                <a:lnTo>
                  <a:pt x="383917" y="80769"/>
                </a:lnTo>
                <a:lnTo>
                  <a:pt x="409373" y="120809"/>
                </a:lnTo>
                <a:lnTo>
                  <a:pt x="425596" y="166199"/>
                </a:lnTo>
                <a:lnTo>
                  <a:pt x="431292" y="215646"/>
                </a:lnTo>
                <a:lnTo>
                  <a:pt x="425596" y="265092"/>
                </a:lnTo>
                <a:lnTo>
                  <a:pt x="409373" y="310482"/>
                </a:lnTo>
                <a:lnTo>
                  <a:pt x="383917" y="350522"/>
                </a:lnTo>
                <a:lnTo>
                  <a:pt x="350522" y="383917"/>
                </a:lnTo>
                <a:lnTo>
                  <a:pt x="310482" y="409373"/>
                </a:lnTo>
                <a:lnTo>
                  <a:pt x="265092" y="425596"/>
                </a:lnTo>
                <a:lnTo>
                  <a:pt x="215646" y="431292"/>
                </a:lnTo>
                <a:lnTo>
                  <a:pt x="166199" y="425596"/>
                </a:lnTo>
                <a:lnTo>
                  <a:pt x="120809" y="409373"/>
                </a:lnTo>
                <a:lnTo>
                  <a:pt x="80769" y="383917"/>
                </a:lnTo>
                <a:lnTo>
                  <a:pt x="47374" y="350522"/>
                </a:lnTo>
                <a:lnTo>
                  <a:pt x="21918" y="310482"/>
                </a:lnTo>
                <a:lnTo>
                  <a:pt x="5695" y="265092"/>
                </a:lnTo>
                <a:lnTo>
                  <a:pt x="0" y="21564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402590" y="5250460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9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477517" y="6236970"/>
            <a:ext cx="431800" cy="431800"/>
          </a:xfrm>
          <a:custGeom>
            <a:avLst/>
            <a:gdLst/>
            <a:ahLst/>
            <a:cxnLst/>
            <a:rect l="l" t="t" r="r" b="b"/>
            <a:pathLst>
              <a:path w="431800" h="431800">
                <a:moveTo>
                  <a:pt x="0" y="215645"/>
                </a:moveTo>
                <a:lnTo>
                  <a:pt x="5695" y="166199"/>
                </a:lnTo>
                <a:lnTo>
                  <a:pt x="21918" y="120809"/>
                </a:lnTo>
                <a:lnTo>
                  <a:pt x="47374" y="80769"/>
                </a:lnTo>
                <a:lnTo>
                  <a:pt x="80769" y="47374"/>
                </a:lnTo>
                <a:lnTo>
                  <a:pt x="120809" y="21918"/>
                </a:lnTo>
                <a:lnTo>
                  <a:pt x="166199" y="5695"/>
                </a:lnTo>
                <a:lnTo>
                  <a:pt x="215646" y="0"/>
                </a:lnTo>
                <a:lnTo>
                  <a:pt x="265092" y="5695"/>
                </a:lnTo>
                <a:lnTo>
                  <a:pt x="310482" y="21918"/>
                </a:lnTo>
                <a:lnTo>
                  <a:pt x="350522" y="47374"/>
                </a:lnTo>
                <a:lnTo>
                  <a:pt x="383917" y="80769"/>
                </a:lnTo>
                <a:lnTo>
                  <a:pt x="409373" y="120809"/>
                </a:lnTo>
                <a:lnTo>
                  <a:pt x="425596" y="166199"/>
                </a:lnTo>
                <a:lnTo>
                  <a:pt x="431292" y="215645"/>
                </a:lnTo>
                <a:lnTo>
                  <a:pt x="425596" y="265092"/>
                </a:lnTo>
                <a:lnTo>
                  <a:pt x="409373" y="310482"/>
                </a:lnTo>
                <a:lnTo>
                  <a:pt x="383917" y="350522"/>
                </a:lnTo>
                <a:lnTo>
                  <a:pt x="350522" y="383917"/>
                </a:lnTo>
                <a:lnTo>
                  <a:pt x="310482" y="409373"/>
                </a:lnTo>
                <a:lnTo>
                  <a:pt x="265092" y="425596"/>
                </a:lnTo>
                <a:lnTo>
                  <a:pt x="215646" y="431291"/>
                </a:lnTo>
                <a:lnTo>
                  <a:pt x="166199" y="425596"/>
                </a:lnTo>
                <a:lnTo>
                  <a:pt x="120809" y="409373"/>
                </a:lnTo>
                <a:lnTo>
                  <a:pt x="80769" y="383917"/>
                </a:lnTo>
                <a:lnTo>
                  <a:pt x="47374" y="350522"/>
                </a:lnTo>
                <a:lnTo>
                  <a:pt x="21918" y="310482"/>
                </a:lnTo>
                <a:lnTo>
                  <a:pt x="5695" y="265092"/>
                </a:lnTo>
                <a:lnTo>
                  <a:pt x="0" y="21564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1555114" y="6258523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7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1477517" y="5444490"/>
            <a:ext cx="431800" cy="433070"/>
          </a:xfrm>
          <a:custGeom>
            <a:avLst/>
            <a:gdLst/>
            <a:ahLst/>
            <a:cxnLst/>
            <a:rect l="l" t="t" r="r" b="b"/>
            <a:pathLst>
              <a:path w="431800" h="433070">
                <a:moveTo>
                  <a:pt x="0" y="216408"/>
                </a:moveTo>
                <a:lnTo>
                  <a:pt x="5695" y="166787"/>
                </a:lnTo>
                <a:lnTo>
                  <a:pt x="21918" y="121236"/>
                </a:lnTo>
                <a:lnTo>
                  <a:pt x="47374" y="81055"/>
                </a:lnTo>
                <a:lnTo>
                  <a:pt x="80769" y="47542"/>
                </a:lnTo>
                <a:lnTo>
                  <a:pt x="120809" y="21995"/>
                </a:lnTo>
                <a:lnTo>
                  <a:pt x="166199" y="5715"/>
                </a:lnTo>
                <a:lnTo>
                  <a:pt x="215646" y="0"/>
                </a:lnTo>
                <a:lnTo>
                  <a:pt x="265092" y="5715"/>
                </a:lnTo>
                <a:lnTo>
                  <a:pt x="310482" y="21995"/>
                </a:lnTo>
                <a:lnTo>
                  <a:pt x="350522" y="47542"/>
                </a:lnTo>
                <a:lnTo>
                  <a:pt x="383917" y="81055"/>
                </a:lnTo>
                <a:lnTo>
                  <a:pt x="409373" y="121236"/>
                </a:lnTo>
                <a:lnTo>
                  <a:pt x="425596" y="166787"/>
                </a:lnTo>
                <a:lnTo>
                  <a:pt x="431292" y="216408"/>
                </a:lnTo>
                <a:lnTo>
                  <a:pt x="425596" y="266028"/>
                </a:lnTo>
                <a:lnTo>
                  <a:pt x="409373" y="311579"/>
                </a:lnTo>
                <a:lnTo>
                  <a:pt x="383917" y="351760"/>
                </a:lnTo>
                <a:lnTo>
                  <a:pt x="350522" y="385273"/>
                </a:lnTo>
                <a:lnTo>
                  <a:pt x="310482" y="410820"/>
                </a:lnTo>
                <a:lnTo>
                  <a:pt x="265092" y="427100"/>
                </a:lnTo>
                <a:lnTo>
                  <a:pt x="215646" y="432816"/>
                </a:lnTo>
                <a:lnTo>
                  <a:pt x="166199" y="427100"/>
                </a:lnTo>
                <a:lnTo>
                  <a:pt x="120809" y="410820"/>
                </a:lnTo>
                <a:lnTo>
                  <a:pt x="80769" y="385273"/>
                </a:lnTo>
                <a:lnTo>
                  <a:pt x="47374" y="351760"/>
                </a:lnTo>
                <a:lnTo>
                  <a:pt x="21918" y="311579"/>
                </a:lnTo>
                <a:lnTo>
                  <a:pt x="5695" y="266028"/>
                </a:lnTo>
                <a:lnTo>
                  <a:pt x="0" y="21640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1555114" y="5466360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6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477517" y="4652009"/>
            <a:ext cx="431800" cy="433070"/>
          </a:xfrm>
          <a:custGeom>
            <a:avLst/>
            <a:gdLst/>
            <a:ahLst/>
            <a:cxnLst/>
            <a:rect l="l" t="t" r="r" b="b"/>
            <a:pathLst>
              <a:path w="431800" h="433070">
                <a:moveTo>
                  <a:pt x="0" y="216407"/>
                </a:moveTo>
                <a:lnTo>
                  <a:pt x="5695" y="166787"/>
                </a:lnTo>
                <a:lnTo>
                  <a:pt x="21918" y="121236"/>
                </a:lnTo>
                <a:lnTo>
                  <a:pt x="47374" y="81055"/>
                </a:lnTo>
                <a:lnTo>
                  <a:pt x="80769" y="47542"/>
                </a:lnTo>
                <a:lnTo>
                  <a:pt x="120809" y="21995"/>
                </a:lnTo>
                <a:lnTo>
                  <a:pt x="166199" y="5715"/>
                </a:lnTo>
                <a:lnTo>
                  <a:pt x="215646" y="0"/>
                </a:lnTo>
                <a:lnTo>
                  <a:pt x="265092" y="5715"/>
                </a:lnTo>
                <a:lnTo>
                  <a:pt x="310482" y="21995"/>
                </a:lnTo>
                <a:lnTo>
                  <a:pt x="350522" y="47542"/>
                </a:lnTo>
                <a:lnTo>
                  <a:pt x="383917" y="81055"/>
                </a:lnTo>
                <a:lnTo>
                  <a:pt x="409373" y="121236"/>
                </a:lnTo>
                <a:lnTo>
                  <a:pt x="425596" y="166787"/>
                </a:lnTo>
                <a:lnTo>
                  <a:pt x="431292" y="216407"/>
                </a:lnTo>
                <a:lnTo>
                  <a:pt x="425596" y="266028"/>
                </a:lnTo>
                <a:lnTo>
                  <a:pt x="409373" y="311579"/>
                </a:lnTo>
                <a:lnTo>
                  <a:pt x="383917" y="351760"/>
                </a:lnTo>
                <a:lnTo>
                  <a:pt x="350522" y="385273"/>
                </a:lnTo>
                <a:lnTo>
                  <a:pt x="310482" y="410820"/>
                </a:lnTo>
                <a:lnTo>
                  <a:pt x="265092" y="427100"/>
                </a:lnTo>
                <a:lnTo>
                  <a:pt x="215646" y="432815"/>
                </a:lnTo>
                <a:lnTo>
                  <a:pt x="166199" y="427100"/>
                </a:lnTo>
                <a:lnTo>
                  <a:pt x="120809" y="410820"/>
                </a:lnTo>
                <a:lnTo>
                  <a:pt x="80769" y="385273"/>
                </a:lnTo>
                <a:lnTo>
                  <a:pt x="47374" y="351760"/>
                </a:lnTo>
                <a:lnTo>
                  <a:pt x="21918" y="311579"/>
                </a:lnTo>
                <a:lnTo>
                  <a:pt x="5695" y="266028"/>
                </a:lnTo>
                <a:lnTo>
                  <a:pt x="0" y="216407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1555114" y="4674198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5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477517" y="3861053"/>
            <a:ext cx="431800" cy="431800"/>
          </a:xfrm>
          <a:custGeom>
            <a:avLst/>
            <a:gdLst/>
            <a:ahLst/>
            <a:cxnLst/>
            <a:rect l="l" t="t" r="r" b="b"/>
            <a:pathLst>
              <a:path w="431800" h="431800">
                <a:moveTo>
                  <a:pt x="0" y="215646"/>
                </a:moveTo>
                <a:lnTo>
                  <a:pt x="5695" y="166199"/>
                </a:lnTo>
                <a:lnTo>
                  <a:pt x="21918" y="120809"/>
                </a:lnTo>
                <a:lnTo>
                  <a:pt x="47374" y="80769"/>
                </a:lnTo>
                <a:lnTo>
                  <a:pt x="80769" y="47374"/>
                </a:lnTo>
                <a:lnTo>
                  <a:pt x="120809" y="21918"/>
                </a:lnTo>
                <a:lnTo>
                  <a:pt x="166199" y="5695"/>
                </a:lnTo>
                <a:lnTo>
                  <a:pt x="215646" y="0"/>
                </a:lnTo>
                <a:lnTo>
                  <a:pt x="265092" y="5695"/>
                </a:lnTo>
                <a:lnTo>
                  <a:pt x="310482" y="21918"/>
                </a:lnTo>
                <a:lnTo>
                  <a:pt x="350522" y="47374"/>
                </a:lnTo>
                <a:lnTo>
                  <a:pt x="383917" y="80769"/>
                </a:lnTo>
                <a:lnTo>
                  <a:pt x="409373" y="120809"/>
                </a:lnTo>
                <a:lnTo>
                  <a:pt x="425596" y="166199"/>
                </a:lnTo>
                <a:lnTo>
                  <a:pt x="431292" y="215646"/>
                </a:lnTo>
                <a:lnTo>
                  <a:pt x="425596" y="265092"/>
                </a:lnTo>
                <a:lnTo>
                  <a:pt x="409373" y="310482"/>
                </a:lnTo>
                <a:lnTo>
                  <a:pt x="383917" y="350522"/>
                </a:lnTo>
                <a:lnTo>
                  <a:pt x="350522" y="383917"/>
                </a:lnTo>
                <a:lnTo>
                  <a:pt x="310482" y="409373"/>
                </a:lnTo>
                <a:lnTo>
                  <a:pt x="265092" y="425596"/>
                </a:lnTo>
                <a:lnTo>
                  <a:pt x="215646" y="431292"/>
                </a:lnTo>
                <a:lnTo>
                  <a:pt x="166199" y="425596"/>
                </a:lnTo>
                <a:lnTo>
                  <a:pt x="120809" y="409373"/>
                </a:lnTo>
                <a:lnTo>
                  <a:pt x="80769" y="383917"/>
                </a:lnTo>
                <a:lnTo>
                  <a:pt x="47374" y="350522"/>
                </a:lnTo>
                <a:lnTo>
                  <a:pt x="21918" y="310482"/>
                </a:lnTo>
                <a:lnTo>
                  <a:pt x="5695" y="265092"/>
                </a:lnTo>
                <a:lnTo>
                  <a:pt x="0" y="21564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1555114" y="3882035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8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477517" y="3068573"/>
            <a:ext cx="431800" cy="431800"/>
          </a:xfrm>
          <a:custGeom>
            <a:avLst/>
            <a:gdLst/>
            <a:ahLst/>
            <a:cxnLst/>
            <a:rect l="l" t="t" r="r" b="b"/>
            <a:pathLst>
              <a:path w="431800" h="431800">
                <a:moveTo>
                  <a:pt x="0" y="215646"/>
                </a:moveTo>
                <a:lnTo>
                  <a:pt x="5695" y="166199"/>
                </a:lnTo>
                <a:lnTo>
                  <a:pt x="21918" y="120809"/>
                </a:lnTo>
                <a:lnTo>
                  <a:pt x="47374" y="80769"/>
                </a:lnTo>
                <a:lnTo>
                  <a:pt x="80769" y="47374"/>
                </a:lnTo>
                <a:lnTo>
                  <a:pt x="120809" y="21918"/>
                </a:lnTo>
                <a:lnTo>
                  <a:pt x="166199" y="5695"/>
                </a:lnTo>
                <a:lnTo>
                  <a:pt x="215646" y="0"/>
                </a:lnTo>
                <a:lnTo>
                  <a:pt x="265092" y="5695"/>
                </a:lnTo>
                <a:lnTo>
                  <a:pt x="310482" y="21918"/>
                </a:lnTo>
                <a:lnTo>
                  <a:pt x="350522" y="47374"/>
                </a:lnTo>
                <a:lnTo>
                  <a:pt x="383917" y="80769"/>
                </a:lnTo>
                <a:lnTo>
                  <a:pt x="409373" y="120809"/>
                </a:lnTo>
                <a:lnTo>
                  <a:pt x="425596" y="166199"/>
                </a:lnTo>
                <a:lnTo>
                  <a:pt x="431292" y="215646"/>
                </a:lnTo>
                <a:lnTo>
                  <a:pt x="425596" y="265092"/>
                </a:lnTo>
                <a:lnTo>
                  <a:pt x="409373" y="310482"/>
                </a:lnTo>
                <a:lnTo>
                  <a:pt x="383917" y="350522"/>
                </a:lnTo>
                <a:lnTo>
                  <a:pt x="350522" y="383917"/>
                </a:lnTo>
                <a:lnTo>
                  <a:pt x="310482" y="409373"/>
                </a:lnTo>
                <a:lnTo>
                  <a:pt x="265092" y="425596"/>
                </a:lnTo>
                <a:lnTo>
                  <a:pt x="215646" y="431292"/>
                </a:lnTo>
                <a:lnTo>
                  <a:pt x="166199" y="425596"/>
                </a:lnTo>
                <a:lnTo>
                  <a:pt x="120809" y="409373"/>
                </a:lnTo>
                <a:lnTo>
                  <a:pt x="80769" y="383917"/>
                </a:lnTo>
                <a:lnTo>
                  <a:pt x="47374" y="350522"/>
                </a:lnTo>
                <a:lnTo>
                  <a:pt x="21918" y="310482"/>
                </a:lnTo>
                <a:lnTo>
                  <a:pt x="5695" y="265092"/>
                </a:lnTo>
                <a:lnTo>
                  <a:pt x="0" y="21564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1555114" y="3089873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2844545" y="5948934"/>
            <a:ext cx="431800" cy="433070"/>
          </a:xfrm>
          <a:custGeom>
            <a:avLst/>
            <a:gdLst/>
            <a:ahLst/>
            <a:cxnLst/>
            <a:rect l="l" t="t" r="r" b="b"/>
            <a:pathLst>
              <a:path w="431800" h="433070">
                <a:moveTo>
                  <a:pt x="0" y="216407"/>
                </a:moveTo>
                <a:lnTo>
                  <a:pt x="5695" y="166787"/>
                </a:lnTo>
                <a:lnTo>
                  <a:pt x="21918" y="121236"/>
                </a:lnTo>
                <a:lnTo>
                  <a:pt x="47374" y="81055"/>
                </a:lnTo>
                <a:lnTo>
                  <a:pt x="80769" y="47542"/>
                </a:lnTo>
                <a:lnTo>
                  <a:pt x="120809" y="21995"/>
                </a:lnTo>
                <a:lnTo>
                  <a:pt x="166199" y="5715"/>
                </a:lnTo>
                <a:lnTo>
                  <a:pt x="215646" y="0"/>
                </a:lnTo>
                <a:lnTo>
                  <a:pt x="265092" y="5715"/>
                </a:lnTo>
                <a:lnTo>
                  <a:pt x="310482" y="21995"/>
                </a:lnTo>
                <a:lnTo>
                  <a:pt x="350522" y="47542"/>
                </a:lnTo>
                <a:lnTo>
                  <a:pt x="383917" y="81055"/>
                </a:lnTo>
                <a:lnTo>
                  <a:pt x="409373" y="121236"/>
                </a:lnTo>
                <a:lnTo>
                  <a:pt x="425596" y="166787"/>
                </a:lnTo>
                <a:lnTo>
                  <a:pt x="431292" y="216407"/>
                </a:lnTo>
                <a:lnTo>
                  <a:pt x="425596" y="266028"/>
                </a:lnTo>
                <a:lnTo>
                  <a:pt x="409373" y="311579"/>
                </a:lnTo>
                <a:lnTo>
                  <a:pt x="383917" y="351760"/>
                </a:lnTo>
                <a:lnTo>
                  <a:pt x="350522" y="385273"/>
                </a:lnTo>
                <a:lnTo>
                  <a:pt x="310482" y="410820"/>
                </a:lnTo>
                <a:lnTo>
                  <a:pt x="265092" y="427100"/>
                </a:lnTo>
                <a:lnTo>
                  <a:pt x="215646" y="432815"/>
                </a:lnTo>
                <a:lnTo>
                  <a:pt x="166199" y="427100"/>
                </a:lnTo>
                <a:lnTo>
                  <a:pt x="120809" y="410820"/>
                </a:lnTo>
                <a:lnTo>
                  <a:pt x="80769" y="385273"/>
                </a:lnTo>
                <a:lnTo>
                  <a:pt x="47374" y="351760"/>
                </a:lnTo>
                <a:lnTo>
                  <a:pt x="21918" y="311579"/>
                </a:lnTo>
                <a:lnTo>
                  <a:pt x="5695" y="266028"/>
                </a:lnTo>
                <a:lnTo>
                  <a:pt x="0" y="216407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2921952" y="5971185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3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2844545" y="4077461"/>
            <a:ext cx="431800" cy="433070"/>
          </a:xfrm>
          <a:custGeom>
            <a:avLst/>
            <a:gdLst/>
            <a:ahLst/>
            <a:cxnLst/>
            <a:rect l="l" t="t" r="r" b="b"/>
            <a:pathLst>
              <a:path w="431800" h="433070">
                <a:moveTo>
                  <a:pt x="0" y="216407"/>
                </a:moveTo>
                <a:lnTo>
                  <a:pt x="5695" y="166787"/>
                </a:lnTo>
                <a:lnTo>
                  <a:pt x="21918" y="121236"/>
                </a:lnTo>
                <a:lnTo>
                  <a:pt x="47374" y="81055"/>
                </a:lnTo>
                <a:lnTo>
                  <a:pt x="80769" y="47542"/>
                </a:lnTo>
                <a:lnTo>
                  <a:pt x="120809" y="21995"/>
                </a:lnTo>
                <a:lnTo>
                  <a:pt x="166199" y="5715"/>
                </a:lnTo>
                <a:lnTo>
                  <a:pt x="215646" y="0"/>
                </a:lnTo>
                <a:lnTo>
                  <a:pt x="265092" y="5715"/>
                </a:lnTo>
                <a:lnTo>
                  <a:pt x="310482" y="21995"/>
                </a:lnTo>
                <a:lnTo>
                  <a:pt x="350522" y="47542"/>
                </a:lnTo>
                <a:lnTo>
                  <a:pt x="383917" y="81055"/>
                </a:lnTo>
                <a:lnTo>
                  <a:pt x="409373" y="121236"/>
                </a:lnTo>
                <a:lnTo>
                  <a:pt x="425596" y="166787"/>
                </a:lnTo>
                <a:lnTo>
                  <a:pt x="431292" y="216407"/>
                </a:lnTo>
                <a:lnTo>
                  <a:pt x="425596" y="266028"/>
                </a:lnTo>
                <a:lnTo>
                  <a:pt x="409373" y="311579"/>
                </a:lnTo>
                <a:lnTo>
                  <a:pt x="383917" y="351760"/>
                </a:lnTo>
                <a:lnTo>
                  <a:pt x="350522" y="385273"/>
                </a:lnTo>
                <a:lnTo>
                  <a:pt x="310482" y="410820"/>
                </a:lnTo>
                <a:lnTo>
                  <a:pt x="265092" y="427100"/>
                </a:lnTo>
                <a:lnTo>
                  <a:pt x="215646" y="432815"/>
                </a:lnTo>
                <a:lnTo>
                  <a:pt x="166199" y="427100"/>
                </a:lnTo>
                <a:lnTo>
                  <a:pt x="120809" y="410820"/>
                </a:lnTo>
                <a:lnTo>
                  <a:pt x="80769" y="385273"/>
                </a:lnTo>
                <a:lnTo>
                  <a:pt x="47374" y="351760"/>
                </a:lnTo>
                <a:lnTo>
                  <a:pt x="21918" y="311579"/>
                </a:lnTo>
                <a:lnTo>
                  <a:pt x="5695" y="266028"/>
                </a:lnTo>
                <a:lnTo>
                  <a:pt x="0" y="216407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/>
          <p:nvPr/>
        </p:nvSpPr>
        <p:spPr>
          <a:xfrm>
            <a:off x="2921952" y="4099523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284726" y="5372861"/>
            <a:ext cx="433070" cy="433070"/>
          </a:xfrm>
          <a:custGeom>
            <a:avLst/>
            <a:gdLst/>
            <a:ahLst/>
            <a:cxnLst/>
            <a:rect l="l" t="t" r="r" b="b"/>
            <a:pathLst>
              <a:path w="433070" h="433070">
                <a:moveTo>
                  <a:pt x="0" y="216407"/>
                </a:moveTo>
                <a:lnTo>
                  <a:pt x="5715" y="166787"/>
                </a:lnTo>
                <a:lnTo>
                  <a:pt x="21995" y="121236"/>
                </a:lnTo>
                <a:lnTo>
                  <a:pt x="47542" y="81055"/>
                </a:lnTo>
                <a:lnTo>
                  <a:pt x="81055" y="47542"/>
                </a:lnTo>
                <a:lnTo>
                  <a:pt x="121236" y="21995"/>
                </a:lnTo>
                <a:lnTo>
                  <a:pt x="166787" y="5715"/>
                </a:lnTo>
                <a:lnTo>
                  <a:pt x="216408" y="0"/>
                </a:lnTo>
                <a:lnTo>
                  <a:pt x="266028" y="5715"/>
                </a:lnTo>
                <a:lnTo>
                  <a:pt x="311579" y="21995"/>
                </a:lnTo>
                <a:lnTo>
                  <a:pt x="351760" y="47542"/>
                </a:lnTo>
                <a:lnTo>
                  <a:pt x="385273" y="81055"/>
                </a:lnTo>
                <a:lnTo>
                  <a:pt x="410820" y="121236"/>
                </a:lnTo>
                <a:lnTo>
                  <a:pt x="427100" y="166787"/>
                </a:lnTo>
                <a:lnTo>
                  <a:pt x="432816" y="216407"/>
                </a:lnTo>
                <a:lnTo>
                  <a:pt x="427100" y="266028"/>
                </a:lnTo>
                <a:lnTo>
                  <a:pt x="410820" y="311579"/>
                </a:lnTo>
                <a:lnTo>
                  <a:pt x="385273" y="351760"/>
                </a:lnTo>
                <a:lnTo>
                  <a:pt x="351760" y="385273"/>
                </a:lnTo>
                <a:lnTo>
                  <a:pt x="311579" y="410820"/>
                </a:lnTo>
                <a:lnTo>
                  <a:pt x="266028" y="427100"/>
                </a:lnTo>
                <a:lnTo>
                  <a:pt x="216408" y="432815"/>
                </a:lnTo>
                <a:lnTo>
                  <a:pt x="166787" y="427100"/>
                </a:lnTo>
                <a:lnTo>
                  <a:pt x="121236" y="410820"/>
                </a:lnTo>
                <a:lnTo>
                  <a:pt x="81055" y="385273"/>
                </a:lnTo>
                <a:lnTo>
                  <a:pt x="47542" y="351760"/>
                </a:lnTo>
                <a:lnTo>
                  <a:pt x="21995" y="311579"/>
                </a:lnTo>
                <a:lnTo>
                  <a:pt x="5715" y="266028"/>
                </a:lnTo>
                <a:lnTo>
                  <a:pt x="0" y="216407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/>
          <p:nvPr/>
        </p:nvSpPr>
        <p:spPr>
          <a:xfrm>
            <a:off x="4363402" y="5394923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4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661390" y="3428238"/>
            <a:ext cx="816610" cy="1698625"/>
          </a:xfrm>
          <a:custGeom>
            <a:avLst/>
            <a:gdLst/>
            <a:ahLst/>
            <a:cxnLst/>
            <a:rect l="l" t="t" r="r" b="b"/>
            <a:pathLst>
              <a:path w="816610" h="1698625">
                <a:moveTo>
                  <a:pt x="816127" y="0"/>
                </a:moveTo>
                <a:lnTo>
                  <a:pt x="0" y="1698345"/>
                </a:lnTo>
              </a:path>
            </a:pathLst>
          </a:custGeom>
          <a:ln w="38100">
            <a:solidFill>
              <a:srgbClr val="3399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608530" y="5016649"/>
            <a:ext cx="171716" cy="2129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759396" y="4220717"/>
            <a:ext cx="789940" cy="922655"/>
          </a:xfrm>
          <a:custGeom>
            <a:avLst/>
            <a:gdLst/>
            <a:ahLst/>
            <a:cxnLst/>
            <a:rect l="l" t="t" r="r" b="b"/>
            <a:pathLst>
              <a:path w="789940" h="922654">
                <a:moveTo>
                  <a:pt x="789749" y="0"/>
                </a:moveTo>
                <a:lnTo>
                  <a:pt x="0" y="922083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685041" y="5022954"/>
            <a:ext cx="196850" cy="207010"/>
          </a:xfrm>
          <a:custGeom>
            <a:avLst/>
            <a:gdLst/>
            <a:ahLst/>
            <a:cxnLst/>
            <a:rect l="l" t="t" r="r" b="b"/>
            <a:pathLst>
              <a:path w="196850" h="207010">
                <a:moveTo>
                  <a:pt x="51561" y="0"/>
                </a:moveTo>
                <a:lnTo>
                  <a:pt x="0" y="206654"/>
                </a:lnTo>
                <a:lnTo>
                  <a:pt x="196253" y="123913"/>
                </a:lnTo>
                <a:lnTo>
                  <a:pt x="74345" y="119837"/>
                </a:lnTo>
                <a:lnTo>
                  <a:pt x="5156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789114" y="5013197"/>
            <a:ext cx="688975" cy="313055"/>
          </a:xfrm>
          <a:custGeom>
            <a:avLst/>
            <a:gdLst/>
            <a:ahLst/>
            <a:cxnLst/>
            <a:rect l="l" t="t" r="r" b="b"/>
            <a:pathLst>
              <a:path w="688975" h="313054">
                <a:moveTo>
                  <a:pt x="688403" y="0"/>
                </a:moveTo>
                <a:lnTo>
                  <a:pt x="0" y="312432"/>
                </a:lnTo>
              </a:path>
            </a:pathLst>
          </a:custGeom>
          <a:ln w="38100">
            <a:solidFill>
              <a:srgbClr val="3399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685041" y="5207394"/>
            <a:ext cx="213360" cy="173990"/>
          </a:xfrm>
          <a:custGeom>
            <a:avLst/>
            <a:gdLst/>
            <a:ahLst/>
            <a:cxnLst/>
            <a:rect l="l" t="t" r="r" b="b"/>
            <a:pathLst>
              <a:path w="213359" h="173989">
                <a:moveTo>
                  <a:pt x="134099" y="0"/>
                </a:moveTo>
                <a:lnTo>
                  <a:pt x="0" y="165468"/>
                </a:lnTo>
                <a:lnTo>
                  <a:pt x="212826" y="173469"/>
                </a:lnTo>
                <a:lnTo>
                  <a:pt x="104076" y="118224"/>
                </a:lnTo>
                <a:lnTo>
                  <a:pt x="134099" y="0"/>
                </a:lnTo>
                <a:close/>
              </a:path>
            </a:pathLst>
          </a:custGeom>
          <a:solidFill>
            <a:srgbClr val="339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868768" y="5539917"/>
            <a:ext cx="608965" cy="121285"/>
          </a:xfrm>
          <a:custGeom>
            <a:avLst/>
            <a:gdLst/>
            <a:ahLst/>
            <a:cxnLst/>
            <a:rect l="l" t="t" r="r" b="b"/>
            <a:pathLst>
              <a:path w="608965" h="121285">
                <a:moveTo>
                  <a:pt x="608749" y="120980"/>
                </a:moveTo>
                <a:lnTo>
                  <a:pt x="0" y="0"/>
                </a:lnTo>
              </a:path>
            </a:pathLst>
          </a:custGeom>
          <a:ln w="38100">
            <a:solidFill>
              <a:srgbClr val="3399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756669" y="5461364"/>
            <a:ext cx="205740" cy="187325"/>
          </a:xfrm>
          <a:custGeom>
            <a:avLst/>
            <a:gdLst/>
            <a:ahLst/>
            <a:cxnLst/>
            <a:rect l="l" t="t" r="r" b="b"/>
            <a:pathLst>
              <a:path w="205740" h="187325">
                <a:moveTo>
                  <a:pt x="205409" y="0"/>
                </a:moveTo>
                <a:lnTo>
                  <a:pt x="0" y="56273"/>
                </a:lnTo>
                <a:lnTo>
                  <a:pt x="168274" y="186842"/>
                </a:lnTo>
                <a:lnTo>
                  <a:pt x="112102" y="78562"/>
                </a:lnTo>
                <a:lnTo>
                  <a:pt x="205409" y="0"/>
                </a:lnTo>
                <a:close/>
              </a:path>
            </a:pathLst>
          </a:custGeom>
          <a:solidFill>
            <a:srgbClr val="339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765860" y="5670092"/>
            <a:ext cx="711835" cy="711835"/>
          </a:xfrm>
          <a:custGeom>
            <a:avLst/>
            <a:gdLst/>
            <a:ahLst/>
            <a:cxnLst/>
            <a:rect l="l" t="t" r="r" b="b"/>
            <a:pathLst>
              <a:path w="711835" h="711835">
                <a:moveTo>
                  <a:pt x="711657" y="711657"/>
                </a:moveTo>
                <a:lnTo>
                  <a:pt x="0" y="0"/>
                </a:lnTo>
              </a:path>
            </a:pathLst>
          </a:custGeom>
          <a:ln w="38100">
            <a:solidFill>
              <a:srgbClr val="3399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685034" y="5589272"/>
            <a:ext cx="202565" cy="202565"/>
          </a:xfrm>
          <a:custGeom>
            <a:avLst/>
            <a:gdLst/>
            <a:ahLst/>
            <a:cxnLst/>
            <a:rect l="l" t="t" r="r" b="b"/>
            <a:pathLst>
              <a:path w="202565" h="202564">
                <a:moveTo>
                  <a:pt x="0" y="0"/>
                </a:moveTo>
                <a:lnTo>
                  <a:pt x="67348" y="202057"/>
                </a:lnTo>
                <a:lnTo>
                  <a:pt x="80822" y="80822"/>
                </a:lnTo>
                <a:lnTo>
                  <a:pt x="202056" y="67360"/>
                </a:lnTo>
                <a:lnTo>
                  <a:pt x="0" y="0"/>
                </a:lnTo>
                <a:close/>
              </a:path>
            </a:pathLst>
          </a:custGeom>
          <a:solidFill>
            <a:srgbClr val="339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884832" y="3395078"/>
            <a:ext cx="959485" cy="753745"/>
          </a:xfrm>
          <a:custGeom>
            <a:avLst/>
            <a:gdLst/>
            <a:ahLst/>
            <a:cxnLst/>
            <a:rect l="l" t="t" r="r" b="b"/>
            <a:pathLst>
              <a:path w="959485" h="753745">
                <a:moveTo>
                  <a:pt x="958951" y="753249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834895" y="3355842"/>
            <a:ext cx="83820" cy="77470"/>
          </a:xfrm>
          <a:custGeom>
            <a:avLst/>
            <a:gdLst/>
            <a:ahLst/>
            <a:cxnLst/>
            <a:rect l="l" t="t" r="r" b="b"/>
            <a:pathLst>
              <a:path w="83819" h="77470">
                <a:moveTo>
                  <a:pt x="0" y="0"/>
                </a:moveTo>
                <a:lnTo>
                  <a:pt x="36385" y="77038"/>
                </a:lnTo>
                <a:lnTo>
                  <a:pt x="83464" y="171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2029942" y="4127741"/>
            <a:ext cx="814705" cy="166370"/>
          </a:xfrm>
          <a:custGeom>
            <a:avLst/>
            <a:gdLst/>
            <a:ahLst/>
            <a:cxnLst/>
            <a:rect l="l" t="t" r="r" b="b"/>
            <a:pathLst>
              <a:path w="814705" h="166370">
                <a:moveTo>
                  <a:pt x="814603" y="166128"/>
                </a:move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917959" y="4049647"/>
            <a:ext cx="205740" cy="186690"/>
          </a:xfrm>
          <a:custGeom>
            <a:avLst/>
            <a:gdLst/>
            <a:ahLst/>
            <a:cxnLst/>
            <a:rect l="l" t="t" r="r" b="b"/>
            <a:pathLst>
              <a:path w="205739" h="186689">
                <a:moveTo>
                  <a:pt x="205689" y="0"/>
                </a:moveTo>
                <a:lnTo>
                  <a:pt x="0" y="55244"/>
                </a:lnTo>
                <a:lnTo>
                  <a:pt x="167614" y="186651"/>
                </a:lnTo>
                <a:lnTo>
                  <a:pt x="111988" y="78092"/>
                </a:lnTo>
                <a:lnTo>
                  <a:pt x="20568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913724" y="5025059"/>
            <a:ext cx="930910" cy="995680"/>
          </a:xfrm>
          <a:custGeom>
            <a:avLst/>
            <a:gdLst/>
            <a:ahLst/>
            <a:cxnLst/>
            <a:rect l="l" t="t" r="r" b="b"/>
            <a:pathLst>
              <a:path w="930910" h="995679">
                <a:moveTo>
                  <a:pt x="930821" y="995502"/>
                </a:moveTo>
                <a:lnTo>
                  <a:pt x="0" y="0"/>
                </a:lnTo>
              </a:path>
            </a:pathLst>
          </a:custGeom>
          <a:ln w="38100">
            <a:solidFill>
              <a:srgbClr val="3399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835651" y="4941572"/>
            <a:ext cx="200025" cy="204470"/>
          </a:xfrm>
          <a:custGeom>
            <a:avLst/>
            <a:gdLst/>
            <a:ahLst/>
            <a:cxnLst/>
            <a:rect l="l" t="t" r="r" b="b"/>
            <a:pathLst>
              <a:path w="200025" h="204470">
                <a:moveTo>
                  <a:pt x="0" y="0"/>
                </a:moveTo>
                <a:lnTo>
                  <a:pt x="60528" y="204203"/>
                </a:lnTo>
                <a:lnTo>
                  <a:pt x="78066" y="83489"/>
                </a:lnTo>
                <a:lnTo>
                  <a:pt x="199682" y="74104"/>
                </a:lnTo>
                <a:lnTo>
                  <a:pt x="0" y="0"/>
                </a:lnTo>
                <a:close/>
              </a:path>
            </a:pathLst>
          </a:custGeom>
          <a:solidFill>
            <a:srgbClr val="339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969909" y="6236208"/>
            <a:ext cx="874394" cy="202565"/>
          </a:xfrm>
          <a:custGeom>
            <a:avLst/>
            <a:gdLst/>
            <a:ahLst/>
            <a:cxnLst/>
            <a:rect l="l" t="t" r="r" b="b"/>
            <a:pathLst>
              <a:path w="874394" h="202564">
                <a:moveTo>
                  <a:pt x="873874" y="0"/>
                </a:moveTo>
                <a:lnTo>
                  <a:pt x="0" y="20209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908041" y="6398322"/>
            <a:ext cx="83185" cy="74295"/>
          </a:xfrm>
          <a:custGeom>
            <a:avLst/>
            <a:gdLst/>
            <a:ahLst/>
            <a:cxnLst/>
            <a:rect l="l" t="t" r="r" b="b"/>
            <a:pathLst>
              <a:path w="83185" h="74295">
                <a:moveTo>
                  <a:pt x="65658" y="0"/>
                </a:moveTo>
                <a:lnTo>
                  <a:pt x="0" y="54292"/>
                </a:lnTo>
                <a:lnTo>
                  <a:pt x="82829" y="74244"/>
                </a:lnTo>
                <a:lnTo>
                  <a:pt x="656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893290" y="5758243"/>
            <a:ext cx="950594" cy="406400"/>
          </a:xfrm>
          <a:custGeom>
            <a:avLst/>
            <a:gdLst/>
            <a:ahLst/>
            <a:cxnLst/>
            <a:rect l="l" t="t" r="r" b="b"/>
            <a:pathLst>
              <a:path w="950594" h="406400">
                <a:moveTo>
                  <a:pt x="950493" y="406336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834889" y="5728210"/>
            <a:ext cx="85090" cy="70485"/>
          </a:xfrm>
          <a:custGeom>
            <a:avLst/>
            <a:gdLst/>
            <a:ahLst/>
            <a:cxnLst/>
            <a:rect l="l" t="t" r="r" b="b"/>
            <a:pathLst>
              <a:path w="85089" h="70485">
                <a:moveTo>
                  <a:pt x="85051" y="0"/>
                </a:moveTo>
                <a:lnTo>
                  <a:pt x="0" y="5079"/>
                </a:lnTo>
                <a:lnTo>
                  <a:pt x="55092" y="70065"/>
                </a:lnTo>
                <a:lnTo>
                  <a:pt x="850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287814" y="4515065"/>
            <a:ext cx="996950" cy="929640"/>
          </a:xfrm>
          <a:custGeom>
            <a:avLst/>
            <a:gdLst/>
            <a:ahLst/>
            <a:cxnLst/>
            <a:rect l="l" t="t" r="r" b="b"/>
            <a:pathLst>
              <a:path w="996950" h="929639">
                <a:moveTo>
                  <a:pt x="996911" y="929424"/>
                </a:move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3204205" y="4437119"/>
            <a:ext cx="204470" cy="200025"/>
          </a:xfrm>
          <a:custGeom>
            <a:avLst/>
            <a:gdLst/>
            <a:ahLst/>
            <a:cxnLst/>
            <a:rect l="l" t="t" r="r" b="b"/>
            <a:pathLst>
              <a:path w="204470" h="200025">
                <a:moveTo>
                  <a:pt x="0" y="0"/>
                </a:moveTo>
                <a:lnTo>
                  <a:pt x="74383" y="199580"/>
                </a:lnTo>
                <a:lnTo>
                  <a:pt x="83604" y="77952"/>
                </a:lnTo>
                <a:lnTo>
                  <a:pt x="204292" y="60248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3334943" y="5660135"/>
            <a:ext cx="949325" cy="408305"/>
          </a:xfrm>
          <a:custGeom>
            <a:avLst/>
            <a:gdLst/>
            <a:ahLst/>
            <a:cxnLst/>
            <a:rect l="l" t="t" r="r" b="b"/>
            <a:pathLst>
              <a:path w="949325" h="408304">
                <a:moveTo>
                  <a:pt x="949020" y="0"/>
                </a:moveTo>
                <a:lnTo>
                  <a:pt x="0" y="40774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3276602" y="6027863"/>
            <a:ext cx="85090" cy="70485"/>
          </a:xfrm>
          <a:custGeom>
            <a:avLst/>
            <a:gdLst/>
            <a:ahLst/>
            <a:cxnLst/>
            <a:rect l="l" t="t" r="r" b="b"/>
            <a:pathLst>
              <a:path w="85089" h="70485">
                <a:moveTo>
                  <a:pt x="54965" y="0"/>
                </a:moveTo>
                <a:lnTo>
                  <a:pt x="0" y="65087"/>
                </a:lnTo>
                <a:lnTo>
                  <a:pt x="85051" y="70015"/>
                </a:lnTo>
                <a:lnTo>
                  <a:pt x="549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 txBox="1"/>
          <p:nvPr/>
        </p:nvSpPr>
        <p:spPr>
          <a:xfrm>
            <a:off x="5436108" y="5300345"/>
            <a:ext cx="862965" cy="514984"/>
          </a:xfrm>
          <a:prstGeom prst="rect">
            <a:avLst/>
          </a:prstGeom>
          <a:ln w="34747">
            <a:solidFill>
              <a:srgbClr val="FFCC00"/>
            </a:solidFill>
          </a:ln>
        </p:spPr>
        <p:txBody>
          <a:bodyPr wrap="square" lIns="0" tIns="35560" rIns="0" bIns="0" rtlCol="0" vert="horz">
            <a:spAutoFit/>
          </a:bodyPr>
          <a:lstStyle/>
          <a:p>
            <a:pPr marL="126364">
              <a:lnSpc>
                <a:spcPct val="100000"/>
              </a:lnSpc>
              <a:spcBef>
                <a:spcPts val="280"/>
              </a:spcBef>
            </a:pPr>
            <a:r>
              <a:rPr dirty="0" sz="2400" spc="-5" b="1" i="1">
                <a:solidFill>
                  <a:srgbClr val="FF0000"/>
                </a:solidFill>
                <a:latin typeface="Times New Roman"/>
                <a:cs typeface="Times New Roman"/>
              </a:rPr>
              <a:t>done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4717541" y="549401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90500" y="0"/>
                </a:moveTo>
                <a:lnTo>
                  <a:pt x="0" y="95249"/>
                </a:lnTo>
                <a:lnTo>
                  <a:pt x="190500" y="190499"/>
                </a:lnTo>
                <a:lnTo>
                  <a:pt x="114300" y="95249"/>
                </a:lnTo>
                <a:lnTo>
                  <a:pt x="1905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 txBox="1"/>
          <p:nvPr/>
        </p:nvSpPr>
        <p:spPr>
          <a:xfrm>
            <a:off x="2203056" y="4170732"/>
            <a:ext cx="406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0000CC"/>
                </a:solidFill>
                <a:latin typeface="Times New Roman"/>
                <a:cs typeface="Times New Roman"/>
              </a:rPr>
              <a:t>8.5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2347531" y="6331459"/>
            <a:ext cx="406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0000CC"/>
                </a:solidFill>
                <a:latin typeface="Times New Roman"/>
                <a:cs typeface="Times New Roman"/>
              </a:rPr>
              <a:t>0.5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2274379" y="5107382"/>
            <a:ext cx="406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0000CC"/>
                </a:solidFill>
                <a:latin typeface="Times New Roman"/>
                <a:cs typeface="Times New Roman"/>
              </a:rPr>
              <a:t>4.5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3714254" y="5899557"/>
            <a:ext cx="406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0000CC"/>
                </a:solidFill>
                <a:latin typeface="Times New Roman"/>
                <a:cs typeface="Times New Roman"/>
              </a:rPr>
              <a:t>6.0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3714254" y="4531005"/>
            <a:ext cx="406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0000CC"/>
                </a:solidFill>
                <a:latin typeface="Times New Roman"/>
                <a:cs typeface="Times New Roman"/>
              </a:rPr>
              <a:t>6.5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2490177" y="3449880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0000CC"/>
                </a:solidFill>
                <a:latin typeface="Times New Roman"/>
                <a:cs typeface="Times New Roman"/>
              </a:rPr>
              <a:t>3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4819141" y="5250028"/>
            <a:ext cx="558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5465" algn="l"/>
              </a:tabLst>
            </a:pPr>
            <a:r>
              <a:rPr dirty="0" u="heavy" sz="2400" b="1">
                <a:solidFill>
                  <a:srgbClr val="0000CC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400" spc="-265" b="1">
                <a:solidFill>
                  <a:srgbClr val="0000CC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400" b="1">
                <a:solidFill>
                  <a:srgbClr val="0000CC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1	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905827" y="5040631"/>
            <a:ext cx="322580" cy="1322070"/>
          </a:xfrm>
          <a:prstGeom prst="rect">
            <a:avLst/>
          </a:prstGeom>
        </p:spPr>
        <p:txBody>
          <a:bodyPr wrap="square" lIns="0" tIns="78740" rIns="0" bIns="0" rtlCol="0" vert="horz">
            <a:spAutoFit/>
          </a:bodyPr>
          <a:lstStyle/>
          <a:p>
            <a:pPr marL="156845">
              <a:lnSpc>
                <a:spcPct val="100000"/>
              </a:lnSpc>
              <a:spcBef>
                <a:spcPts val="620"/>
              </a:spcBef>
            </a:pPr>
            <a:r>
              <a:rPr dirty="0" sz="2400" b="1">
                <a:solidFill>
                  <a:srgbClr val="0000CC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  <a:spcBef>
                <a:spcPts val="525"/>
              </a:spcBef>
            </a:pPr>
            <a:r>
              <a:rPr dirty="0" sz="2400" b="1">
                <a:solidFill>
                  <a:srgbClr val="0000CC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dirty="0" sz="2400" b="1">
                <a:solidFill>
                  <a:srgbClr val="0000CC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1121625" y="4241750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0000CC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978674" y="3594050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0000CC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1986648" y="5826100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0000CC"/>
                </a:solidFill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654558" y="2132838"/>
            <a:ext cx="1254760" cy="0"/>
          </a:xfrm>
          <a:custGeom>
            <a:avLst/>
            <a:gdLst/>
            <a:ahLst/>
            <a:cxnLst/>
            <a:rect l="l" t="t" r="r" b="b"/>
            <a:pathLst>
              <a:path w="1254760" h="0">
                <a:moveTo>
                  <a:pt x="1254252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540258" y="2037584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90500" y="0"/>
                </a:moveTo>
                <a:lnTo>
                  <a:pt x="0" y="95250"/>
                </a:lnTo>
                <a:lnTo>
                  <a:pt x="190500" y="190500"/>
                </a:lnTo>
                <a:lnTo>
                  <a:pt x="114300" y="95250"/>
                </a:lnTo>
                <a:lnTo>
                  <a:pt x="1905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654558" y="2565654"/>
            <a:ext cx="1181100" cy="0"/>
          </a:xfrm>
          <a:custGeom>
            <a:avLst/>
            <a:gdLst/>
            <a:ahLst/>
            <a:cxnLst/>
            <a:rect l="l" t="t" r="r" b="b"/>
            <a:pathLst>
              <a:path w="1181100" h="0">
                <a:moveTo>
                  <a:pt x="1181100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3399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540258" y="24704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90500" y="0"/>
                </a:moveTo>
                <a:lnTo>
                  <a:pt x="0" y="95250"/>
                </a:lnTo>
                <a:lnTo>
                  <a:pt x="190500" y="190500"/>
                </a:lnTo>
                <a:lnTo>
                  <a:pt x="114300" y="95250"/>
                </a:lnTo>
                <a:lnTo>
                  <a:pt x="190500" y="0"/>
                </a:lnTo>
                <a:close/>
              </a:path>
            </a:pathLst>
          </a:custGeom>
          <a:solidFill>
            <a:srgbClr val="339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 txBox="1"/>
          <p:nvPr/>
        </p:nvSpPr>
        <p:spPr>
          <a:xfrm>
            <a:off x="2129789" y="1938935"/>
            <a:ext cx="2013585" cy="751840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 marR="5080" indent="73025">
              <a:lnSpc>
                <a:spcPts val="2840"/>
              </a:lnSpc>
              <a:spcBef>
                <a:spcPts val="225"/>
              </a:spcBef>
            </a:pPr>
            <a:r>
              <a:rPr dirty="0" sz="2400" spc="-5">
                <a:latin typeface="Times New Roman"/>
                <a:cs typeface="Times New Roman"/>
              </a:rPr>
              <a:t>Critical </a:t>
            </a:r>
            <a:r>
              <a:rPr dirty="0" sz="2400">
                <a:latin typeface="Times New Roman"/>
                <a:cs typeface="Times New Roman"/>
              </a:rPr>
              <a:t>Path  </a:t>
            </a:r>
            <a:r>
              <a:rPr dirty="0" sz="2400" spc="-5">
                <a:latin typeface="Times New Roman"/>
                <a:cs typeface="Times New Roman"/>
              </a:rPr>
              <a:t>Critical</a:t>
            </a:r>
            <a:r>
              <a:rPr dirty="0" sz="2400" spc="-10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Subpath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3683508" y="3121151"/>
            <a:ext cx="1310627" cy="10256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3730675" y="3148615"/>
            <a:ext cx="1216776" cy="9305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3730676" y="3267703"/>
            <a:ext cx="1039494" cy="811530"/>
          </a:xfrm>
          <a:custGeom>
            <a:avLst/>
            <a:gdLst/>
            <a:ahLst/>
            <a:cxnLst/>
            <a:rect l="l" t="t" r="r" b="b"/>
            <a:pathLst>
              <a:path w="1039495" h="811529">
                <a:moveTo>
                  <a:pt x="444614" y="811479"/>
                </a:moveTo>
                <a:lnTo>
                  <a:pt x="364375" y="691832"/>
                </a:lnTo>
                <a:lnTo>
                  <a:pt x="1039190" y="239306"/>
                </a:lnTo>
                <a:lnTo>
                  <a:pt x="878725" y="0"/>
                </a:lnTo>
                <a:lnTo>
                  <a:pt x="203898" y="452526"/>
                </a:lnTo>
                <a:lnTo>
                  <a:pt x="123659" y="332866"/>
                </a:lnTo>
                <a:lnTo>
                  <a:pt x="0" y="762711"/>
                </a:lnTo>
                <a:lnTo>
                  <a:pt x="444614" y="811479"/>
                </a:lnTo>
                <a:close/>
              </a:path>
            </a:pathLst>
          </a:custGeom>
          <a:ln w="9525">
            <a:solidFill>
              <a:srgbClr val="5C72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4644914" y="3196245"/>
            <a:ext cx="231775" cy="287020"/>
          </a:xfrm>
          <a:custGeom>
            <a:avLst/>
            <a:gdLst/>
            <a:ahLst/>
            <a:cxnLst/>
            <a:rect l="l" t="t" r="r" b="b"/>
            <a:pathLst>
              <a:path w="231775" h="287020">
                <a:moveTo>
                  <a:pt x="231508" y="239306"/>
                </a:moveTo>
                <a:lnTo>
                  <a:pt x="71031" y="0"/>
                </a:lnTo>
                <a:lnTo>
                  <a:pt x="0" y="47637"/>
                </a:lnTo>
                <a:lnTo>
                  <a:pt x="160477" y="286943"/>
                </a:lnTo>
                <a:lnTo>
                  <a:pt x="231508" y="239306"/>
                </a:lnTo>
                <a:close/>
              </a:path>
            </a:pathLst>
          </a:custGeom>
          <a:ln w="9525">
            <a:solidFill>
              <a:srgbClr val="5C72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4751468" y="3148611"/>
            <a:ext cx="196215" cy="263525"/>
          </a:xfrm>
          <a:custGeom>
            <a:avLst/>
            <a:gdLst/>
            <a:ahLst/>
            <a:cxnLst/>
            <a:rect l="l" t="t" r="r" b="b"/>
            <a:pathLst>
              <a:path w="196214" h="263525">
                <a:moveTo>
                  <a:pt x="195986" y="239306"/>
                </a:moveTo>
                <a:lnTo>
                  <a:pt x="35509" y="0"/>
                </a:lnTo>
                <a:lnTo>
                  <a:pt x="0" y="23812"/>
                </a:lnTo>
                <a:lnTo>
                  <a:pt x="160464" y="263118"/>
                </a:lnTo>
                <a:lnTo>
                  <a:pt x="195986" y="239306"/>
                </a:lnTo>
                <a:close/>
              </a:path>
            </a:pathLst>
          </a:custGeom>
          <a:ln w="9525">
            <a:solidFill>
              <a:srgbClr val="5C72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Lectures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</a:t>
            </a:r>
            <a:r>
              <a:rPr dirty="0" spc="-55"/>
              <a:t> </a:t>
            </a:r>
            <a:r>
              <a:rPr dirty="0"/>
              <a:t>2015</a:t>
            </a:r>
          </a:p>
        </p:txBody>
      </p:sp>
      <p:sp>
        <p:nvSpPr>
          <p:cNvPr id="113" name="object 11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2015/5/5</a:t>
            </a:r>
          </a:p>
        </p:txBody>
      </p:sp>
      <p:sp>
        <p:nvSpPr>
          <p:cNvPr id="114" name="object 1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17</a:t>
            </a:fld>
          </a:p>
        </p:txBody>
      </p:sp>
    </p:spTree>
  </p:cSld>
  <p:clrMapOvr>
    <a:masterClrMapping/>
  </p:clrMapOvr>
  <p:transition spd="slow">
    <p:pull dir="l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9740" y="1673215"/>
            <a:ext cx="8297545" cy="3376295"/>
          </a:xfrm>
          <a:prstGeom prst="rect">
            <a:avLst/>
          </a:prstGeom>
        </p:spPr>
        <p:txBody>
          <a:bodyPr wrap="square" lIns="0" tIns="5905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65"/>
              </a:spcBef>
              <a:buClr>
                <a:srgbClr val="3E3E3E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S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pecialized</a:t>
            </a:r>
            <a:r>
              <a:rPr dirty="0" sz="2800" spc="10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parameters</a:t>
            </a:r>
            <a:endParaRPr sz="2800">
              <a:latin typeface="Palatino Linotype"/>
              <a:cs typeface="Palatino Linotype"/>
            </a:endParaRPr>
          </a:p>
          <a:p>
            <a:pPr lvl="1" marL="756285" indent="-286385">
              <a:lnSpc>
                <a:spcPct val="100000"/>
              </a:lnSpc>
              <a:spcBef>
                <a:spcPts val="315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Array </a:t>
            </a:r>
            <a:r>
              <a:rPr dirty="0" sz="2400" spc="-5" i="1">
                <a:solidFill>
                  <a:srgbClr val="3E3E3E"/>
                </a:solidFill>
                <a:latin typeface="Palatino Linotype"/>
                <a:cs typeface="Palatino Linotype"/>
              </a:rPr>
              <a:t>duration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, keeps the execution time of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each</a:t>
            </a:r>
            <a:r>
              <a:rPr dirty="0" sz="2400" spc="40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-10">
                <a:solidFill>
                  <a:srgbClr val="3E3E3E"/>
                </a:solidFill>
                <a:latin typeface="Palatino Linotype"/>
                <a:cs typeface="Palatino Linotype"/>
              </a:rPr>
              <a:t>vertex.</a:t>
            </a:r>
            <a:endParaRPr sz="2400">
              <a:latin typeface="Palatino Linotype"/>
              <a:cs typeface="Palatino Linotype"/>
            </a:endParaRPr>
          </a:p>
          <a:p>
            <a:pPr lvl="1" marL="756285" marR="547370" indent="-286385">
              <a:lnSpc>
                <a:spcPts val="2590"/>
              </a:lnSpc>
              <a:spcBef>
                <a:spcPts val="615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Array </a:t>
            </a:r>
            <a:r>
              <a:rPr dirty="0" sz="2400" i="1">
                <a:solidFill>
                  <a:srgbClr val="3E3E3E"/>
                </a:solidFill>
                <a:latin typeface="Palatino Linotype"/>
                <a:cs typeface="Palatino Linotype"/>
              </a:rPr>
              <a:t>critDep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,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keeps the critical dependency of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each  </a:t>
            </a:r>
            <a:r>
              <a:rPr dirty="0" sz="2400" spc="-10">
                <a:solidFill>
                  <a:srgbClr val="3E3E3E"/>
                </a:solidFill>
                <a:latin typeface="Palatino Linotype"/>
                <a:cs typeface="Palatino Linotype"/>
              </a:rPr>
              <a:t>vertex.</a:t>
            </a:r>
            <a:endParaRPr sz="2400">
              <a:latin typeface="Palatino Linotype"/>
              <a:cs typeface="Palatino Linotype"/>
            </a:endParaRPr>
          </a:p>
          <a:p>
            <a:pPr lvl="1" marL="756285" indent="-286385">
              <a:lnSpc>
                <a:spcPct val="100000"/>
              </a:lnSpc>
              <a:spcBef>
                <a:spcPts val="254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Array </a:t>
            </a:r>
            <a:r>
              <a:rPr dirty="0" sz="2400" i="1">
                <a:solidFill>
                  <a:srgbClr val="3E3E3E"/>
                </a:solidFill>
                <a:latin typeface="Palatino Linotype"/>
                <a:cs typeface="Palatino Linotype"/>
              </a:rPr>
              <a:t>eft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,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keeps the earliest finished time of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each</a:t>
            </a:r>
            <a:r>
              <a:rPr dirty="0" sz="2400" spc="35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-10">
                <a:solidFill>
                  <a:srgbClr val="3E3E3E"/>
                </a:solidFill>
                <a:latin typeface="Palatino Linotype"/>
                <a:cs typeface="Palatino Linotype"/>
              </a:rPr>
              <a:t>vertex.</a:t>
            </a:r>
            <a:endParaRPr sz="2400">
              <a:latin typeface="Palatino Linotype"/>
              <a:cs typeface="Palatino Linotype"/>
            </a:endParaRPr>
          </a:p>
          <a:p>
            <a:pPr marL="355600" indent="-342900">
              <a:lnSpc>
                <a:spcPct val="100000"/>
              </a:lnSpc>
              <a:spcBef>
                <a:spcPts val="3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800" spc="-10" b="1">
                <a:solidFill>
                  <a:srgbClr val="3E3E3E"/>
                </a:solidFill>
                <a:latin typeface="Palatino Linotype"/>
                <a:cs typeface="Palatino Linotype"/>
              </a:rPr>
              <a:t>Output</a:t>
            </a:r>
            <a:endParaRPr sz="2800">
              <a:latin typeface="Palatino Linotype"/>
              <a:cs typeface="Palatino Linotype"/>
            </a:endParaRPr>
          </a:p>
          <a:p>
            <a:pPr lvl="1" marL="756285" indent="-286385">
              <a:lnSpc>
                <a:spcPct val="100000"/>
              </a:lnSpc>
              <a:spcBef>
                <a:spcPts val="315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Array </a:t>
            </a:r>
            <a:r>
              <a:rPr dirty="0" sz="2400" i="1">
                <a:solidFill>
                  <a:srgbClr val="3E3E3E"/>
                </a:solidFill>
                <a:latin typeface="Palatino Linotype"/>
                <a:cs typeface="Palatino Linotype"/>
              </a:rPr>
              <a:t>topo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, </a:t>
            </a:r>
            <a:r>
              <a:rPr dirty="0" sz="2400" i="1">
                <a:solidFill>
                  <a:srgbClr val="3E3E3E"/>
                </a:solidFill>
                <a:latin typeface="Palatino Linotype"/>
                <a:cs typeface="Palatino Linotype"/>
              </a:rPr>
              <a:t>critDep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, </a:t>
            </a:r>
            <a:r>
              <a:rPr dirty="0" sz="2400" i="1">
                <a:solidFill>
                  <a:srgbClr val="3E3E3E"/>
                </a:solidFill>
                <a:latin typeface="Palatino Linotype"/>
                <a:cs typeface="Palatino Linotype"/>
              </a:rPr>
              <a:t>eft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as</a:t>
            </a:r>
            <a:r>
              <a:rPr dirty="0" sz="2400" spc="-65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filled.</a:t>
            </a:r>
            <a:endParaRPr sz="2400">
              <a:latin typeface="Palatino Linotype"/>
              <a:cs typeface="Palatino Linotype"/>
            </a:endParaRPr>
          </a:p>
          <a:p>
            <a:pPr marL="355600" indent="-34290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800" spc="-5" b="1">
                <a:solidFill>
                  <a:srgbClr val="FF0000"/>
                </a:solidFill>
                <a:latin typeface="Palatino Linotype"/>
                <a:cs typeface="Palatino Linotype"/>
              </a:rPr>
              <a:t>Critical path </a:t>
            </a:r>
            <a:r>
              <a:rPr dirty="0" sz="2800" b="1">
                <a:solidFill>
                  <a:srgbClr val="FF0000"/>
                </a:solidFill>
                <a:latin typeface="Palatino Linotype"/>
                <a:cs typeface="Palatino Linotype"/>
              </a:rPr>
              <a:t>is </a:t>
            </a:r>
            <a:r>
              <a:rPr dirty="0" sz="2800" spc="-5" b="1">
                <a:solidFill>
                  <a:srgbClr val="FF0000"/>
                </a:solidFill>
                <a:latin typeface="Palatino Linotype"/>
                <a:cs typeface="Palatino Linotype"/>
              </a:rPr>
              <a:t>built by tracing the</a:t>
            </a:r>
            <a:r>
              <a:rPr dirty="0" sz="2800" spc="95" b="1">
                <a:solidFill>
                  <a:srgbClr val="FF0000"/>
                </a:solidFill>
                <a:latin typeface="Palatino Linotype"/>
                <a:cs typeface="Palatino Linotype"/>
              </a:rPr>
              <a:t> </a:t>
            </a:r>
            <a:r>
              <a:rPr dirty="0" sz="2800" spc="-5" b="1">
                <a:solidFill>
                  <a:srgbClr val="FF0000"/>
                </a:solidFill>
                <a:latin typeface="Palatino Linotype"/>
                <a:cs typeface="Palatino Linotype"/>
              </a:rPr>
              <a:t>output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.</a:t>
            </a:r>
            <a:endParaRPr sz="28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2524" y="384047"/>
            <a:ext cx="4447018" cy="1374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03547" y="384047"/>
            <a:ext cx="3182111" cy="1374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359650" y="384047"/>
            <a:ext cx="1028699" cy="13746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14742" y="384047"/>
            <a:ext cx="2043684" cy="13746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83494" y="532767"/>
            <a:ext cx="757491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Critical Path Finding </a:t>
            </a:r>
            <a:r>
              <a:rPr dirty="0"/>
              <a:t>-</a:t>
            </a:r>
            <a:r>
              <a:rPr dirty="0" spc="-40"/>
              <a:t> </a:t>
            </a:r>
            <a:r>
              <a:rPr dirty="0" spc="-10"/>
              <a:t>DFS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Lectures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</a:t>
            </a:r>
            <a:r>
              <a:rPr dirty="0" spc="-55"/>
              <a:t> </a:t>
            </a:r>
            <a:r>
              <a:rPr dirty="0"/>
              <a:t>2015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2015/5/5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17</a:t>
            </a:fld>
          </a:p>
        </p:txBody>
      </p:sp>
    </p:spTree>
  </p:cSld>
  <p:clrMapOvr>
    <a:masterClrMapping/>
  </p:clrMapOvr>
  <p:transition spd="slow">
    <p:pull dir="l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867" y="384047"/>
            <a:ext cx="3041903" cy="1374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45764" y="384047"/>
            <a:ext cx="2231135" cy="1374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850891" y="384047"/>
            <a:ext cx="1130807" cy="13746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308091" y="384047"/>
            <a:ext cx="2602991" cy="13746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30807" y="532767"/>
            <a:ext cx="588010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90670" algn="l"/>
              </a:tabLst>
            </a:pPr>
            <a:r>
              <a:rPr dirty="0" spc="-5"/>
              <a:t>Critical</a:t>
            </a:r>
            <a:r>
              <a:rPr dirty="0" spc="-10"/>
              <a:t> </a:t>
            </a:r>
            <a:r>
              <a:rPr dirty="0" spc="-5"/>
              <a:t>Path</a:t>
            </a:r>
            <a:r>
              <a:rPr dirty="0" spc="20"/>
              <a:t> </a:t>
            </a:r>
            <a:r>
              <a:rPr dirty="0"/>
              <a:t>–	</a:t>
            </a:r>
            <a:r>
              <a:rPr dirty="0" spc="-5"/>
              <a:t>Case</a:t>
            </a:r>
            <a:r>
              <a:rPr dirty="0" spc="-95"/>
              <a:t> </a:t>
            </a:r>
            <a:r>
              <a:rPr dirty="0"/>
              <a:t>1</a:t>
            </a:r>
          </a:p>
        </p:txBody>
      </p:sp>
      <p:sp>
        <p:nvSpPr>
          <p:cNvPr id="7" name="object 7"/>
          <p:cNvSpPr/>
          <p:nvPr/>
        </p:nvSpPr>
        <p:spPr>
          <a:xfrm>
            <a:off x="3270250" y="1622805"/>
            <a:ext cx="3987037" cy="33393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666865" y="3308502"/>
            <a:ext cx="2292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w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Lectures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</a:t>
            </a:r>
            <a:r>
              <a:rPr dirty="0" spc="-55"/>
              <a:t> </a:t>
            </a:r>
            <a:r>
              <a:rPr dirty="0"/>
              <a:t>2015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2015/5/5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17</a:t>
            </a:fld>
          </a:p>
        </p:txBody>
      </p:sp>
      <p:sp>
        <p:nvSpPr>
          <p:cNvPr id="9" name="object 9"/>
          <p:cNvSpPr txBox="1"/>
          <p:nvPr/>
        </p:nvSpPr>
        <p:spPr>
          <a:xfrm>
            <a:off x="7193915" y="3394481"/>
            <a:ext cx="941069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Palatino Linotype"/>
                <a:cs typeface="Palatino Linotype"/>
              </a:rPr>
              <a:t>just  </a:t>
            </a:r>
            <a:r>
              <a:rPr dirty="0" sz="2000">
                <a:latin typeface="Palatino Linotype"/>
                <a:cs typeface="Palatino Linotype"/>
              </a:rPr>
              <a:t>fi</a:t>
            </a:r>
            <a:r>
              <a:rPr dirty="0" sz="2000" spc="-5">
                <a:latin typeface="Palatino Linotype"/>
                <a:cs typeface="Palatino Linotype"/>
              </a:rPr>
              <a:t>n</a:t>
            </a:r>
            <a:r>
              <a:rPr dirty="0" sz="2000">
                <a:latin typeface="Palatino Linotype"/>
                <a:cs typeface="Palatino Linotype"/>
              </a:rPr>
              <a:t>is</a:t>
            </a:r>
            <a:r>
              <a:rPr dirty="0" sz="2000" spc="-5">
                <a:latin typeface="Palatino Linotype"/>
                <a:cs typeface="Palatino Linotype"/>
              </a:rPr>
              <a:t>h</a:t>
            </a:r>
            <a:r>
              <a:rPr dirty="0" sz="2000">
                <a:latin typeface="Palatino Linotype"/>
                <a:cs typeface="Palatino Linotype"/>
              </a:rPr>
              <a:t>ed</a:t>
            </a:r>
            <a:endParaRPr sz="2000">
              <a:latin typeface="Palatino Linotype"/>
              <a:cs typeface="Palatino Linotyp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85615" y="1773075"/>
            <a:ext cx="3673475" cy="1427480"/>
          </a:xfrm>
          <a:prstGeom prst="rect">
            <a:avLst/>
          </a:prstGeom>
        </p:spPr>
        <p:txBody>
          <a:bodyPr wrap="square" lIns="0" tIns="100965" rIns="0" bIns="0" rtlCol="0" vert="horz">
            <a:spAutoFit/>
          </a:bodyPr>
          <a:lstStyle/>
          <a:p>
            <a:pPr marL="306070">
              <a:lnSpc>
                <a:spcPct val="100000"/>
              </a:lnSpc>
              <a:spcBef>
                <a:spcPts val="795"/>
              </a:spcBef>
            </a:pPr>
            <a:r>
              <a:rPr dirty="0" sz="2000">
                <a:latin typeface="Palatino Linotype"/>
                <a:cs typeface="Palatino Linotype"/>
              </a:rPr>
              <a:t>est(</a:t>
            </a:r>
            <a:r>
              <a:rPr dirty="0" sz="2000" i="1">
                <a:latin typeface="Palatino Linotype"/>
                <a:cs typeface="Palatino Linotype"/>
              </a:rPr>
              <a:t>v</a:t>
            </a:r>
            <a:r>
              <a:rPr dirty="0" sz="2000">
                <a:latin typeface="Palatino Linotype"/>
                <a:cs typeface="Palatino Linotype"/>
              </a:rPr>
              <a:t>) </a:t>
            </a:r>
            <a:r>
              <a:rPr dirty="0" sz="2000" spc="-5">
                <a:latin typeface="Palatino Linotype"/>
                <a:cs typeface="Palatino Linotype"/>
              </a:rPr>
              <a:t>to be</a:t>
            </a:r>
            <a:r>
              <a:rPr dirty="0" sz="2000" spc="-25">
                <a:latin typeface="Palatino Linotype"/>
                <a:cs typeface="Palatino Linotype"/>
              </a:rPr>
              <a:t> </a:t>
            </a:r>
            <a:r>
              <a:rPr dirty="0" sz="2000">
                <a:latin typeface="Palatino Linotype"/>
                <a:cs typeface="Palatino Linotype"/>
              </a:rPr>
              <a:t>updated</a:t>
            </a:r>
            <a:endParaRPr sz="20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dirty="0" sz="2400" i="1">
                <a:latin typeface="Times New Roman"/>
                <a:cs typeface="Times New Roman"/>
              </a:rPr>
              <a:t>v</a:t>
            </a:r>
            <a:endParaRPr sz="2400">
              <a:latin typeface="Times New Roman"/>
              <a:cs typeface="Times New Roman"/>
            </a:endParaRPr>
          </a:p>
          <a:p>
            <a:pPr marL="2141220">
              <a:lnSpc>
                <a:spcPct val="100000"/>
              </a:lnSpc>
              <a:spcBef>
                <a:spcPts val="1830"/>
              </a:spcBef>
            </a:pPr>
            <a:r>
              <a:rPr dirty="0" sz="2000" spc="-5">
                <a:latin typeface="Palatino Linotype"/>
                <a:cs typeface="Palatino Linotype"/>
              </a:rPr>
              <a:t>eft(w)</a:t>
            </a:r>
            <a:r>
              <a:rPr dirty="0" sz="2000" spc="-75">
                <a:latin typeface="Palatino Linotype"/>
                <a:cs typeface="Palatino Linotype"/>
              </a:rPr>
              <a:t> </a:t>
            </a:r>
            <a:r>
              <a:rPr dirty="0" sz="2000" spc="-5">
                <a:latin typeface="Palatino Linotype"/>
                <a:cs typeface="Palatino Linotype"/>
              </a:rPr>
              <a:t>known</a:t>
            </a:r>
            <a:endParaRPr sz="2000">
              <a:latin typeface="Palatino Linotype"/>
              <a:cs typeface="Palatino Linotyp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6605" y="3161720"/>
            <a:ext cx="3423285" cy="30778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2F5897"/>
                </a:solidFill>
                <a:latin typeface="Palatino Linotype"/>
                <a:cs typeface="Palatino Linotype"/>
              </a:rPr>
              <a:t>Upon backtracking</a:t>
            </a:r>
            <a:r>
              <a:rPr dirty="0" sz="2400" spc="-50" b="1">
                <a:solidFill>
                  <a:srgbClr val="2F5897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>
                <a:latin typeface="Palatino Linotype"/>
                <a:cs typeface="Palatino Linotype"/>
              </a:rPr>
              <a:t>from</a:t>
            </a:r>
            <a:endParaRPr sz="2400">
              <a:latin typeface="Palatino Linotype"/>
              <a:cs typeface="Palatino Linotype"/>
            </a:endParaRPr>
          </a:p>
          <a:p>
            <a:pPr marL="279400">
              <a:lnSpc>
                <a:spcPct val="100000"/>
              </a:lnSpc>
            </a:pPr>
            <a:r>
              <a:rPr dirty="0" sz="2400" spc="-5" i="1">
                <a:latin typeface="Palatino Linotype"/>
                <a:cs typeface="Palatino Linotype"/>
              </a:rPr>
              <a:t>w</a:t>
            </a:r>
            <a:r>
              <a:rPr dirty="0" sz="2400" spc="-5">
                <a:latin typeface="Palatino Linotype"/>
                <a:cs typeface="Palatino Linotype"/>
              </a:rPr>
              <a:t>:</a:t>
            </a:r>
            <a:endParaRPr sz="2400">
              <a:latin typeface="Palatino Linotype"/>
              <a:cs typeface="Palatino Linotype"/>
            </a:endParaRPr>
          </a:p>
          <a:p>
            <a:pPr marL="279400" marR="97155" indent="-266700">
              <a:lnSpc>
                <a:spcPct val="100000"/>
              </a:lnSpc>
              <a:spcBef>
                <a:spcPts val="505"/>
              </a:spcBef>
              <a:buChar char="•"/>
              <a:tabLst>
                <a:tab pos="280035" algn="l"/>
              </a:tabLst>
            </a:pPr>
            <a:r>
              <a:rPr dirty="0" sz="2000">
                <a:latin typeface="Palatino Linotype"/>
                <a:cs typeface="Palatino Linotype"/>
              </a:rPr>
              <a:t>est(</a:t>
            </a:r>
            <a:r>
              <a:rPr dirty="0" sz="2000" i="1">
                <a:latin typeface="Palatino Linotype"/>
                <a:cs typeface="Palatino Linotype"/>
              </a:rPr>
              <a:t>v</a:t>
            </a:r>
            <a:r>
              <a:rPr dirty="0" sz="2000">
                <a:latin typeface="Palatino Linotype"/>
                <a:cs typeface="Palatino Linotype"/>
              </a:rPr>
              <a:t>) is updated if eft(</a:t>
            </a:r>
            <a:r>
              <a:rPr dirty="0" sz="2000" i="1">
                <a:latin typeface="Palatino Linotype"/>
                <a:cs typeface="Palatino Linotype"/>
              </a:rPr>
              <a:t>w</a:t>
            </a:r>
            <a:r>
              <a:rPr dirty="0" sz="2000">
                <a:latin typeface="Palatino Linotype"/>
                <a:cs typeface="Palatino Linotype"/>
              </a:rPr>
              <a:t>)</a:t>
            </a:r>
            <a:r>
              <a:rPr dirty="0" sz="2000" spc="-150">
                <a:latin typeface="Palatino Linotype"/>
                <a:cs typeface="Palatino Linotype"/>
              </a:rPr>
              <a:t> </a:t>
            </a:r>
            <a:r>
              <a:rPr dirty="0" sz="2000">
                <a:latin typeface="Palatino Linotype"/>
                <a:cs typeface="Palatino Linotype"/>
              </a:rPr>
              <a:t>is  larger </a:t>
            </a:r>
            <a:r>
              <a:rPr dirty="0" sz="2000" spc="-5">
                <a:latin typeface="Palatino Linotype"/>
                <a:cs typeface="Palatino Linotype"/>
              </a:rPr>
              <a:t>than</a:t>
            </a:r>
            <a:r>
              <a:rPr dirty="0" sz="2000" spc="-45">
                <a:latin typeface="Palatino Linotype"/>
                <a:cs typeface="Palatino Linotype"/>
              </a:rPr>
              <a:t> </a:t>
            </a:r>
            <a:r>
              <a:rPr dirty="0" sz="2000">
                <a:latin typeface="Palatino Linotype"/>
                <a:cs typeface="Palatino Linotype"/>
              </a:rPr>
              <a:t>est(</a:t>
            </a:r>
            <a:r>
              <a:rPr dirty="0" sz="2000" i="1">
                <a:latin typeface="Palatino Linotype"/>
                <a:cs typeface="Palatino Linotype"/>
              </a:rPr>
              <a:t>v</a:t>
            </a:r>
            <a:r>
              <a:rPr dirty="0" sz="2000">
                <a:latin typeface="Palatino Linotype"/>
                <a:cs typeface="Palatino Linotype"/>
              </a:rPr>
              <a:t>)</a:t>
            </a:r>
            <a:endParaRPr sz="2000">
              <a:latin typeface="Palatino Linotype"/>
              <a:cs typeface="Palatino Linotype"/>
            </a:endParaRPr>
          </a:p>
          <a:p>
            <a:pPr marL="279400" marR="347980" indent="-266700">
              <a:lnSpc>
                <a:spcPct val="100000"/>
              </a:lnSpc>
              <a:spcBef>
                <a:spcPts val="480"/>
              </a:spcBef>
              <a:buChar char="•"/>
              <a:tabLst>
                <a:tab pos="280035" algn="l"/>
              </a:tabLst>
            </a:pPr>
            <a:r>
              <a:rPr dirty="0" sz="2000">
                <a:latin typeface="Palatino Linotype"/>
                <a:cs typeface="Palatino Linotype"/>
              </a:rPr>
              <a:t>and </a:t>
            </a:r>
            <a:r>
              <a:rPr dirty="0" sz="2000" spc="-5">
                <a:latin typeface="Palatino Linotype"/>
                <a:cs typeface="Palatino Linotype"/>
              </a:rPr>
              <a:t>the path including  </a:t>
            </a:r>
            <a:r>
              <a:rPr dirty="0" sz="2000">
                <a:latin typeface="Palatino Linotype"/>
                <a:cs typeface="Palatino Linotype"/>
              </a:rPr>
              <a:t>edge </a:t>
            </a:r>
            <a:r>
              <a:rPr dirty="0" sz="2000" i="1">
                <a:latin typeface="Palatino Linotype"/>
                <a:cs typeface="Palatino Linotype"/>
              </a:rPr>
              <a:t>vw </a:t>
            </a:r>
            <a:r>
              <a:rPr dirty="0" sz="2000">
                <a:latin typeface="Palatino Linotype"/>
                <a:cs typeface="Palatino Linotype"/>
              </a:rPr>
              <a:t>is recognized as  </a:t>
            </a:r>
            <a:r>
              <a:rPr dirty="0" sz="2000" spc="-5">
                <a:latin typeface="Palatino Linotype"/>
                <a:cs typeface="Palatino Linotype"/>
              </a:rPr>
              <a:t>the critical path </a:t>
            </a:r>
            <a:r>
              <a:rPr dirty="0" sz="2000">
                <a:latin typeface="Palatino Linotype"/>
                <a:cs typeface="Palatino Linotype"/>
              </a:rPr>
              <a:t>for tast</a:t>
            </a:r>
            <a:r>
              <a:rPr dirty="0" sz="2000" spc="-75">
                <a:latin typeface="Palatino Linotype"/>
                <a:cs typeface="Palatino Linotype"/>
              </a:rPr>
              <a:t> </a:t>
            </a:r>
            <a:r>
              <a:rPr dirty="0" sz="2000" i="1">
                <a:latin typeface="Palatino Linotype"/>
                <a:cs typeface="Palatino Linotype"/>
              </a:rPr>
              <a:t>v</a:t>
            </a:r>
            <a:endParaRPr sz="2000">
              <a:latin typeface="Palatino Linotype"/>
              <a:cs typeface="Palatino Linotype"/>
            </a:endParaRPr>
          </a:p>
          <a:p>
            <a:pPr marL="279400" marR="383540" indent="-266700">
              <a:lnSpc>
                <a:spcPct val="100000"/>
              </a:lnSpc>
              <a:spcBef>
                <a:spcPts val="484"/>
              </a:spcBef>
              <a:buChar char="•"/>
              <a:tabLst>
                <a:tab pos="280035" algn="l"/>
              </a:tabLst>
            </a:pPr>
            <a:r>
              <a:rPr dirty="0" sz="2000">
                <a:latin typeface="Palatino Linotype"/>
                <a:cs typeface="Palatino Linotype"/>
              </a:rPr>
              <a:t>and </a:t>
            </a:r>
            <a:r>
              <a:rPr dirty="0" sz="2000" spc="-5">
                <a:latin typeface="Palatino Linotype"/>
                <a:cs typeface="Palatino Linotype"/>
              </a:rPr>
              <a:t>the </a:t>
            </a:r>
            <a:r>
              <a:rPr dirty="0" sz="2000">
                <a:latin typeface="Palatino Linotype"/>
                <a:cs typeface="Palatino Linotype"/>
              </a:rPr>
              <a:t>eft(</a:t>
            </a:r>
            <a:r>
              <a:rPr dirty="0" sz="2000" i="1">
                <a:latin typeface="Palatino Linotype"/>
                <a:cs typeface="Palatino Linotype"/>
              </a:rPr>
              <a:t>v</a:t>
            </a:r>
            <a:r>
              <a:rPr dirty="0" sz="2000">
                <a:latin typeface="Palatino Linotype"/>
                <a:cs typeface="Palatino Linotype"/>
              </a:rPr>
              <a:t>) is</a:t>
            </a:r>
            <a:r>
              <a:rPr dirty="0" sz="2000" spc="-120">
                <a:latin typeface="Palatino Linotype"/>
                <a:cs typeface="Palatino Linotype"/>
              </a:rPr>
              <a:t> </a:t>
            </a:r>
            <a:r>
              <a:rPr dirty="0" sz="2000">
                <a:latin typeface="Palatino Linotype"/>
                <a:cs typeface="Palatino Linotype"/>
              </a:rPr>
              <a:t>updated  accordingly</a:t>
            </a:r>
            <a:endParaRPr sz="200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ransition spd="slow">
    <p:pull dir="l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28216" y="384047"/>
            <a:ext cx="5686043" cy="1374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29186" y="532767"/>
            <a:ext cx="488569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 </a:t>
            </a:r>
            <a:r>
              <a:rPr dirty="0" spc="-5"/>
              <a:t>the last</a:t>
            </a:r>
            <a:r>
              <a:rPr dirty="0" spc="-70"/>
              <a:t> </a:t>
            </a:r>
            <a:r>
              <a:rPr dirty="0"/>
              <a:t>class…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Lectures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</a:t>
            </a:r>
            <a:r>
              <a:rPr dirty="0" spc="-55"/>
              <a:t> </a:t>
            </a:r>
            <a:r>
              <a:rPr dirty="0"/>
              <a:t>2015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2015/5/5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17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535940" y="2247668"/>
            <a:ext cx="6560184" cy="2768600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Depth-first </a:t>
            </a:r>
            <a:r>
              <a:rPr dirty="0" sz="3000" b="1">
                <a:solidFill>
                  <a:srgbClr val="3E3E3E"/>
                </a:solidFill>
                <a:latin typeface="Palatino Linotype"/>
                <a:cs typeface="Palatino Linotype"/>
              </a:rPr>
              <a:t>and 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breadth-first</a:t>
            </a:r>
            <a:r>
              <a:rPr dirty="0" sz="3000" spc="10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search</a:t>
            </a:r>
            <a:endParaRPr sz="3000">
              <a:latin typeface="Palatino Linotype"/>
              <a:cs typeface="Palatino Linotype"/>
            </a:endParaRPr>
          </a:p>
          <a:p>
            <a:pPr marL="355600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Finding connected</a:t>
            </a:r>
            <a:r>
              <a:rPr dirty="0" sz="3000" spc="25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components</a:t>
            </a:r>
            <a:endParaRPr sz="30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3E3E3E"/>
              </a:buClr>
              <a:buFont typeface="Arial"/>
              <a:buChar char="•"/>
            </a:pPr>
            <a:endParaRPr sz="43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General depth-first search</a:t>
            </a:r>
            <a:r>
              <a:rPr dirty="0" sz="3000" spc="30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 b="1">
                <a:solidFill>
                  <a:srgbClr val="FF0000"/>
                </a:solidFill>
                <a:latin typeface="Palatino Linotype"/>
                <a:cs typeface="Palatino Linotype"/>
              </a:rPr>
              <a:t>skeleton</a:t>
            </a:r>
            <a:endParaRPr sz="3000">
              <a:latin typeface="Palatino Linotype"/>
              <a:cs typeface="Palatino Linotype"/>
            </a:endParaRPr>
          </a:p>
          <a:p>
            <a:pPr marL="355600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Depth-first search</a:t>
            </a:r>
            <a:r>
              <a:rPr dirty="0" sz="3000" spc="25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 b="1">
                <a:solidFill>
                  <a:srgbClr val="FF0000"/>
                </a:solidFill>
                <a:latin typeface="Palatino Linotype"/>
                <a:cs typeface="Palatino Linotype"/>
              </a:rPr>
              <a:t>trace</a:t>
            </a:r>
            <a:endParaRPr sz="300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ransition spd="slow">
    <p:pull dir="l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868" y="384047"/>
            <a:ext cx="4447031" cy="1374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850891" y="384047"/>
            <a:ext cx="1130807" cy="1374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308091" y="384047"/>
            <a:ext cx="2602991" cy="13746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30807" y="532767"/>
            <a:ext cx="588010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90670" algn="l"/>
              </a:tabLst>
            </a:pPr>
            <a:r>
              <a:rPr dirty="0" spc="-5"/>
              <a:t>Critical</a:t>
            </a:r>
            <a:r>
              <a:rPr dirty="0" spc="-10"/>
              <a:t> </a:t>
            </a:r>
            <a:r>
              <a:rPr dirty="0" spc="-5"/>
              <a:t>Path</a:t>
            </a:r>
            <a:r>
              <a:rPr dirty="0" spc="20"/>
              <a:t> </a:t>
            </a:r>
            <a:r>
              <a:rPr dirty="0"/>
              <a:t>–	</a:t>
            </a:r>
            <a:r>
              <a:rPr dirty="0" spc="-5"/>
              <a:t>Case</a:t>
            </a:r>
            <a:r>
              <a:rPr dirty="0" spc="-95"/>
              <a:t> </a:t>
            </a:r>
            <a:r>
              <a:rPr dirty="0"/>
              <a:t>2</a:t>
            </a:r>
          </a:p>
        </p:txBody>
      </p:sp>
      <p:sp>
        <p:nvSpPr>
          <p:cNvPr id="6" name="object 6"/>
          <p:cNvSpPr/>
          <p:nvPr/>
        </p:nvSpPr>
        <p:spPr>
          <a:xfrm>
            <a:off x="3701541" y="1852929"/>
            <a:ext cx="3987038" cy="39519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716918" y="2501803"/>
            <a:ext cx="1612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c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Lectures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</a:t>
            </a:r>
            <a:r>
              <a:rPr dirty="0" spc="-55"/>
              <a:t> </a:t>
            </a:r>
            <a:r>
              <a:rPr dirty="0"/>
              <a:t>2015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2015/5/5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17</a:t>
            </a:fld>
          </a:p>
        </p:txBody>
      </p:sp>
      <p:sp>
        <p:nvSpPr>
          <p:cNvPr id="8" name="object 8"/>
          <p:cNvSpPr txBox="1"/>
          <p:nvPr/>
        </p:nvSpPr>
        <p:spPr>
          <a:xfrm>
            <a:off x="7098168" y="3538440"/>
            <a:ext cx="2292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w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45660" y="3098861"/>
            <a:ext cx="154495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>
                <a:latin typeface="Palatino Linotype"/>
                <a:cs typeface="Palatino Linotype"/>
              </a:rPr>
              <a:t>eft(w)</a:t>
            </a:r>
            <a:r>
              <a:rPr dirty="0" sz="2000" spc="-75">
                <a:latin typeface="Palatino Linotype"/>
                <a:cs typeface="Palatino Linotype"/>
              </a:rPr>
              <a:t> </a:t>
            </a:r>
            <a:r>
              <a:rPr dirty="0" sz="2000" spc="-5">
                <a:latin typeface="Palatino Linotype"/>
                <a:cs typeface="Palatino Linotype"/>
              </a:rPr>
              <a:t>known</a:t>
            </a:r>
            <a:endParaRPr sz="2000">
              <a:latin typeface="Palatino Linotype"/>
              <a:cs typeface="Palatino Linotyp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46603" y="5173355"/>
            <a:ext cx="22739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Palatino Linotype"/>
                <a:cs typeface="Palatino Linotype"/>
              </a:rPr>
              <a:t>est(v) </a:t>
            </a:r>
            <a:r>
              <a:rPr dirty="0" sz="2000" spc="-5">
                <a:latin typeface="Palatino Linotype"/>
                <a:cs typeface="Palatino Linotype"/>
              </a:rPr>
              <a:t>to be</a:t>
            </a:r>
            <a:r>
              <a:rPr dirty="0" sz="2000" spc="-90">
                <a:latin typeface="Palatino Linotype"/>
                <a:cs typeface="Palatino Linotype"/>
              </a:rPr>
              <a:t> </a:t>
            </a:r>
            <a:r>
              <a:rPr dirty="0" sz="2000">
                <a:latin typeface="Palatino Linotype"/>
                <a:cs typeface="Palatino Linotype"/>
              </a:rPr>
              <a:t>updated</a:t>
            </a:r>
            <a:endParaRPr sz="2000">
              <a:latin typeface="Palatino Linotype"/>
              <a:cs typeface="Palatino Linotyp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2590" y="2357513"/>
            <a:ext cx="3461385" cy="278892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dirty="0" sz="2400" spc="-5" b="1">
                <a:solidFill>
                  <a:srgbClr val="2F5897"/>
                </a:solidFill>
                <a:latin typeface="Palatino Linotype"/>
                <a:cs typeface="Palatino Linotype"/>
              </a:rPr>
              <a:t>Checking</a:t>
            </a:r>
            <a:r>
              <a:rPr dirty="0" sz="2400" spc="-10" b="1">
                <a:solidFill>
                  <a:srgbClr val="2F5897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 i="1">
                <a:latin typeface="Palatino Linotype"/>
                <a:cs typeface="Palatino Linotype"/>
              </a:rPr>
              <a:t>w</a:t>
            </a:r>
            <a:r>
              <a:rPr dirty="0" sz="2400" spc="-5">
                <a:latin typeface="Palatino Linotype"/>
                <a:cs typeface="Palatino Linotype"/>
              </a:rPr>
              <a:t>:</a:t>
            </a:r>
            <a:endParaRPr sz="2400">
              <a:latin typeface="Palatino Linotype"/>
              <a:cs typeface="Palatino Linotype"/>
            </a:endParaRPr>
          </a:p>
          <a:p>
            <a:pPr marL="279400" marR="134620" indent="-266700">
              <a:lnSpc>
                <a:spcPct val="100000"/>
              </a:lnSpc>
              <a:spcBef>
                <a:spcPts val="509"/>
              </a:spcBef>
              <a:buChar char="•"/>
              <a:tabLst>
                <a:tab pos="280035" algn="l"/>
              </a:tabLst>
            </a:pPr>
            <a:r>
              <a:rPr dirty="0" sz="2000">
                <a:latin typeface="Palatino Linotype"/>
                <a:cs typeface="Palatino Linotype"/>
              </a:rPr>
              <a:t>est(</a:t>
            </a:r>
            <a:r>
              <a:rPr dirty="0" sz="2000" i="1">
                <a:latin typeface="Palatino Linotype"/>
                <a:cs typeface="Palatino Linotype"/>
              </a:rPr>
              <a:t>v</a:t>
            </a:r>
            <a:r>
              <a:rPr dirty="0" sz="2000">
                <a:latin typeface="Palatino Linotype"/>
                <a:cs typeface="Palatino Linotype"/>
              </a:rPr>
              <a:t>) is updated if eft(</a:t>
            </a:r>
            <a:r>
              <a:rPr dirty="0" sz="2000" i="1">
                <a:latin typeface="Palatino Linotype"/>
                <a:cs typeface="Palatino Linotype"/>
              </a:rPr>
              <a:t>w</a:t>
            </a:r>
            <a:r>
              <a:rPr dirty="0" sz="2000">
                <a:latin typeface="Palatino Linotype"/>
                <a:cs typeface="Palatino Linotype"/>
              </a:rPr>
              <a:t>)</a:t>
            </a:r>
            <a:r>
              <a:rPr dirty="0" sz="2000" spc="-150">
                <a:latin typeface="Palatino Linotype"/>
                <a:cs typeface="Palatino Linotype"/>
              </a:rPr>
              <a:t> </a:t>
            </a:r>
            <a:r>
              <a:rPr dirty="0" sz="2000">
                <a:latin typeface="Palatino Linotype"/>
                <a:cs typeface="Palatino Linotype"/>
              </a:rPr>
              <a:t>is  larger </a:t>
            </a:r>
            <a:r>
              <a:rPr dirty="0" sz="2000" spc="-5">
                <a:latin typeface="Palatino Linotype"/>
                <a:cs typeface="Palatino Linotype"/>
              </a:rPr>
              <a:t>than</a:t>
            </a:r>
            <a:r>
              <a:rPr dirty="0" sz="2000" spc="-45">
                <a:latin typeface="Palatino Linotype"/>
                <a:cs typeface="Palatino Linotype"/>
              </a:rPr>
              <a:t> </a:t>
            </a:r>
            <a:r>
              <a:rPr dirty="0" sz="2000">
                <a:latin typeface="Palatino Linotype"/>
                <a:cs typeface="Palatino Linotype"/>
              </a:rPr>
              <a:t>est(</a:t>
            </a:r>
            <a:r>
              <a:rPr dirty="0" sz="2000" i="1">
                <a:latin typeface="Palatino Linotype"/>
                <a:cs typeface="Palatino Linotype"/>
              </a:rPr>
              <a:t>v</a:t>
            </a:r>
            <a:r>
              <a:rPr dirty="0" sz="2000">
                <a:latin typeface="Palatino Linotype"/>
                <a:cs typeface="Palatino Linotype"/>
              </a:rPr>
              <a:t>)</a:t>
            </a:r>
            <a:endParaRPr sz="2000">
              <a:latin typeface="Palatino Linotype"/>
              <a:cs typeface="Palatino Linotype"/>
            </a:endParaRPr>
          </a:p>
          <a:p>
            <a:pPr marL="279400" marR="5080" indent="-266700">
              <a:lnSpc>
                <a:spcPct val="100000"/>
              </a:lnSpc>
              <a:spcBef>
                <a:spcPts val="480"/>
              </a:spcBef>
              <a:buChar char="•"/>
              <a:tabLst>
                <a:tab pos="280035" algn="l"/>
              </a:tabLst>
            </a:pPr>
            <a:r>
              <a:rPr dirty="0" sz="2000">
                <a:latin typeface="Palatino Linotype"/>
                <a:cs typeface="Palatino Linotype"/>
              </a:rPr>
              <a:t>and </a:t>
            </a:r>
            <a:r>
              <a:rPr dirty="0" sz="2000" spc="-5">
                <a:latin typeface="Palatino Linotype"/>
                <a:cs typeface="Palatino Linotype"/>
              </a:rPr>
              <a:t>the path including </a:t>
            </a:r>
            <a:r>
              <a:rPr dirty="0" sz="2000">
                <a:latin typeface="Palatino Linotype"/>
                <a:cs typeface="Palatino Linotype"/>
              </a:rPr>
              <a:t>edge  </a:t>
            </a:r>
            <a:r>
              <a:rPr dirty="0" sz="2000" i="1">
                <a:latin typeface="Palatino Linotype"/>
                <a:cs typeface="Palatino Linotype"/>
              </a:rPr>
              <a:t>vw </a:t>
            </a:r>
            <a:r>
              <a:rPr dirty="0" sz="2000">
                <a:latin typeface="Palatino Linotype"/>
                <a:cs typeface="Palatino Linotype"/>
              </a:rPr>
              <a:t>is recognized as </a:t>
            </a:r>
            <a:r>
              <a:rPr dirty="0" sz="2000" spc="-5">
                <a:latin typeface="Palatino Linotype"/>
                <a:cs typeface="Palatino Linotype"/>
              </a:rPr>
              <a:t>the  </a:t>
            </a:r>
            <a:r>
              <a:rPr dirty="0" sz="2000">
                <a:latin typeface="Palatino Linotype"/>
                <a:cs typeface="Palatino Linotype"/>
              </a:rPr>
              <a:t>critical </a:t>
            </a:r>
            <a:r>
              <a:rPr dirty="0" sz="2000" spc="-5">
                <a:latin typeface="Palatino Linotype"/>
                <a:cs typeface="Palatino Linotype"/>
              </a:rPr>
              <a:t>path </a:t>
            </a:r>
            <a:r>
              <a:rPr dirty="0" sz="2000">
                <a:latin typeface="Palatino Linotype"/>
                <a:cs typeface="Palatino Linotype"/>
              </a:rPr>
              <a:t>for task</a:t>
            </a:r>
            <a:r>
              <a:rPr dirty="0" sz="2000" spc="-75">
                <a:latin typeface="Palatino Linotype"/>
                <a:cs typeface="Palatino Linotype"/>
              </a:rPr>
              <a:t> </a:t>
            </a:r>
            <a:r>
              <a:rPr dirty="0" sz="2000" i="1">
                <a:latin typeface="Palatino Linotype"/>
                <a:cs typeface="Palatino Linotype"/>
              </a:rPr>
              <a:t>v</a:t>
            </a:r>
            <a:endParaRPr sz="2000">
              <a:latin typeface="Palatino Linotype"/>
              <a:cs typeface="Palatino Linotype"/>
            </a:endParaRPr>
          </a:p>
          <a:p>
            <a:pPr marL="279400" marR="421005" indent="-266700">
              <a:lnSpc>
                <a:spcPct val="100000"/>
              </a:lnSpc>
              <a:spcBef>
                <a:spcPts val="480"/>
              </a:spcBef>
              <a:buChar char="•"/>
              <a:tabLst>
                <a:tab pos="280035" algn="l"/>
              </a:tabLst>
            </a:pPr>
            <a:r>
              <a:rPr dirty="0" sz="2000">
                <a:latin typeface="Palatino Linotype"/>
                <a:cs typeface="Palatino Linotype"/>
              </a:rPr>
              <a:t>and </a:t>
            </a:r>
            <a:r>
              <a:rPr dirty="0" sz="2000" spc="-5">
                <a:latin typeface="Palatino Linotype"/>
                <a:cs typeface="Palatino Linotype"/>
              </a:rPr>
              <a:t>the </a:t>
            </a:r>
            <a:r>
              <a:rPr dirty="0" sz="2000">
                <a:latin typeface="Palatino Linotype"/>
                <a:cs typeface="Palatino Linotype"/>
              </a:rPr>
              <a:t>eft(</a:t>
            </a:r>
            <a:r>
              <a:rPr dirty="0" sz="2000" i="1">
                <a:latin typeface="Palatino Linotype"/>
                <a:cs typeface="Palatino Linotype"/>
              </a:rPr>
              <a:t>v</a:t>
            </a:r>
            <a:r>
              <a:rPr dirty="0" sz="2000">
                <a:latin typeface="Palatino Linotype"/>
                <a:cs typeface="Palatino Linotype"/>
              </a:rPr>
              <a:t>) is</a:t>
            </a:r>
            <a:r>
              <a:rPr dirty="0" sz="2000" spc="-120">
                <a:latin typeface="Palatino Linotype"/>
                <a:cs typeface="Palatino Linotype"/>
              </a:rPr>
              <a:t> </a:t>
            </a:r>
            <a:r>
              <a:rPr dirty="0" sz="2000">
                <a:latin typeface="Palatino Linotype"/>
                <a:cs typeface="Palatino Linotype"/>
              </a:rPr>
              <a:t>updated  accordingly</a:t>
            </a:r>
            <a:endParaRPr sz="2000">
              <a:latin typeface="Palatino Linotype"/>
              <a:cs typeface="Palatino Linotyp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36043" y="4535390"/>
            <a:ext cx="1612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v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25218" y="3624419"/>
            <a:ext cx="1083945" cy="602615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244475" marR="5080" indent="-231775">
              <a:lnSpc>
                <a:spcPts val="2140"/>
              </a:lnSpc>
              <a:spcBef>
                <a:spcPts val="390"/>
              </a:spcBef>
            </a:pPr>
            <a:r>
              <a:rPr dirty="0" sz="2000">
                <a:latin typeface="Palatino Linotype"/>
                <a:cs typeface="Palatino Linotype"/>
              </a:rPr>
              <a:t>finished  </a:t>
            </a:r>
            <a:r>
              <a:rPr dirty="0" sz="2000">
                <a:latin typeface="Palatino Linotype"/>
                <a:cs typeface="Palatino Linotype"/>
              </a:rPr>
              <a:t>(W</a:t>
            </a:r>
            <a:r>
              <a:rPr dirty="0" sz="2000" spc="-5">
                <a:latin typeface="Palatino Linotype"/>
                <a:cs typeface="Palatino Linotype"/>
              </a:rPr>
              <a:t>h</a:t>
            </a:r>
            <a:r>
              <a:rPr dirty="0" sz="2000">
                <a:latin typeface="Palatino Linotype"/>
                <a:cs typeface="Palatino Linotype"/>
              </a:rPr>
              <a:t>y</a:t>
            </a:r>
            <a:r>
              <a:rPr dirty="0" sz="2000" spc="-5">
                <a:latin typeface="Palatino Linotype"/>
                <a:cs typeface="Palatino Linotype"/>
              </a:rPr>
              <a:t>?)</a:t>
            </a:r>
            <a:endParaRPr sz="200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ransition spd="slow">
    <p:pull dir="l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565" y="1909000"/>
            <a:ext cx="7924165" cy="4036060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354965" marR="194310" indent="-342265">
              <a:lnSpc>
                <a:spcPts val="3030"/>
              </a:lnSpc>
              <a:spcBef>
                <a:spcPts val="470"/>
              </a:spcBef>
              <a:buClr>
                <a:srgbClr val="3E3E3E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v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oid dfsCritSweep(IntList[ ] </a:t>
            </a:r>
            <a:r>
              <a:rPr dirty="0" sz="2800" spc="-20" b="1" i="1">
                <a:solidFill>
                  <a:srgbClr val="3E3E3E"/>
                </a:solidFill>
                <a:latin typeface="Palatino Linotype"/>
                <a:cs typeface="Palatino Linotype"/>
              </a:rPr>
              <a:t>adjVertices</a:t>
            </a:r>
            <a:r>
              <a:rPr dirty="0" sz="2800" spc="-20" b="1">
                <a:solidFill>
                  <a:srgbClr val="3E3E3E"/>
                </a:solidFill>
                <a:latin typeface="Palatino Linotype"/>
                <a:cs typeface="Palatino Linotype"/>
              </a:rPr>
              <a:t>,int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n, </a:t>
            </a:r>
            <a:r>
              <a:rPr dirty="0" sz="2800" spc="-5" b="1">
                <a:solidFill>
                  <a:srgbClr val="009900"/>
                </a:solidFill>
                <a:latin typeface="Palatino Linotype"/>
                <a:cs typeface="Palatino Linotype"/>
              </a:rPr>
              <a:t> int[ ] </a:t>
            </a:r>
            <a:r>
              <a:rPr dirty="0" sz="2800" b="1" i="1">
                <a:solidFill>
                  <a:srgbClr val="009900"/>
                </a:solidFill>
                <a:latin typeface="Palatino Linotype"/>
                <a:cs typeface="Palatino Linotype"/>
              </a:rPr>
              <a:t>duration</a:t>
            </a:r>
            <a:r>
              <a:rPr dirty="0" sz="2800" b="1">
                <a:solidFill>
                  <a:srgbClr val="009900"/>
                </a:solidFill>
                <a:latin typeface="Palatino Linotype"/>
                <a:cs typeface="Palatino Linotype"/>
              </a:rPr>
              <a:t>, </a:t>
            </a:r>
            <a:r>
              <a:rPr dirty="0" sz="2800" spc="-5" b="1">
                <a:solidFill>
                  <a:srgbClr val="009900"/>
                </a:solidFill>
                <a:latin typeface="Palatino Linotype"/>
                <a:cs typeface="Palatino Linotype"/>
              </a:rPr>
              <a:t>int[ ] c</a:t>
            </a:r>
            <a:r>
              <a:rPr dirty="0" sz="2800" spc="-5" b="1" i="1">
                <a:solidFill>
                  <a:srgbClr val="009900"/>
                </a:solidFill>
                <a:latin typeface="Palatino Linotype"/>
                <a:cs typeface="Palatino Linotype"/>
              </a:rPr>
              <a:t>ritDep</a:t>
            </a:r>
            <a:r>
              <a:rPr dirty="0" sz="2800" spc="-5" b="1">
                <a:solidFill>
                  <a:srgbClr val="009900"/>
                </a:solidFill>
                <a:latin typeface="Palatino Linotype"/>
                <a:cs typeface="Palatino Linotype"/>
              </a:rPr>
              <a:t>, int[ ]</a:t>
            </a:r>
            <a:r>
              <a:rPr dirty="0" sz="2800" spc="80" b="1">
                <a:solidFill>
                  <a:srgbClr val="009900"/>
                </a:solidFill>
                <a:latin typeface="Palatino Linotype"/>
                <a:cs typeface="Palatino Linotype"/>
              </a:rPr>
              <a:t> </a:t>
            </a:r>
            <a:r>
              <a:rPr dirty="0" sz="2800" spc="-5" b="1" i="1">
                <a:solidFill>
                  <a:srgbClr val="009900"/>
                </a:solidFill>
                <a:latin typeface="Palatino Linotype"/>
                <a:cs typeface="Palatino Linotype"/>
              </a:rPr>
              <a:t>eft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)</a:t>
            </a:r>
            <a:endParaRPr sz="2800">
              <a:latin typeface="Palatino Linotype"/>
              <a:cs typeface="Palatino Linotype"/>
            </a:endParaRPr>
          </a:p>
          <a:p>
            <a:pPr marL="710565" indent="-697865">
              <a:lnSpc>
                <a:spcPct val="100000"/>
              </a:lnSpc>
              <a:spcBef>
                <a:spcPts val="285"/>
              </a:spcBef>
              <a:buClr>
                <a:srgbClr val="3E3E3E"/>
              </a:buClr>
              <a:buFont typeface="Arial"/>
              <a:buChar char="•"/>
              <a:tabLst>
                <a:tab pos="710565" algn="l"/>
                <a:tab pos="711200" algn="l"/>
              </a:tabLst>
            </a:pPr>
            <a:r>
              <a:rPr dirty="0" sz="2800" spc="-5" b="1">
                <a:solidFill>
                  <a:srgbClr val="0000CC"/>
                </a:solidFill>
                <a:latin typeface="Palatino Linotype"/>
                <a:cs typeface="Palatino Linotype"/>
              </a:rPr>
              <a:t>&lt;Allocate color </a:t>
            </a:r>
            <a:r>
              <a:rPr dirty="0" sz="2800" b="1">
                <a:solidFill>
                  <a:srgbClr val="0000CC"/>
                </a:solidFill>
                <a:latin typeface="Palatino Linotype"/>
                <a:cs typeface="Palatino Linotype"/>
              </a:rPr>
              <a:t>array </a:t>
            </a:r>
            <a:r>
              <a:rPr dirty="0" sz="2800" spc="-5" b="1">
                <a:solidFill>
                  <a:srgbClr val="0000CC"/>
                </a:solidFill>
                <a:latin typeface="Palatino Linotype"/>
                <a:cs typeface="Palatino Linotype"/>
              </a:rPr>
              <a:t>and </a:t>
            </a:r>
            <a:r>
              <a:rPr dirty="0" sz="2800" b="1">
                <a:solidFill>
                  <a:srgbClr val="0000CC"/>
                </a:solidFill>
                <a:latin typeface="Palatino Linotype"/>
                <a:cs typeface="Palatino Linotype"/>
              </a:rPr>
              <a:t>initialize to</a:t>
            </a:r>
            <a:r>
              <a:rPr dirty="0" sz="2800" spc="60" b="1">
                <a:solidFill>
                  <a:srgbClr val="0000CC"/>
                </a:solidFill>
                <a:latin typeface="Palatino Linotype"/>
                <a:cs typeface="Palatino Linotype"/>
              </a:rPr>
              <a:t> </a:t>
            </a:r>
            <a:r>
              <a:rPr dirty="0" sz="2800" spc="-5" b="1">
                <a:solidFill>
                  <a:srgbClr val="0000CC"/>
                </a:solidFill>
                <a:latin typeface="Palatino Linotype"/>
                <a:cs typeface="Palatino Linotype"/>
              </a:rPr>
              <a:t>white&gt;</a:t>
            </a:r>
            <a:endParaRPr sz="2800">
              <a:latin typeface="Palatino Linotype"/>
              <a:cs typeface="Palatino Linotype"/>
            </a:endParaRPr>
          </a:p>
          <a:p>
            <a:pPr marL="710565" indent="-697865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710565" algn="l"/>
                <a:tab pos="711200" algn="l"/>
              </a:tabLst>
            </a:pP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For each vertex </a:t>
            </a:r>
            <a:r>
              <a:rPr dirty="0" sz="2800" spc="-5" b="1" i="1">
                <a:solidFill>
                  <a:srgbClr val="3E3E3E"/>
                </a:solidFill>
                <a:latin typeface="Palatino Linotype"/>
                <a:cs typeface="Palatino Linotype"/>
              </a:rPr>
              <a:t>v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of G, </a:t>
            </a: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in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some</a:t>
            </a:r>
            <a:r>
              <a:rPr dirty="0" sz="2800" spc="25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order</a:t>
            </a:r>
            <a:endParaRPr sz="2800">
              <a:latin typeface="Palatino Linotype"/>
              <a:cs typeface="Palatino Linotype"/>
            </a:endParaRPr>
          </a:p>
          <a:p>
            <a:pPr marL="1066800" indent="-10541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1066800" algn="l"/>
                <a:tab pos="1067435" algn="l"/>
                <a:tab pos="1501140" algn="l"/>
              </a:tabLst>
            </a:pP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if	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(color[v]==white)</a:t>
            </a:r>
            <a:endParaRPr sz="2800">
              <a:latin typeface="Palatino Linotype"/>
              <a:cs typeface="Palatino Linotype"/>
            </a:endParaRPr>
          </a:p>
          <a:p>
            <a:pPr marL="354965" marR="502284" indent="-342265">
              <a:lnSpc>
                <a:spcPts val="3030"/>
              </a:lnSpc>
              <a:spcBef>
                <a:spcPts val="715"/>
              </a:spcBef>
              <a:buClr>
                <a:srgbClr val="3E3E3E"/>
              </a:buClr>
              <a:buFont typeface="Arial"/>
              <a:buChar char="•"/>
              <a:tabLst>
                <a:tab pos="1421765" algn="l"/>
                <a:tab pos="1422400" algn="l"/>
              </a:tabLst>
            </a:pPr>
            <a:r>
              <a:rPr dirty="0"/>
              <a:t>	</a:t>
            </a:r>
            <a:r>
              <a:rPr dirty="0" sz="2800" spc="-15" b="1">
                <a:solidFill>
                  <a:srgbClr val="FF0000"/>
                </a:solidFill>
                <a:latin typeface="Palatino Linotype"/>
                <a:cs typeface="Palatino Linotype"/>
              </a:rPr>
              <a:t>dfsCrit(</a:t>
            </a:r>
            <a:r>
              <a:rPr dirty="0" sz="2800" spc="-15" b="1" i="1">
                <a:solidFill>
                  <a:srgbClr val="FF0000"/>
                </a:solidFill>
                <a:latin typeface="Palatino Linotype"/>
                <a:cs typeface="Palatino Linotype"/>
              </a:rPr>
              <a:t>adjVertices</a:t>
            </a:r>
            <a:r>
              <a:rPr dirty="0" sz="2800" spc="-15" b="1">
                <a:solidFill>
                  <a:srgbClr val="FF0000"/>
                </a:solidFill>
                <a:latin typeface="Palatino Linotype"/>
                <a:cs typeface="Palatino Linotype"/>
              </a:rPr>
              <a:t>, </a:t>
            </a:r>
            <a:r>
              <a:rPr dirty="0" sz="2800" spc="-30" b="1">
                <a:solidFill>
                  <a:srgbClr val="FF0000"/>
                </a:solidFill>
                <a:latin typeface="Palatino Linotype"/>
                <a:cs typeface="Palatino Linotype"/>
              </a:rPr>
              <a:t>color, </a:t>
            </a:r>
            <a:r>
              <a:rPr dirty="0" sz="2800" spc="-165" b="1">
                <a:solidFill>
                  <a:srgbClr val="FF0000"/>
                </a:solidFill>
                <a:latin typeface="Palatino Linotype"/>
                <a:cs typeface="Palatino Linotype"/>
              </a:rPr>
              <a:t>v, </a:t>
            </a:r>
            <a:r>
              <a:rPr dirty="0" sz="2800" spc="-5" b="1">
                <a:solidFill>
                  <a:srgbClr val="009900"/>
                </a:solidFill>
                <a:latin typeface="Palatino Linotype"/>
                <a:cs typeface="Palatino Linotype"/>
              </a:rPr>
              <a:t>duration,  critDep, </a:t>
            </a:r>
            <a:r>
              <a:rPr dirty="0" sz="2800" b="1">
                <a:solidFill>
                  <a:srgbClr val="009900"/>
                </a:solidFill>
                <a:latin typeface="Palatino Linotype"/>
                <a:cs typeface="Palatino Linotype"/>
              </a:rPr>
              <a:t>eft</a:t>
            </a:r>
            <a:r>
              <a:rPr dirty="0" sz="2800" b="1">
                <a:solidFill>
                  <a:srgbClr val="FF0000"/>
                </a:solidFill>
                <a:latin typeface="Palatino Linotype"/>
                <a:cs typeface="Palatino Linotype"/>
              </a:rPr>
              <a:t>)</a:t>
            </a: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;</a:t>
            </a:r>
            <a:endParaRPr sz="2800">
              <a:latin typeface="Palatino Linotype"/>
              <a:cs typeface="Palatino Linotype"/>
            </a:endParaRPr>
          </a:p>
          <a:p>
            <a:pPr marL="1066800" indent="-1054100">
              <a:lnSpc>
                <a:spcPct val="100000"/>
              </a:lnSpc>
              <a:spcBef>
                <a:spcPts val="284"/>
              </a:spcBef>
              <a:buFont typeface="Arial"/>
              <a:buChar char="•"/>
              <a:tabLst>
                <a:tab pos="1066800" algn="l"/>
                <a:tab pos="1067435" algn="l"/>
              </a:tabLst>
            </a:pP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// </a:t>
            </a:r>
            <a:r>
              <a:rPr dirty="0" sz="2800" b="1" i="1">
                <a:solidFill>
                  <a:srgbClr val="996600"/>
                </a:solidFill>
                <a:latin typeface="Palatino Linotype"/>
                <a:cs typeface="Palatino Linotype"/>
              </a:rPr>
              <a:t>Continue</a:t>
            </a:r>
            <a:r>
              <a:rPr dirty="0" sz="2800" spc="-15" b="1" i="1">
                <a:solidFill>
                  <a:srgbClr val="996600"/>
                </a:solidFill>
                <a:latin typeface="Palatino Linotype"/>
                <a:cs typeface="Palatino Linotype"/>
              </a:rPr>
              <a:t> </a:t>
            </a:r>
            <a:r>
              <a:rPr dirty="0" sz="2800" b="1" i="1">
                <a:solidFill>
                  <a:srgbClr val="996600"/>
                </a:solidFill>
                <a:latin typeface="Palatino Linotype"/>
                <a:cs typeface="Palatino Linotype"/>
              </a:rPr>
              <a:t>loop</a:t>
            </a:r>
            <a:endParaRPr sz="2800">
              <a:latin typeface="Palatino Linotype"/>
              <a:cs typeface="Palatino Linotype"/>
            </a:endParaRPr>
          </a:p>
          <a:p>
            <a:pPr marL="710565" indent="-697865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710565" algn="l"/>
                <a:tab pos="711200" algn="l"/>
              </a:tabLst>
            </a:pP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return;</a:t>
            </a:r>
            <a:endParaRPr sz="28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06067" y="455688"/>
            <a:ext cx="3041903" cy="13746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521964" y="455688"/>
            <a:ext cx="4314443" cy="13746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07007" y="604775"/>
            <a:ext cx="572960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Critical Path by</a:t>
            </a:r>
            <a:r>
              <a:rPr dirty="0" spc="-40"/>
              <a:t> </a:t>
            </a:r>
            <a:r>
              <a:rPr dirty="0" spc="-10"/>
              <a:t>DFS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Lectures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</a:t>
            </a:r>
            <a:r>
              <a:rPr dirty="0" spc="-55"/>
              <a:t> </a:t>
            </a:r>
            <a:r>
              <a:rPr dirty="0"/>
              <a:t>2015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2015/5/5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17</a:t>
            </a:fld>
          </a:p>
        </p:txBody>
      </p:sp>
    </p:spTree>
  </p:cSld>
  <p:clrMapOvr>
    <a:masterClrMapping/>
  </p:clrMapOvr>
  <p:transition spd="slow">
    <p:pull dir="l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40" y="2107134"/>
            <a:ext cx="8065770" cy="4110354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354965" marR="5080" indent="-342265">
              <a:lnSpc>
                <a:spcPts val="2039"/>
              </a:lnSpc>
              <a:spcBef>
                <a:spcPts val="470"/>
              </a:spcBef>
              <a:buClr>
                <a:srgbClr val="3E3E3E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 b="1">
                <a:solidFill>
                  <a:srgbClr val="3E3E3E"/>
                </a:solidFill>
                <a:latin typeface="Palatino Linotype"/>
                <a:cs typeface="Palatino Linotype"/>
              </a:rPr>
              <a:t>vo</a:t>
            </a:r>
            <a:r>
              <a:rPr dirty="0" sz="2000" b="1">
                <a:solidFill>
                  <a:srgbClr val="3E3E3E"/>
                </a:solidFill>
                <a:latin typeface="Palatino Linotype"/>
                <a:cs typeface="Palatino Linotype"/>
              </a:rPr>
              <a:t>id </a:t>
            </a:r>
            <a:r>
              <a:rPr dirty="0" sz="2000" b="1">
                <a:solidFill>
                  <a:srgbClr val="FF0000"/>
                </a:solidFill>
                <a:latin typeface="Palatino Linotype"/>
                <a:cs typeface="Palatino Linotype"/>
              </a:rPr>
              <a:t>dfsCrit</a:t>
            </a:r>
            <a:r>
              <a:rPr dirty="0" sz="2000" b="1">
                <a:solidFill>
                  <a:srgbClr val="3E3E3E"/>
                </a:solidFill>
                <a:latin typeface="Palatino Linotype"/>
                <a:cs typeface="Palatino Linotype"/>
              </a:rPr>
              <a:t>(.. </a:t>
            </a:r>
            <a:r>
              <a:rPr dirty="0" sz="2000" spc="-15" b="1" i="1">
                <a:solidFill>
                  <a:srgbClr val="3E3E3E"/>
                </a:solidFill>
                <a:latin typeface="Palatino Linotype"/>
                <a:cs typeface="Palatino Linotype"/>
              </a:rPr>
              <a:t>adjVertices</a:t>
            </a:r>
            <a:r>
              <a:rPr dirty="0" sz="2000" spc="-15" b="1">
                <a:solidFill>
                  <a:srgbClr val="3E3E3E"/>
                </a:solidFill>
                <a:latin typeface="Palatino Linotype"/>
                <a:cs typeface="Palatino Linotype"/>
              </a:rPr>
              <a:t>, </a:t>
            </a:r>
            <a:r>
              <a:rPr dirty="0" sz="2000" b="1">
                <a:solidFill>
                  <a:srgbClr val="3E3E3E"/>
                </a:solidFill>
                <a:latin typeface="Palatino Linotype"/>
                <a:cs typeface="Palatino Linotype"/>
              </a:rPr>
              <a:t>.. </a:t>
            </a:r>
            <a:r>
              <a:rPr dirty="0" sz="2000" spc="-20" b="1">
                <a:solidFill>
                  <a:srgbClr val="3E3E3E"/>
                </a:solidFill>
                <a:latin typeface="Palatino Linotype"/>
                <a:cs typeface="Palatino Linotype"/>
              </a:rPr>
              <a:t>color, </a:t>
            </a:r>
            <a:r>
              <a:rPr dirty="0" sz="2000" b="1">
                <a:solidFill>
                  <a:srgbClr val="3E3E3E"/>
                </a:solidFill>
                <a:latin typeface="Palatino Linotype"/>
                <a:cs typeface="Palatino Linotype"/>
              </a:rPr>
              <a:t>.. </a:t>
            </a:r>
            <a:r>
              <a:rPr dirty="0" sz="2000" spc="-110" b="1">
                <a:solidFill>
                  <a:srgbClr val="3E3E3E"/>
                </a:solidFill>
                <a:latin typeface="Palatino Linotype"/>
                <a:cs typeface="Palatino Linotype"/>
              </a:rPr>
              <a:t>v, </a:t>
            </a:r>
            <a:r>
              <a:rPr dirty="0" sz="2000" b="1">
                <a:solidFill>
                  <a:srgbClr val="3E3E3E"/>
                </a:solidFill>
                <a:latin typeface="Palatino Linotype"/>
                <a:cs typeface="Palatino Linotype"/>
              </a:rPr>
              <a:t>int[ ] </a:t>
            </a:r>
            <a:r>
              <a:rPr dirty="0" sz="2000" b="1" i="1">
                <a:solidFill>
                  <a:srgbClr val="3E3E3E"/>
                </a:solidFill>
                <a:latin typeface="Palatino Linotype"/>
                <a:cs typeface="Palatino Linotype"/>
              </a:rPr>
              <a:t>duration</a:t>
            </a:r>
            <a:r>
              <a:rPr dirty="0" sz="2000" b="1">
                <a:solidFill>
                  <a:srgbClr val="3E3E3E"/>
                </a:solidFill>
                <a:latin typeface="Palatino Linotype"/>
                <a:cs typeface="Palatino Linotype"/>
              </a:rPr>
              <a:t>, int[ ] </a:t>
            </a:r>
            <a:r>
              <a:rPr dirty="0" sz="2000" b="1" i="1">
                <a:solidFill>
                  <a:srgbClr val="3E3E3E"/>
                </a:solidFill>
                <a:latin typeface="Palatino Linotype"/>
                <a:cs typeface="Palatino Linotype"/>
              </a:rPr>
              <a:t>critDep</a:t>
            </a:r>
            <a:r>
              <a:rPr dirty="0" sz="2000" b="1">
                <a:solidFill>
                  <a:srgbClr val="3E3E3E"/>
                </a:solidFill>
                <a:latin typeface="Palatino Linotype"/>
                <a:cs typeface="Palatino Linotype"/>
              </a:rPr>
              <a:t>,  int[ ]</a:t>
            </a:r>
            <a:r>
              <a:rPr dirty="0" sz="2000" spc="-40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000" b="1" i="1">
                <a:solidFill>
                  <a:srgbClr val="3E3E3E"/>
                </a:solidFill>
                <a:latin typeface="Palatino Linotype"/>
                <a:cs typeface="Palatino Linotype"/>
              </a:rPr>
              <a:t>eft</a:t>
            </a:r>
            <a:r>
              <a:rPr dirty="0" sz="2000" b="1">
                <a:solidFill>
                  <a:srgbClr val="3E3E3E"/>
                </a:solidFill>
                <a:latin typeface="Palatino Linotype"/>
                <a:cs typeface="Palatino Linotype"/>
              </a:rPr>
              <a:t>)</a:t>
            </a:r>
            <a:endParaRPr sz="2000">
              <a:latin typeface="Palatino Linotype"/>
              <a:cs typeface="Palatino Linotype"/>
            </a:endParaRPr>
          </a:p>
          <a:p>
            <a:pPr marL="609600" indent="-596900">
              <a:lnSpc>
                <a:spcPct val="100000"/>
              </a:lnSpc>
              <a:spcBef>
                <a:spcPts val="115"/>
              </a:spcBef>
              <a:buFont typeface="Arial"/>
              <a:buChar char="•"/>
              <a:tabLst>
                <a:tab pos="609600" algn="l"/>
                <a:tab pos="610235" algn="l"/>
              </a:tabLst>
            </a:pPr>
            <a:r>
              <a:rPr dirty="0" sz="2000" b="1">
                <a:solidFill>
                  <a:srgbClr val="3E3E3E"/>
                </a:solidFill>
                <a:latin typeface="Palatino Linotype"/>
                <a:cs typeface="Palatino Linotype"/>
              </a:rPr>
              <a:t>int </a:t>
            </a:r>
            <a:r>
              <a:rPr dirty="0" sz="2000" spc="-5" b="1">
                <a:solidFill>
                  <a:srgbClr val="3E3E3E"/>
                </a:solidFill>
                <a:latin typeface="Palatino Linotype"/>
                <a:cs typeface="Palatino Linotype"/>
              </a:rPr>
              <a:t>w; IntList </a:t>
            </a:r>
            <a:r>
              <a:rPr dirty="0" sz="2000" b="1">
                <a:solidFill>
                  <a:srgbClr val="3E3E3E"/>
                </a:solidFill>
                <a:latin typeface="Palatino Linotype"/>
                <a:cs typeface="Palatino Linotype"/>
              </a:rPr>
              <a:t>remAdj; </a:t>
            </a:r>
            <a:r>
              <a:rPr dirty="0" sz="2000" b="1">
                <a:solidFill>
                  <a:srgbClr val="009900"/>
                </a:solidFill>
                <a:latin typeface="Palatino Linotype"/>
                <a:cs typeface="Palatino Linotype"/>
              </a:rPr>
              <a:t>int</a:t>
            </a:r>
            <a:r>
              <a:rPr dirty="0" sz="2000" spc="-114" b="1">
                <a:solidFill>
                  <a:srgbClr val="009900"/>
                </a:solidFill>
                <a:latin typeface="Palatino Linotype"/>
                <a:cs typeface="Palatino Linotype"/>
              </a:rPr>
              <a:t> </a:t>
            </a:r>
            <a:r>
              <a:rPr dirty="0" sz="2000" b="1">
                <a:solidFill>
                  <a:srgbClr val="009900"/>
                </a:solidFill>
                <a:latin typeface="Palatino Linotype"/>
                <a:cs typeface="Palatino Linotype"/>
              </a:rPr>
              <a:t>est=0;</a:t>
            </a:r>
            <a:endParaRPr sz="2000">
              <a:latin typeface="Palatino Linotype"/>
              <a:cs typeface="Palatino Linotype"/>
            </a:endParaRPr>
          </a:p>
          <a:p>
            <a:pPr marL="609600" indent="-596900">
              <a:lnSpc>
                <a:spcPct val="100000"/>
              </a:lnSpc>
              <a:spcBef>
                <a:spcPts val="120"/>
              </a:spcBef>
              <a:buClr>
                <a:srgbClr val="009900"/>
              </a:buClr>
              <a:buFont typeface="Arial"/>
              <a:buChar char="•"/>
              <a:tabLst>
                <a:tab pos="609600" algn="l"/>
                <a:tab pos="610235" algn="l"/>
              </a:tabLst>
            </a:pPr>
            <a:r>
              <a:rPr dirty="0" sz="2000" spc="-5" b="1">
                <a:solidFill>
                  <a:srgbClr val="3E3E3E"/>
                </a:solidFill>
                <a:latin typeface="Palatino Linotype"/>
                <a:cs typeface="Palatino Linotype"/>
              </a:rPr>
              <a:t>color[v]=gray; </a:t>
            </a:r>
            <a:r>
              <a:rPr dirty="0" sz="2000" spc="-5" b="1">
                <a:solidFill>
                  <a:srgbClr val="009900"/>
                </a:solidFill>
                <a:latin typeface="Palatino Linotype"/>
                <a:cs typeface="Palatino Linotype"/>
              </a:rPr>
              <a:t>critDep[v]=-1;</a:t>
            </a:r>
            <a:r>
              <a:rPr dirty="0" sz="2000" spc="-85" b="1">
                <a:solidFill>
                  <a:srgbClr val="009900"/>
                </a:solidFill>
                <a:latin typeface="Palatino Linotype"/>
                <a:cs typeface="Palatino Linotype"/>
              </a:rPr>
              <a:t> </a:t>
            </a:r>
            <a:r>
              <a:rPr dirty="0" sz="2000" spc="-10" b="1">
                <a:solidFill>
                  <a:srgbClr val="3E3E3E"/>
                </a:solidFill>
                <a:latin typeface="Palatino Linotype"/>
                <a:cs typeface="Palatino Linotype"/>
              </a:rPr>
              <a:t>remAdj=</a:t>
            </a:r>
            <a:r>
              <a:rPr dirty="0" sz="2000" spc="-10" b="1" i="1">
                <a:solidFill>
                  <a:srgbClr val="3E3E3E"/>
                </a:solidFill>
                <a:latin typeface="Palatino Linotype"/>
                <a:cs typeface="Palatino Linotype"/>
              </a:rPr>
              <a:t>adjVertices</a:t>
            </a:r>
            <a:r>
              <a:rPr dirty="0" sz="2000" spc="-10" b="1">
                <a:solidFill>
                  <a:srgbClr val="3E3E3E"/>
                </a:solidFill>
                <a:latin typeface="Palatino Linotype"/>
                <a:cs typeface="Palatino Linotype"/>
              </a:rPr>
              <a:t>[v];</a:t>
            </a:r>
            <a:endParaRPr sz="2000">
              <a:latin typeface="Palatino Linotype"/>
              <a:cs typeface="Palatino Linotype"/>
            </a:endParaRPr>
          </a:p>
          <a:p>
            <a:pPr marL="609600" indent="-59690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609600" algn="l"/>
                <a:tab pos="610235" algn="l"/>
              </a:tabLst>
            </a:pPr>
            <a:r>
              <a:rPr dirty="0" sz="2000" b="1">
                <a:solidFill>
                  <a:srgbClr val="3E3E3E"/>
                </a:solidFill>
                <a:latin typeface="Palatino Linotype"/>
                <a:cs typeface="Palatino Linotype"/>
              </a:rPr>
              <a:t>while </a:t>
            </a:r>
            <a:r>
              <a:rPr dirty="0" sz="2000" spc="-5" b="1">
                <a:solidFill>
                  <a:srgbClr val="3E3E3E"/>
                </a:solidFill>
                <a:latin typeface="Palatino Linotype"/>
                <a:cs typeface="Palatino Linotype"/>
              </a:rPr>
              <a:t>(remAdj</a:t>
            </a:r>
            <a:r>
              <a:rPr dirty="0" sz="2000" spc="-5" b="1">
                <a:solidFill>
                  <a:srgbClr val="3E3E3E"/>
                </a:solidFill>
                <a:latin typeface="Symbol"/>
                <a:cs typeface="Symbol"/>
              </a:rPr>
              <a:t></a:t>
            </a:r>
            <a:r>
              <a:rPr dirty="0" sz="2000" spc="-5" b="1">
                <a:solidFill>
                  <a:srgbClr val="3E3E3E"/>
                </a:solidFill>
                <a:latin typeface="Palatino Linotype"/>
                <a:cs typeface="Palatino Linotype"/>
              </a:rPr>
              <a:t>nil)</a:t>
            </a:r>
            <a:r>
              <a:rPr dirty="0" sz="2000" spc="-80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000" spc="-5" b="1">
                <a:solidFill>
                  <a:srgbClr val="3E3E3E"/>
                </a:solidFill>
                <a:latin typeface="Palatino Linotype"/>
                <a:cs typeface="Palatino Linotype"/>
              </a:rPr>
              <a:t>w=first(remAdj);</a:t>
            </a:r>
            <a:endParaRPr sz="2000">
              <a:latin typeface="Palatino Linotype"/>
              <a:cs typeface="Palatino Linotype"/>
            </a:endParaRPr>
          </a:p>
          <a:p>
            <a:pPr marL="862965" indent="-850265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862965" algn="l"/>
                <a:tab pos="863600" algn="l"/>
              </a:tabLst>
            </a:pPr>
            <a:r>
              <a:rPr dirty="0" sz="2000" b="1">
                <a:solidFill>
                  <a:srgbClr val="3E3E3E"/>
                </a:solidFill>
                <a:latin typeface="Palatino Linotype"/>
                <a:cs typeface="Palatino Linotype"/>
              </a:rPr>
              <a:t>if</a:t>
            </a:r>
            <a:r>
              <a:rPr dirty="0" sz="2000" spc="-15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000" spc="-5" b="1">
                <a:solidFill>
                  <a:srgbClr val="3E3E3E"/>
                </a:solidFill>
                <a:latin typeface="Palatino Linotype"/>
                <a:cs typeface="Palatino Linotype"/>
              </a:rPr>
              <a:t>(color[w]==white)</a:t>
            </a:r>
            <a:endParaRPr sz="2000">
              <a:latin typeface="Palatino Linotype"/>
              <a:cs typeface="Palatino Linotype"/>
            </a:endParaRPr>
          </a:p>
          <a:p>
            <a:pPr marL="1117600" indent="-1104900">
              <a:lnSpc>
                <a:spcPct val="100000"/>
              </a:lnSpc>
              <a:spcBef>
                <a:spcPts val="120"/>
              </a:spcBef>
              <a:buClr>
                <a:srgbClr val="3E3E3E"/>
              </a:buClr>
              <a:buFont typeface="Arial"/>
              <a:buChar char="•"/>
              <a:tabLst>
                <a:tab pos="1116965" algn="l"/>
                <a:tab pos="1117600" algn="l"/>
              </a:tabLst>
            </a:pPr>
            <a:r>
              <a:rPr dirty="0" sz="2000" spc="-20" b="1">
                <a:solidFill>
                  <a:srgbClr val="FF0000"/>
                </a:solidFill>
                <a:latin typeface="Palatino Linotype"/>
                <a:cs typeface="Palatino Linotype"/>
              </a:rPr>
              <a:t>dfsTopo(</a:t>
            </a:r>
            <a:r>
              <a:rPr dirty="0" sz="2000" spc="-20" b="1" i="1">
                <a:solidFill>
                  <a:srgbClr val="FF0000"/>
                </a:solidFill>
                <a:latin typeface="Palatino Linotype"/>
                <a:cs typeface="Palatino Linotype"/>
              </a:rPr>
              <a:t>adjVertices</a:t>
            </a:r>
            <a:r>
              <a:rPr dirty="0" sz="2000" spc="-20" b="1">
                <a:solidFill>
                  <a:srgbClr val="FF0000"/>
                </a:solidFill>
                <a:latin typeface="Palatino Linotype"/>
                <a:cs typeface="Palatino Linotype"/>
              </a:rPr>
              <a:t>, color, </a:t>
            </a:r>
            <a:r>
              <a:rPr dirty="0" sz="2000" spc="-95" b="1">
                <a:solidFill>
                  <a:srgbClr val="FF0000"/>
                </a:solidFill>
                <a:latin typeface="Palatino Linotype"/>
                <a:cs typeface="Palatino Linotype"/>
              </a:rPr>
              <a:t>w, </a:t>
            </a:r>
            <a:r>
              <a:rPr dirty="0" sz="2000" b="1">
                <a:solidFill>
                  <a:srgbClr val="009900"/>
                </a:solidFill>
                <a:latin typeface="Palatino Linotype"/>
                <a:cs typeface="Palatino Linotype"/>
              </a:rPr>
              <a:t>duration, critDep,</a:t>
            </a:r>
            <a:r>
              <a:rPr dirty="0" sz="2000" spc="-5" b="1">
                <a:solidFill>
                  <a:srgbClr val="009900"/>
                </a:solidFill>
                <a:latin typeface="Palatino Linotype"/>
                <a:cs typeface="Palatino Linotype"/>
              </a:rPr>
              <a:t> </a:t>
            </a:r>
            <a:r>
              <a:rPr dirty="0" sz="2000" b="1">
                <a:solidFill>
                  <a:srgbClr val="009900"/>
                </a:solidFill>
                <a:latin typeface="Palatino Linotype"/>
                <a:cs typeface="Palatino Linotype"/>
              </a:rPr>
              <a:t>efs</a:t>
            </a:r>
            <a:r>
              <a:rPr dirty="0" sz="2000" b="1">
                <a:solidFill>
                  <a:srgbClr val="FF0000"/>
                </a:solidFill>
                <a:latin typeface="Palatino Linotype"/>
                <a:cs typeface="Palatino Linotype"/>
              </a:rPr>
              <a:t>);</a:t>
            </a:r>
            <a:endParaRPr sz="2000">
              <a:latin typeface="Palatino Linotype"/>
              <a:cs typeface="Palatino Linotype"/>
            </a:endParaRPr>
          </a:p>
          <a:p>
            <a:pPr marL="1117600" indent="-1104900">
              <a:lnSpc>
                <a:spcPct val="100000"/>
              </a:lnSpc>
              <a:spcBef>
                <a:spcPts val="120"/>
              </a:spcBef>
              <a:buClr>
                <a:srgbClr val="FF0000"/>
              </a:buClr>
              <a:buFont typeface="Arial"/>
              <a:buChar char="•"/>
              <a:tabLst>
                <a:tab pos="1116965" algn="l"/>
                <a:tab pos="1117600" algn="l"/>
              </a:tabLst>
            </a:pPr>
            <a:r>
              <a:rPr dirty="0" sz="2000" b="1">
                <a:solidFill>
                  <a:srgbClr val="009900"/>
                </a:solidFill>
                <a:latin typeface="Palatino Linotype"/>
                <a:cs typeface="Palatino Linotype"/>
              </a:rPr>
              <a:t>if </a:t>
            </a:r>
            <a:r>
              <a:rPr dirty="0" sz="2000" spc="-5" b="1">
                <a:solidFill>
                  <a:srgbClr val="009900"/>
                </a:solidFill>
                <a:latin typeface="Palatino Linotype"/>
                <a:cs typeface="Palatino Linotype"/>
              </a:rPr>
              <a:t>(eft[w]</a:t>
            </a:r>
            <a:r>
              <a:rPr dirty="0" sz="2000" spc="-5" b="1">
                <a:solidFill>
                  <a:srgbClr val="009900"/>
                </a:solidFill>
                <a:latin typeface="Symbol"/>
                <a:cs typeface="Symbol"/>
              </a:rPr>
              <a:t></a:t>
            </a:r>
            <a:r>
              <a:rPr dirty="0" sz="2000" spc="-5" b="1">
                <a:solidFill>
                  <a:srgbClr val="009900"/>
                </a:solidFill>
                <a:latin typeface="Palatino Linotype"/>
                <a:cs typeface="Palatino Linotype"/>
              </a:rPr>
              <a:t>est) est=eft[w];</a:t>
            </a:r>
            <a:r>
              <a:rPr dirty="0" sz="2000" spc="-95" b="1">
                <a:solidFill>
                  <a:srgbClr val="009900"/>
                </a:solidFill>
                <a:latin typeface="Palatino Linotype"/>
                <a:cs typeface="Palatino Linotype"/>
              </a:rPr>
              <a:t> </a:t>
            </a:r>
            <a:r>
              <a:rPr dirty="0" sz="2000" spc="-5" b="1">
                <a:solidFill>
                  <a:srgbClr val="009900"/>
                </a:solidFill>
                <a:latin typeface="Palatino Linotype"/>
                <a:cs typeface="Palatino Linotype"/>
              </a:rPr>
              <a:t>critDep[v]=w</a:t>
            </a:r>
            <a:endParaRPr sz="2000">
              <a:latin typeface="Palatino Linotype"/>
              <a:cs typeface="Palatino Linotype"/>
            </a:endParaRPr>
          </a:p>
          <a:p>
            <a:pPr marL="862965" indent="-850265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862965" algn="l"/>
                <a:tab pos="863600" algn="l"/>
              </a:tabLst>
            </a:pPr>
            <a:r>
              <a:rPr dirty="0" sz="2000" b="1">
                <a:solidFill>
                  <a:srgbClr val="3E3E3E"/>
                </a:solidFill>
                <a:latin typeface="Palatino Linotype"/>
                <a:cs typeface="Palatino Linotype"/>
              </a:rPr>
              <a:t>else</a:t>
            </a:r>
            <a:r>
              <a:rPr dirty="0" sz="2000" b="1">
                <a:solidFill>
                  <a:srgbClr val="2F5897"/>
                </a:solidFill>
                <a:latin typeface="Palatino Linotype"/>
                <a:cs typeface="Palatino Linotype"/>
              </a:rPr>
              <a:t>//checking for nontree</a:t>
            </a:r>
            <a:r>
              <a:rPr dirty="0" sz="2000" spc="-90" b="1">
                <a:solidFill>
                  <a:srgbClr val="2F5897"/>
                </a:solidFill>
                <a:latin typeface="Palatino Linotype"/>
                <a:cs typeface="Palatino Linotype"/>
              </a:rPr>
              <a:t> </a:t>
            </a:r>
            <a:r>
              <a:rPr dirty="0" sz="2000" b="1">
                <a:solidFill>
                  <a:srgbClr val="2F5897"/>
                </a:solidFill>
                <a:latin typeface="Palatino Linotype"/>
                <a:cs typeface="Palatino Linotype"/>
              </a:rPr>
              <a:t>edge</a:t>
            </a:r>
            <a:endParaRPr sz="2000">
              <a:latin typeface="Palatino Linotype"/>
              <a:cs typeface="Palatino Linotype"/>
            </a:endParaRPr>
          </a:p>
          <a:p>
            <a:pPr marL="1117600" indent="-1104900">
              <a:lnSpc>
                <a:spcPct val="100000"/>
              </a:lnSpc>
              <a:spcBef>
                <a:spcPts val="120"/>
              </a:spcBef>
              <a:buClr>
                <a:srgbClr val="2F5897"/>
              </a:buClr>
              <a:buFont typeface="Arial"/>
              <a:buChar char="•"/>
              <a:tabLst>
                <a:tab pos="1116965" algn="l"/>
                <a:tab pos="1117600" algn="l"/>
              </a:tabLst>
            </a:pPr>
            <a:r>
              <a:rPr dirty="0" sz="2000" b="1">
                <a:solidFill>
                  <a:srgbClr val="009900"/>
                </a:solidFill>
                <a:latin typeface="Palatino Linotype"/>
                <a:cs typeface="Palatino Linotype"/>
              </a:rPr>
              <a:t>if </a:t>
            </a:r>
            <a:r>
              <a:rPr dirty="0" sz="2000" spc="-5" b="1">
                <a:solidFill>
                  <a:srgbClr val="009900"/>
                </a:solidFill>
                <a:latin typeface="Palatino Linotype"/>
                <a:cs typeface="Palatino Linotype"/>
              </a:rPr>
              <a:t>(eft[w]</a:t>
            </a:r>
            <a:r>
              <a:rPr dirty="0" sz="2000" spc="-5" b="1">
                <a:solidFill>
                  <a:srgbClr val="009900"/>
                </a:solidFill>
                <a:latin typeface="Symbol"/>
                <a:cs typeface="Symbol"/>
              </a:rPr>
              <a:t></a:t>
            </a:r>
            <a:r>
              <a:rPr dirty="0" sz="2000" spc="-5" b="1">
                <a:solidFill>
                  <a:srgbClr val="009900"/>
                </a:solidFill>
                <a:latin typeface="Palatino Linotype"/>
                <a:cs typeface="Palatino Linotype"/>
              </a:rPr>
              <a:t>est) est=eft[w];</a:t>
            </a:r>
            <a:r>
              <a:rPr dirty="0" sz="2000" spc="-95" b="1">
                <a:solidFill>
                  <a:srgbClr val="009900"/>
                </a:solidFill>
                <a:latin typeface="Palatino Linotype"/>
                <a:cs typeface="Palatino Linotype"/>
              </a:rPr>
              <a:t> </a:t>
            </a:r>
            <a:r>
              <a:rPr dirty="0" sz="2000" spc="-5" b="1">
                <a:solidFill>
                  <a:srgbClr val="009900"/>
                </a:solidFill>
                <a:latin typeface="Palatino Linotype"/>
                <a:cs typeface="Palatino Linotype"/>
              </a:rPr>
              <a:t>critDep[v]=w</a:t>
            </a:r>
            <a:endParaRPr sz="20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00">
                <a:solidFill>
                  <a:srgbClr val="3E3E3E"/>
                </a:solidFill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00">
                <a:solidFill>
                  <a:srgbClr val="3E3E3E"/>
                </a:solidFill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00">
                <a:solidFill>
                  <a:srgbClr val="3E3E3E"/>
                </a:solidFill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0947" y="5246574"/>
            <a:ext cx="4378325" cy="97091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 indent="252729">
              <a:lnSpc>
                <a:spcPts val="2520"/>
              </a:lnSpc>
              <a:spcBef>
                <a:spcPts val="85"/>
              </a:spcBef>
            </a:pPr>
            <a:r>
              <a:rPr dirty="0" sz="2000" spc="-5" b="1">
                <a:solidFill>
                  <a:srgbClr val="3E3E3E"/>
                </a:solidFill>
                <a:latin typeface="Palatino Linotype"/>
                <a:cs typeface="Palatino Linotype"/>
              </a:rPr>
              <a:t>remAdj=rest(remAdj);  </a:t>
            </a:r>
            <a:r>
              <a:rPr dirty="0" sz="2000" spc="-5" b="1">
                <a:solidFill>
                  <a:srgbClr val="009900"/>
                </a:solidFill>
                <a:latin typeface="Palatino Linotype"/>
                <a:cs typeface="Palatino Linotype"/>
              </a:rPr>
              <a:t>eft[v]=est+duration[v]; </a:t>
            </a:r>
            <a:r>
              <a:rPr dirty="0" sz="2000" spc="-5" b="1">
                <a:solidFill>
                  <a:srgbClr val="3E3E3E"/>
                </a:solidFill>
                <a:latin typeface="Palatino Linotype"/>
                <a:cs typeface="Palatino Linotype"/>
              </a:rPr>
              <a:t>color[v]=black;  </a:t>
            </a:r>
            <a:r>
              <a:rPr dirty="0" sz="2000" b="1">
                <a:solidFill>
                  <a:srgbClr val="3E3E3E"/>
                </a:solidFill>
                <a:latin typeface="Palatino Linotype"/>
                <a:cs typeface="Palatino Linotype"/>
              </a:rPr>
              <a:t>return;</a:t>
            </a:r>
            <a:endParaRPr sz="20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58021" y="4595139"/>
            <a:ext cx="3970654" cy="897890"/>
          </a:xfrm>
          <a:custGeom>
            <a:avLst/>
            <a:gdLst/>
            <a:ahLst/>
            <a:cxnLst/>
            <a:rect l="l" t="t" r="r" b="b"/>
            <a:pathLst>
              <a:path w="3970654" h="897889">
                <a:moveTo>
                  <a:pt x="3970566" y="897356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196082" y="4560787"/>
            <a:ext cx="83185" cy="74930"/>
          </a:xfrm>
          <a:custGeom>
            <a:avLst/>
            <a:gdLst/>
            <a:ahLst/>
            <a:cxnLst/>
            <a:rect l="l" t="t" r="r" b="b"/>
            <a:pathLst>
              <a:path w="83185" h="74929">
                <a:moveTo>
                  <a:pt x="82727" y="0"/>
                </a:moveTo>
                <a:lnTo>
                  <a:pt x="0" y="20358"/>
                </a:lnTo>
                <a:lnTo>
                  <a:pt x="65925" y="74320"/>
                </a:lnTo>
                <a:lnTo>
                  <a:pt x="827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987152" y="5166271"/>
            <a:ext cx="2264410" cy="326390"/>
          </a:xfrm>
          <a:custGeom>
            <a:avLst/>
            <a:gdLst/>
            <a:ahLst/>
            <a:cxnLst/>
            <a:rect l="l" t="t" r="r" b="b"/>
            <a:pathLst>
              <a:path w="2264410" h="326389">
                <a:moveTo>
                  <a:pt x="2264295" y="326224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924296" y="5130370"/>
            <a:ext cx="81280" cy="75565"/>
          </a:xfrm>
          <a:custGeom>
            <a:avLst/>
            <a:gdLst/>
            <a:ahLst/>
            <a:cxnLst/>
            <a:rect l="l" t="t" r="r" b="b"/>
            <a:pathLst>
              <a:path w="81279" h="75564">
                <a:moveTo>
                  <a:pt x="80860" y="0"/>
                </a:moveTo>
                <a:lnTo>
                  <a:pt x="0" y="26847"/>
                </a:lnTo>
                <a:lnTo>
                  <a:pt x="69989" y="75425"/>
                </a:lnTo>
                <a:lnTo>
                  <a:pt x="808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233798" y="5170944"/>
            <a:ext cx="2505710" cy="10966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5" b="1" i="1">
                <a:solidFill>
                  <a:srgbClr val="2F5897"/>
                </a:solidFill>
                <a:latin typeface="Palatino Linotype"/>
                <a:cs typeface="Palatino Linotype"/>
              </a:rPr>
              <a:t>When </a:t>
            </a:r>
            <a:r>
              <a:rPr dirty="0" sz="2400" b="1" i="1">
                <a:solidFill>
                  <a:srgbClr val="2F5897"/>
                </a:solidFill>
                <a:latin typeface="Palatino Linotype"/>
                <a:cs typeface="Palatino Linotype"/>
              </a:rPr>
              <a:t>is </a:t>
            </a:r>
            <a:r>
              <a:rPr dirty="0" sz="2400" spc="-5" b="1" i="1">
                <a:solidFill>
                  <a:srgbClr val="2F5897"/>
                </a:solidFill>
                <a:latin typeface="Palatino Linotype"/>
                <a:cs typeface="Palatino Linotype"/>
              </a:rPr>
              <a:t>the</a:t>
            </a:r>
            <a:r>
              <a:rPr dirty="0" sz="2400" spc="-70" b="1" i="1">
                <a:solidFill>
                  <a:srgbClr val="2F5897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 b="1" i="1">
                <a:solidFill>
                  <a:srgbClr val="2F5897"/>
                </a:solidFill>
                <a:latin typeface="Palatino Linotype"/>
                <a:cs typeface="Palatino Linotype"/>
              </a:rPr>
              <a:t>eft[w]  </a:t>
            </a:r>
            <a:r>
              <a:rPr dirty="0" sz="2400" spc="-5" b="1" i="1">
                <a:solidFill>
                  <a:srgbClr val="2F5897"/>
                </a:solidFill>
                <a:latin typeface="Palatino Linotype"/>
                <a:cs typeface="Palatino Linotype"/>
              </a:rPr>
              <a:t>initialized?</a:t>
            </a:r>
            <a:endParaRPr sz="2400">
              <a:latin typeface="Palatino Linotype"/>
              <a:cs typeface="Palatino Linotype"/>
            </a:endParaRPr>
          </a:p>
          <a:p>
            <a:pPr marL="85725">
              <a:lnSpc>
                <a:spcPct val="100000"/>
              </a:lnSpc>
              <a:spcBef>
                <a:spcPts val="509"/>
              </a:spcBef>
            </a:pPr>
            <a:r>
              <a:rPr dirty="0" sz="1800" spc="-5">
                <a:latin typeface="Palatino Linotype"/>
                <a:cs typeface="Palatino Linotype"/>
              </a:rPr>
              <a:t>Only </a:t>
            </a:r>
            <a:r>
              <a:rPr dirty="0" sz="1800">
                <a:latin typeface="Palatino Linotype"/>
                <a:cs typeface="Palatino Linotype"/>
              </a:rPr>
              <a:t>black</a:t>
            </a:r>
            <a:r>
              <a:rPr dirty="0" sz="1800" spc="-20">
                <a:latin typeface="Palatino Linotype"/>
                <a:cs typeface="Palatino Linotype"/>
              </a:rPr>
              <a:t> </a:t>
            </a:r>
            <a:r>
              <a:rPr dirty="0" sz="1800" spc="-10">
                <a:latin typeface="Palatino Linotype"/>
                <a:cs typeface="Palatino Linotype"/>
              </a:rPr>
              <a:t>vertex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06067" y="556272"/>
            <a:ext cx="3041903" cy="13746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521964" y="556272"/>
            <a:ext cx="4314443" cy="13746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707007" y="705384"/>
            <a:ext cx="572960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Critical Path by</a:t>
            </a:r>
            <a:r>
              <a:rPr dirty="0" spc="-40"/>
              <a:t> </a:t>
            </a:r>
            <a:r>
              <a:rPr dirty="0" spc="-10"/>
              <a:t>DFS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Lectures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</a:t>
            </a:r>
            <a:r>
              <a:rPr dirty="0" spc="-55"/>
              <a:t> </a:t>
            </a:r>
            <a:r>
              <a:rPr dirty="0"/>
              <a:t>2015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2015/5/5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17</a:t>
            </a:fld>
          </a:p>
        </p:txBody>
      </p:sp>
    </p:spTree>
  </p:cSld>
  <p:clrMapOvr>
    <a:masterClrMapping/>
  </p:clrMapOvr>
  <p:transition spd="slow">
    <p:pull dir="l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74035" y="0"/>
            <a:ext cx="4145279" cy="1338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91539" y="699516"/>
            <a:ext cx="7357871" cy="1374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276225" marR="5080" indent="1682114">
              <a:lnSpc>
                <a:spcPct val="100600"/>
              </a:lnSpc>
              <a:spcBef>
                <a:spcPts val="65"/>
              </a:spcBef>
            </a:pPr>
            <a:r>
              <a:rPr dirty="0" spc="-5"/>
              <a:t>Analysis of  Critical Path</a:t>
            </a:r>
            <a:r>
              <a:rPr dirty="0" spc="-70"/>
              <a:t> </a:t>
            </a:r>
            <a:r>
              <a:rPr dirty="0" spc="-5"/>
              <a:t>Algorithm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Lectures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</a:t>
            </a:r>
            <a:r>
              <a:rPr dirty="0" spc="-55"/>
              <a:t> </a:t>
            </a:r>
            <a:r>
              <a:rPr dirty="0"/>
              <a:t>2015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2015/5/5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17</a:t>
            </a:fld>
          </a:p>
        </p:txBody>
      </p:sp>
      <p:sp>
        <p:nvSpPr>
          <p:cNvPr id="5" name="object 5"/>
          <p:cNvSpPr txBox="1"/>
          <p:nvPr/>
        </p:nvSpPr>
        <p:spPr>
          <a:xfrm>
            <a:off x="407352" y="1849564"/>
            <a:ext cx="8316595" cy="3571875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Correctness:</a:t>
            </a:r>
            <a:endParaRPr sz="3000">
              <a:latin typeface="Palatino Linotype"/>
              <a:cs typeface="Palatino Linotype"/>
            </a:endParaRPr>
          </a:p>
          <a:p>
            <a:pPr algn="just" lvl="1" marL="756285" marR="366395" indent="-286385">
              <a:lnSpc>
                <a:spcPts val="2590"/>
              </a:lnSpc>
              <a:spcBef>
                <a:spcPts val="665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When </a:t>
            </a:r>
            <a:r>
              <a:rPr dirty="0" sz="2400" spc="-5" i="1">
                <a:solidFill>
                  <a:srgbClr val="3E3E3E"/>
                </a:solidFill>
                <a:latin typeface="Palatino Linotype"/>
                <a:cs typeface="Palatino Linotype"/>
              </a:rPr>
              <a:t>eft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[</a:t>
            </a:r>
            <a:r>
              <a:rPr dirty="0" sz="2400" spc="-5" i="1">
                <a:solidFill>
                  <a:srgbClr val="3E3E3E"/>
                </a:solidFill>
                <a:latin typeface="Palatino Linotype"/>
                <a:cs typeface="Palatino Linotype"/>
              </a:rPr>
              <a:t>w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] is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accessed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in the while-loop, the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w must 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not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be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gray(otherwise, there is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a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cycle), so, it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must be 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black, with </a:t>
            </a:r>
            <a:r>
              <a:rPr dirty="0" sz="2400" i="1">
                <a:solidFill>
                  <a:srgbClr val="3E3E3E"/>
                </a:solidFill>
                <a:latin typeface="Palatino Linotype"/>
                <a:cs typeface="Palatino Linotype"/>
              </a:rPr>
              <a:t>eft</a:t>
            </a:r>
            <a:r>
              <a:rPr dirty="0" sz="2400" spc="-5" i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initialized.</a:t>
            </a:r>
            <a:endParaRPr sz="2400">
              <a:latin typeface="Palatino Linotype"/>
              <a:cs typeface="Palatino Linotype"/>
            </a:endParaRPr>
          </a:p>
          <a:p>
            <a:pPr algn="just" lvl="1" marL="756285" marR="5080" indent="-286385">
              <a:lnSpc>
                <a:spcPts val="2590"/>
              </a:lnSpc>
              <a:spcBef>
                <a:spcPts val="580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According to DFS,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each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entry in the </a:t>
            </a:r>
            <a:r>
              <a:rPr dirty="0" sz="2400" i="1">
                <a:solidFill>
                  <a:srgbClr val="3E3E3E"/>
                </a:solidFill>
                <a:latin typeface="Palatino Linotype"/>
                <a:cs typeface="Palatino Linotype"/>
              </a:rPr>
              <a:t>eft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array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is assigned 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a </a:t>
            </a:r>
            <a:r>
              <a:rPr dirty="0" sz="2400" spc="-15">
                <a:solidFill>
                  <a:srgbClr val="3E3E3E"/>
                </a:solidFill>
                <a:latin typeface="Palatino Linotype"/>
                <a:cs typeface="Palatino Linotype"/>
              </a:rPr>
              <a:t>value </a:t>
            </a:r>
            <a:r>
              <a:rPr dirty="0" sz="2400" spc="-5">
                <a:solidFill>
                  <a:srgbClr val="FF0000"/>
                </a:solidFill>
                <a:latin typeface="Palatino Linotype"/>
                <a:cs typeface="Palatino Linotype"/>
              </a:rPr>
              <a:t>exactly once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.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The </a:t>
            </a:r>
            <a:r>
              <a:rPr dirty="0" sz="2400" spc="-15">
                <a:solidFill>
                  <a:srgbClr val="3E3E3E"/>
                </a:solidFill>
                <a:latin typeface="Palatino Linotype"/>
                <a:cs typeface="Palatino Linotype"/>
              </a:rPr>
              <a:t>value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satisfies the definition of  </a:t>
            </a:r>
            <a:r>
              <a:rPr dirty="0" sz="2400" i="1">
                <a:solidFill>
                  <a:srgbClr val="3E3E3E"/>
                </a:solidFill>
                <a:latin typeface="Palatino Linotype"/>
                <a:cs typeface="Palatino Linotype"/>
              </a:rPr>
              <a:t>eft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.</a:t>
            </a:r>
            <a:endParaRPr sz="2400">
              <a:latin typeface="Palatino Linotype"/>
              <a:cs typeface="Palatino Linotype"/>
            </a:endParaRPr>
          </a:p>
          <a:p>
            <a:pPr marL="355600" indent="-3429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Complexity</a:t>
            </a:r>
            <a:endParaRPr sz="3000">
              <a:latin typeface="Palatino Linotype"/>
              <a:cs typeface="Palatino Linotype"/>
            </a:endParaRPr>
          </a:p>
          <a:p>
            <a:pPr lvl="1" marL="756285" indent="-286385">
              <a:lnSpc>
                <a:spcPct val="100000"/>
              </a:lnSpc>
              <a:spcBef>
                <a:spcPts val="359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Simply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same as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DFS, that is</a:t>
            </a:r>
            <a:r>
              <a:rPr dirty="0" sz="2400" spc="25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Symbol"/>
                <a:cs typeface="Symbol"/>
              </a:rPr>
              <a:t></a:t>
            </a:r>
            <a:r>
              <a:rPr dirty="0" sz="2400" spc="-5" b="1">
                <a:solidFill>
                  <a:srgbClr val="FF0000"/>
                </a:solidFill>
                <a:latin typeface="Palatino Linotype"/>
                <a:cs typeface="Palatino Linotype"/>
              </a:rPr>
              <a:t>(n+m)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.</a:t>
            </a:r>
            <a:endParaRPr sz="240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ransition spd="slow">
    <p:pull dir="l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6323" y="574547"/>
            <a:ext cx="8528303" cy="10393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8202" y="685167"/>
            <a:ext cx="7925434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/>
              <a:t>SCC: Strongly Connected</a:t>
            </a:r>
            <a:r>
              <a:rPr dirty="0" sz="3600"/>
              <a:t> </a:t>
            </a:r>
            <a:r>
              <a:rPr dirty="0" sz="3600" spc="-5"/>
              <a:t>Component</a:t>
            </a:r>
            <a:endParaRPr sz="3600"/>
          </a:p>
        </p:txBody>
      </p:sp>
      <p:sp>
        <p:nvSpPr>
          <p:cNvPr id="4" name="object 4"/>
          <p:cNvSpPr/>
          <p:nvPr/>
        </p:nvSpPr>
        <p:spPr>
          <a:xfrm>
            <a:off x="207208" y="1774742"/>
            <a:ext cx="4397470" cy="27271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020502" y="2891559"/>
            <a:ext cx="2457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Times New Roman"/>
                <a:cs typeface="Times New Roman"/>
              </a:rPr>
              <a:t>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77111" y="2283714"/>
            <a:ext cx="2035810" cy="0"/>
          </a:xfrm>
          <a:custGeom>
            <a:avLst/>
            <a:gdLst/>
            <a:ahLst/>
            <a:cxnLst/>
            <a:rect l="l" t="t" r="r" b="b"/>
            <a:pathLst>
              <a:path w="2035810" h="0">
                <a:moveTo>
                  <a:pt x="2035302" y="0"/>
                </a:moveTo>
                <a:lnTo>
                  <a:pt x="0" y="0"/>
                </a:lnTo>
              </a:path>
            </a:pathLst>
          </a:custGeom>
          <a:ln w="3200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97099" y="2235704"/>
            <a:ext cx="96520" cy="96520"/>
          </a:xfrm>
          <a:custGeom>
            <a:avLst/>
            <a:gdLst/>
            <a:ahLst/>
            <a:cxnLst/>
            <a:rect l="l" t="t" r="r" b="b"/>
            <a:pathLst>
              <a:path w="96519" h="96519">
                <a:moveTo>
                  <a:pt x="96012" y="0"/>
                </a:moveTo>
                <a:lnTo>
                  <a:pt x="0" y="48006"/>
                </a:lnTo>
                <a:lnTo>
                  <a:pt x="96012" y="96012"/>
                </a:lnTo>
                <a:lnTo>
                  <a:pt x="960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51382" y="2465070"/>
            <a:ext cx="832485" cy="498475"/>
          </a:xfrm>
          <a:custGeom>
            <a:avLst/>
            <a:gdLst/>
            <a:ahLst/>
            <a:cxnLst/>
            <a:rect l="l" t="t" r="r" b="b"/>
            <a:pathLst>
              <a:path w="832485" h="498475">
                <a:moveTo>
                  <a:pt x="0" y="0"/>
                </a:moveTo>
                <a:lnTo>
                  <a:pt x="832040" y="498386"/>
                </a:lnTo>
              </a:path>
            </a:pathLst>
          </a:custGeom>
          <a:ln w="3200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945033" y="2914042"/>
            <a:ext cx="107314" cy="90805"/>
          </a:xfrm>
          <a:custGeom>
            <a:avLst/>
            <a:gdLst/>
            <a:ahLst/>
            <a:cxnLst/>
            <a:rect l="l" t="t" r="r" b="b"/>
            <a:pathLst>
              <a:path w="107314" h="90805">
                <a:moveTo>
                  <a:pt x="49339" y="0"/>
                </a:moveTo>
                <a:lnTo>
                  <a:pt x="0" y="82359"/>
                </a:lnTo>
                <a:lnTo>
                  <a:pt x="107035" y="90525"/>
                </a:lnTo>
                <a:lnTo>
                  <a:pt x="49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458973" y="2459151"/>
            <a:ext cx="874394" cy="501650"/>
          </a:xfrm>
          <a:custGeom>
            <a:avLst/>
            <a:gdLst/>
            <a:ahLst/>
            <a:cxnLst/>
            <a:rect l="l" t="t" r="r" b="b"/>
            <a:pathLst>
              <a:path w="874395" h="501650">
                <a:moveTo>
                  <a:pt x="0" y="501218"/>
                </a:moveTo>
                <a:lnTo>
                  <a:pt x="873950" y="0"/>
                </a:lnTo>
              </a:path>
            </a:pathLst>
          </a:custGeom>
          <a:ln w="3200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295164" y="2419353"/>
            <a:ext cx="107314" cy="89535"/>
          </a:xfrm>
          <a:custGeom>
            <a:avLst/>
            <a:gdLst/>
            <a:ahLst/>
            <a:cxnLst/>
            <a:rect l="l" t="t" r="r" b="b"/>
            <a:pathLst>
              <a:path w="107314" h="89535">
                <a:moveTo>
                  <a:pt x="107162" y="0"/>
                </a:moveTo>
                <a:lnTo>
                  <a:pt x="0" y="6121"/>
                </a:lnTo>
                <a:lnTo>
                  <a:pt x="47764" y="89408"/>
                </a:lnTo>
                <a:lnTo>
                  <a:pt x="1071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276855" y="3273552"/>
            <a:ext cx="0" cy="476250"/>
          </a:xfrm>
          <a:custGeom>
            <a:avLst/>
            <a:gdLst/>
            <a:ahLst/>
            <a:cxnLst/>
            <a:rect l="l" t="t" r="r" b="b"/>
            <a:pathLst>
              <a:path w="0" h="476250">
                <a:moveTo>
                  <a:pt x="0" y="0"/>
                </a:moveTo>
                <a:lnTo>
                  <a:pt x="0" y="475995"/>
                </a:lnTo>
              </a:path>
            </a:pathLst>
          </a:custGeom>
          <a:ln w="12700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238759" y="373684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381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448775" y="2464307"/>
            <a:ext cx="997585" cy="1345565"/>
          </a:xfrm>
          <a:custGeom>
            <a:avLst/>
            <a:gdLst/>
            <a:ahLst/>
            <a:cxnLst/>
            <a:rect l="l" t="t" r="r" b="b"/>
            <a:pathLst>
              <a:path w="997585" h="1345564">
                <a:moveTo>
                  <a:pt x="996988" y="0"/>
                </a:moveTo>
                <a:lnTo>
                  <a:pt x="0" y="1344968"/>
                </a:lnTo>
              </a:path>
            </a:pathLst>
          </a:custGeom>
          <a:ln w="12700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410962" y="3776386"/>
            <a:ext cx="76200" cy="84455"/>
          </a:xfrm>
          <a:custGeom>
            <a:avLst/>
            <a:gdLst/>
            <a:ahLst/>
            <a:cxnLst/>
            <a:rect l="l" t="t" r="r" b="b"/>
            <a:pathLst>
              <a:path w="76200" h="84454">
                <a:moveTo>
                  <a:pt x="14770" y="0"/>
                </a:moveTo>
                <a:lnTo>
                  <a:pt x="0" y="83908"/>
                </a:lnTo>
                <a:lnTo>
                  <a:pt x="75984" y="45377"/>
                </a:lnTo>
                <a:lnTo>
                  <a:pt x="14770" y="0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196339" y="3994403"/>
            <a:ext cx="791845" cy="0"/>
          </a:xfrm>
          <a:custGeom>
            <a:avLst/>
            <a:gdLst/>
            <a:ahLst/>
            <a:cxnLst/>
            <a:rect l="l" t="t" r="r" b="b"/>
            <a:pathLst>
              <a:path w="791844" h="0">
                <a:moveTo>
                  <a:pt x="0" y="0"/>
                </a:moveTo>
                <a:lnTo>
                  <a:pt x="791464" y="0"/>
                </a:lnTo>
              </a:path>
            </a:pathLst>
          </a:custGeom>
          <a:ln w="12700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975105" y="3956301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199"/>
                </a:lnTo>
                <a:lnTo>
                  <a:pt x="76200" y="38099"/>
                </a:lnTo>
                <a:lnTo>
                  <a:pt x="0" y="0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521711" y="3994403"/>
            <a:ext cx="789940" cy="0"/>
          </a:xfrm>
          <a:custGeom>
            <a:avLst/>
            <a:gdLst/>
            <a:ahLst/>
            <a:cxnLst/>
            <a:rect l="l" t="t" r="r" b="b"/>
            <a:pathLst>
              <a:path w="789939" h="0">
                <a:moveTo>
                  <a:pt x="789939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458209" y="3956301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0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708730" y="2469895"/>
            <a:ext cx="323850" cy="444500"/>
          </a:xfrm>
          <a:custGeom>
            <a:avLst/>
            <a:gdLst/>
            <a:ahLst/>
            <a:cxnLst/>
            <a:rect l="l" t="t" r="r" b="b"/>
            <a:pathLst>
              <a:path w="323850" h="444500">
                <a:moveTo>
                  <a:pt x="323773" y="443991"/>
                </a:moveTo>
                <a:lnTo>
                  <a:pt x="0" y="0"/>
                </a:lnTo>
              </a:path>
            </a:pathLst>
          </a:custGeom>
          <a:ln w="12700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671315" y="2418582"/>
            <a:ext cx="76200" cy="84455"/>
          </a:xfrm>
          <a:custGeom>
            <a:avLst/>
            <a:gdLst/>
            <a:ahLst/>
            <a:cxnLst/>
            <a:rect l="l" t="t" r="r" b="b"/>
            <a:pathLst>
              <a:path w="76200" h="84455">
                <a:moveTo>
                  <a:pt x="0" y="0"/>
                </a:moveTo>
                <a:lnTo>
                  <a:pt x="14109" y="84023"/>
                </a:lnTo>
                <a:lnTo>
                  <a:pt x="75679" y="39128"/>
                </a:lnTo>
                <a:lnTo>
                  <a:pt x="0" y="0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78127" y="2581376"/>
            <a:ext cx="259715" cy="1232535"/>
          </a:xfrm>
          <a:custGeom>
            <a:avLst/>
            <a:gdLst/>
            <a:ahLst/>
            <a:cxnLst/>
            <a:rect l="l" t="t" r="r" b="b"/>
            <a:pathLst>
              <a:path w="259715" h="1232535">
                <a:moveTo>
                  <a:pt x="259310" y="1232433"/>
                </a:moveTo>
                <a:lnTo>
                  <a:pt x="244556" y="1207543"/>
                </a:lnTo>
                <a:lnTo>
                  <a:pt x="224092" y="1175568"/>
                </a:lnTo>
                <a:lnTo>
                  <a:pt x="199344" y="1137707"/>
                </a:lnTo>
                <a:lnTo>
                  <a:pt x="171742" y="1095162"/>
                </a:lnTo>
                <a:lnTo>
                  <a:pt x="142711" y="1049131"/>
                </a:lnTo>
                <a:lnTo>
                  <a:pt x="113681" y="1000814"/>
                </a:lnTo>
                <a:lnTo>
                  <a:pt x="86078" y="951413"/>
                </a:lnTo>
                <a:lnTo>
                  <a:pt x="61330" y="902126"/>
                </a:lnTo>
                <a:lnTo>
                  <a:pt x="40866" y="854155"/>
                </a:lnTo>
                <a:lnTo>
                  <a:pt x="26112" y="808697"/>
                </a:lnTo>
                <a:lnTo>
                  <a:pt x="15040" y="759646"/>
                </a:lnTo>
                <a:lnTo>
                  <a:pt x="7102" y="709955"/>
                </a:lnTo>
                <a:lnTo>
                  <a:pt x="2140" y="659808"/>
                </a:lnTo>
                <a:lnTo>
                  <a:pt x="0" y="609386"/>
                </a:lnTo>
                <a:lnTo>
                  <a:pt x="522" y="558873"/>
                </a:lnTo>
                <a:lnTo>
                  <a:pt x="3552" y="508452"/>
                </a:lnTo>
                <a:lnTo>
                  <a:pt x="8931" y="458304"/>
                </a:lnTo>
                <a:lnTo>
                  <a:pt x="16503" y="408613"/>
                </a:lnTo>
                <a:lnTo>
                  <a:pt x="26112" y="359562"/>
                </a:lnTo>
                <a:lnTo>
                  <a:pt x="37737" y="315420"/>
                </a:lnTo>
                <a:lnTo>
                  <a:pt x="53366" y="269317"/>
                </a:lnTo>
                <a:lnTo>
                  <a:pt x="72081" y="222118"/>
                </a:lnTo>
                <a:lnTo>
                  <a:pt x="92962" y="174690"/>
                </a:lnTo>
                <a:lnTo>
                  <a:pt x="115090" y="127897"/>
                </a:lnTo>
                <a:lnTo>
                  <a:pt x="137544" y="82608"/>
                </a:lnTo>
                <a:lnTo>
                  <a:pt x="159406" y="39686"/>
                </a:lnTo>
                <a:lnTo>
                  <a:pt x="179757" y="0"/>
                </a:lnTo>
              </a:path>
            </a:pathLst>
          </a:custGeom>
          <a:ln w="3200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07811" y="2509264"/>
            <a:ext cx="86360" cy="107950"/>
          </a:xfrm>
          <a:custGeom>
            <a:avLst/>
            <a:gdLst/>
            <a:ahLst/>
            <a:cxnLst/>
            <a:rect l="l" t="t" r="r" b="b"/>
            <a:pathLst>
              <a:path w="86359" h="107950">
                <a:moveTo>
                  <a:pt x="85204" y="0"/>
                </a:moveTo>
                <a:lnTo>
                  <a:pt x="0" y="65290"/>
                </a:lnTo>
                <a:lnTo>
                  <a:pt x="86321" y="107340"/>
                </a:lnTo>
                <a:lnTo>
                  <a:pt x="852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07186" y="2553461"/>
            <a:ext cx="259715" cy="1234440"/>
          </a:xfrm>
          <a:custGeom>
            <a:avLst/>
            <a:gdLst/>
            <a:ahLst/>
            <a:cxnLst/>
            <a:rect l="l" t="t" r="r" b="b"/>
            <a:pathLst>
              <a:path w="259715" h="1234439">
                <a:moveTo>
                  <a:pt x="0" y="0"/>
                </a:moveTo>
                <a:lnTo>
                  <a:pt x="14753" y="24920"/>
                </a:lnTo>
                <a:lnTo>
                  <a:pt x="35218" y="56933"/>
                </a:lnTo>
                <a:lnTo>
                  <a:pt x="59965" y="94838"/>
                </a:lnTo>
                <a:lnTo>
                  <a:pt x="87568" y="137432"/>
                </a:lnTo>
                <a:lnTo>
                  <a:pt x="116598" y="183516"/>
                </a:lnTo>
                <a:lnTo>
                  <a:pt x="145629" y="231888"/>
                </a:lnTo>
                <a:lnTo>
                  <a:pt x="173231" y="281346"/>
                </a:lnTo>
                <a:lnTo>
                  <a:pt x="197979" y="330690"/>
                </a:lnTo>
                <a:lnTo>
                  <a:pt x="218443" y="378718"/>
                </a:lnTo>
                <a:lnTo>
                  <a:pt x="233197" y="424230"/>
                </a:lnTo>
                <a:lnTo>
                  <a:pt x="244269" y="473337"/>
                </a:lnTo>
                <a:lnTo>
                  <a:pt x="252208" y="523086"/>
                </a:lnTo>
                <a:lnTo>
                  <a:pt x="257169" y="573292"/>
                </a:lnTo>
                <a:lnTo>
                  <a:pt x="259310" y="623772"/>
                </a:lnTo>
                <a:lnTo>
                  <a:pt x="258787" y="674345"/>
                </a:lnTo>
                <a:lnTo>
                  <a:pt x="255758" y="724825"/>
                </a:lnTo>
                <a:lnTo>
                  <a:pt x="250378" y="775031"/>
                </a:lnTo>
                <a:lnTo>
                  <a:pt x="242806" y="824779"/>
                </a:lnTo>
                <a:lnTo>
                  <a:pt x="233197" y="873887"/>
                </a:lnTo>
                <a:lnTo>
                  <a:pt x="221572" y="918081"/>
                </a:lnTo>
                <a:lnTo>
                  <a:pt x="205943" y="964240"/>
                </a:lnTo>
                <a:lnTo>
                  <a:pt x="187228" y="1011494"/>
                </a:lnTo>
                <a:lnTo>
                  <a:pt x="166347" y="1058978"/>
                </a:lnTo>
                <a:lnTo>
                  <a:pt x="144220" y="1105824"/>
                </a:lnTo>
                <a:lnTo>
                  <a:pt x="121765" y="1151166"/>
                </a:lnTo>
                <a:lnTo>
                  <a:pt x="99903" y="1194136"/>
                </a:lnTo>
                <a:lnTo>
                  <a:pt x="79552" y="1233868"/>
                </a:lnTo>
              </a:path>
            </a:pathLst>
          </a:custGeom>
          <a:ln w="3200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50440" y="3752192"/>
            <a:ext cx="86360" cy="107950"/>
          </a:xfrm>
          <a:custGeom>
            <a:avLst/>
            <a:gdLst/>
            <a:ahLst/>
            <a:cxnLst/>
            <a:rect l="l" t="t" r="r" b="b"/>
            <a:pathLst>
              <a:path w="86359" h="107950">
                <a:moveTo>
                  <a:pt x="0" y="0"/>
                </a:moveTo>
                <a:lnTo>
                  <a:pt x="1168" y="107340"/>
                </a:lnTo>
                <a:lnTo>
                  <a:pt x="86334" y="4199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639451" y="3274314"/>
            <a:ext cx="302895" cy="460375"/>
          </a:xfrm>
          <a:custGeom>
            <a:avLst/>
            <a:gdLst/>
            <a:ahLst/>
            <a:cxnLst/>
            <a:rect l="l" t="t" r="r" b="b"/>
            <a:pathLst>
              <a:path w="302895" h="460375">
                <a:moveTo>
                  <a:pt x="302374" y="0"/>
                </a:moveTo>
                <a:lnTo>
                  <a:pt x="251861" y="31112"/>
                </a:lnTo>
                <a:lnTo>
                  <a:pt x="203873" y="63269"/>
                </a:lnTo>
                <a:lnTo>
                  <a:pt x="160342" y="97510"/>
                </a:lnTo>
                <a:lnTo>
                  <a:pt x="123202" y="134874"/>
                </a:lnTo>
                <a:lnTo>
                  <a:pt x="93472" y="175608"/>
                </a:lnTo>
                <a:lnTo>
                  <a:pt x="69691" y="219170"/>
                </a:lnTo>
                <a:lnTo>
                  <a:pt x="50072" y="265408"/>
                </a:lnTo>
                <a:lnTo>
                  <a:pt x="32829" y="314172"/>
                </a:lnTo>
                <a:lnTo>
                  <a:pt x="13957" y="384398"/>
                </a:lnTo>
                <a:lnTo>
                  <a:pt x="6519" y="421791"/>
                </a:lnTo>
                <a:lnTo>
                  <a:pt x="0" y="460235"/>
                </a:lnTo>
              </a:path>
            </a:pathLst>
          </a:custGeom>
          <a:ln w="3200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594242" y="3711869"/>
            <a:ext cx="95250" cy="102235"/>
          </a:xfrm>
          <a:custGeom>
            <a:avLst/>
            <a:gdLst/>
            <a:ahLst/>
            <a:cxnLst/>
            <a:rect l="l" t="t" r="r" b="b"/>
            <a:pathLst>
              <a:path w="95250" h="102235">
                <a:moveTo>
                  <a:pt x="0" y="0"/>
                </a:moveTo>
                <a:lnTo>
                  <a:pt x="33642" y="101942"/>
                </a:lnTo>
                <a:lnTo>
                  <a:pt x="95008" y="1386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763517" y="3397834"/>
            <a:ext cx="303530" cy="508000"/>
          </a:xfrm>
          <a:custGeom>
            <a:avLst/>
            <a:gdLst/>
            <a:ahLst/>
            <a:cxnLst/>
            <a:rect l="l" t="t" r="r" b="b"/>
            <a:pathLst>
              <a:path w="303529" h="508000">
                <a:moveTo>
                  <a:pt x="0" y="507415"/>
                </a:moveTo>
                <a:lnTo>
                  <a:pt x="40550" y="480397"/>
                </a:lnTo>
                <a:lnTo>
                  <a:pt x="79732" y="452799"/>
                </a:lnTo>
                <a:lnTo>
                  <a:pt x="116556" y="424042"/>
                </a:lnTo>
                <a:lnTo>
                  <a:pt x="150033" y="393546"/>
                </a:lnTo>
                <a:lnTo>
                  <a:pt x="179171" y="360730"/>
                </a:lnTo>
                <a:lnTo>
                  <a:pt x="208901" y="316428"/>
                </a:lnTo>
                <a:lnTo>
                  <a:pt x="232683" y="269051"/>
                </a:lnTo>
                <a:lnTo>
                  <a:pt x="252302" y="218761"/>
                </a:lnTo>
                <a:lnTo>
                  <a:pt x="269544" y="165722"/>
                </a:lnTo>
                <a:lnTo>
                  <a:pt x="280129" y="126939"/>
                </a:lnTo>
                <a:lnTo>
                  <a:pt x="289064" y="86104"/>
                </a:lnTo>
                <a:lnTo>
                  <a:pt x="296694" y="43648"/>
                </a:lnTo>
                <a:lnTo>
                  <a:pt x="303364" y="0"/>
                </a:lnTo>
              </a:path>
            </a:pathLst>
          </a:custGeom>
          <a:ln w="3200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017188" y="3318511"/>
            <a:ext cx="95250" cy="101600"/>
          </a:xfrm>
          <a:custGeom>
            <a:avLst/>
            <a:gdLst/>
            <a:ahLst/>
            <a:cxnLst/>
            <a:rect l="l" t="t" r="r" b="b"/>
            <a:pathLst>
              <a:path w="95250" h="101600">
                <a:moveTo>
                  <a:pt x="60274" y="0"/>
                </a:moveTo>
                <a:lnTo>
                  <a:pt x="0" y="88823"/>
                </a:lnTo>
                <a:lnTo>
                  <a:pt x="95173" y="101511"/>
                </a:lnTo>
                <a:lnTo>
                  <a:pt x="602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3480892" y="2082049"/>
            <a:ext cx="2457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Times New Roman"/>
                <a:cs typeface="Times New Roman"/>
              </a:rPr>
              <a:t>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176043" y="2847097"/>
            <a:ext cx="2292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71194" y="2126245"/>
            <a:ext cx="2457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106424" y="2508504"/>
            <a:ext cx="995680" cy="1255395"/>
          </a:xfrm>
          <a:custGeom>
            <a:avLst/>
            <a:gdLst/>
            <a:ahLst/>
            <a:cxnLst/>
            <a:rect l="l" t="t" r="r" b="b"/>
            <a:pathLst>
              <a:path w="995680" h="1255395">
                <a:moveTo>
                  <a:pt x="0" y="0"/>
                </a:moveTo>
                <a:lnTo>
                  <a:pt x="995337" y="1254798"/>
                </a:lnTo>
              </a:path>
            </a:pathLst>
          </a:custGeom>
          <a:ln w="12700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064015" y="3729671"/>
            <a:ext cx="77470" cy="83820"/>
          </a:xfrm>
          <a:custGeom>
            <a:avLst/>
            <a:gdLst/>
            <a:ahLst/>
            <a:cxnLst/>
            <a:rect l="l" t="t" r="r" b="b"/>
            <a:pathLst>
              <a:path w="77469" h="83820">
                <a:moveTo>
                  <a:pt x="59702" y="0"/>
                </a:moveTo>
                <a:lnTo>
                  <a:pt x="0" y="47345"/>
                </a:lnTo>
                <a:lnTo>
                  <a:pt x="77203" y="83375"/>
                </a:lnTo>
                <a:lnTo>
                  <a:pt x="59702" y="0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329565" y="3791672"/>
            <a:ext cx="4389755" cy="16211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7365">
              <a:lnSpc>
                <a:spcPct val="100000"/>
              </a:lnSpc>
              <a:spcBef>
                <a:spcPts val="100"/>
              </a:spcBef>
              <a:tabLst>
                <a:tab pos="1812925" algn="l"/>
                <a:tab pos="3119120" algn="l"/>
              </a:tabLst>
            </a:pPr>
            <a:r>
              <a:rPr dirty="0" sz="2400" spc="-5">
                <a:latin typeface="Times New Roman"/>
                <a:cs typeface="Times New Roman"/>
              </a:rPr>
              <a:t>F	</a:t>
            </a:r>
            <a:r>
              <a:rPr dirty="0" sz="2400">
                <a:latin typeface="Times New Roman"/>
                <a:cs typeface="Times New Roman"/>
              </a:rPr>
              <a:t>C	E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400">
              <a:latin typeface="Times New Roman"/>
              <a:cs typeface="Times New Roman"/>
            </a:endParaRPr>
          </a:p>
          <a:p>
            <a:pPr algn="ctr" marL="203835">
              <a:lnSpc>
                <a:spcPct val="100000"/>
              </a:lnSpc>
            </a:pPr>
            <a:r>
              <a:rPr dirty="0" sz="2400" spc="-15" b="1">
                <a:latin typeface="Calibri"/>
                <a:cs typeface="Calibri"/>
              </a:rPr>
              <a:t>Graph </a:t>
            </a:r>
            <a:r>
              <a:rPr dirty="0" sz="2400" b="1">
                <a:latin typeface="Calibri"/>
                <a:cs typeface="Calibri"/>
              </a:rPr>
              <a:t>G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400" b="1">
                <a:latin typeface="Calibri"/>
                <a:cs typeface="Calibri"/>
              </a:rPr>
              <a:t>3 </a:t>
            </a:r>
            <a:r>
              <a:rPr dirty="0" sz="2400" spc="-5" b="1">
                <a:latin typeface="Calibri"/>
                <a:cs typeface="Calibri"/>
              </a:rPr>
              <a:t>Strongly Connected</a:t>
            </a:r>
            <a:r>
              <a:rPr dirty="0" sz="2400" spc="-90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Components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580126" y="2987801"/>
            <a:ext cx="1225550" cy="475615"/>
          </a:xfrm>
          <a:prstGeom prst="rect">
            <a:avLst/>
          </a:prstGeom>
          <a:solidFill>
            <a:srgbClr val="C1C1C1"/>
          </a:solidFill>
          <a:ln w="19811">
            <a:solidFill>
              <a:srgbClr val="339966"/>
            </a:solidFill>
          </a:ln>
        </p:spPr>
        <p:txBody>
          <a:bodyPr wrap="square" lIns="0" tIns="33655" rIns="0" bIns="0" rtlCol="0" vert="horz">
            <a:spAutoFit/>
          </a:bodyPr>
          <a:lstStyle/>
          <a:p>
            <a:pPr marL="205740">
              <a:lnSpc>
                <a:spcPct val="100000"/>
              </a:lnSpc>
              <a:spcBef>
                <a:spcPts val="265"/>
              </a:spcBef>
            </a:pPr>
            <a:r>
              <a:rPr dirty="0" sz="2400" spc="-10">
                <a:latin typeface="Times New Roman"/>
                <a:cs typeface="Times New Roman"/>
              </a:rPr>
              <a:t>ABDF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733793" y="4427982"/>
            <a:ext cx="862965" cy="475615"/>
          </a:xfrm>
          <a:prstGeom prst="rect">
            <a:avLst/>
          </a:prstGeom>
          <a:solidFill>
            <a:srgbClr val="C1C1C1"/>
          </a:solidFill>
          <a:ln w="19811">
            <a:solidFill>
              <a:srgbClr val="339966"/>
            </a:solidFill>
          </a:ln>
        </p:spPr>
        <p:txBody>
          <a:bodyPr wrap="square" lIns="0" tIns="3365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65"/>
              </a:spcBef>
            </a:pPr>
            <a:r>
              <a:rPr dirty="0" sz="2400">
                <a:latin typeface="Times New Roman"/>
                <a:cs typeface="Times New Roman"/>
              </a:rPr>
              <a:t>C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668006" y="3419094"/>
            <a:ext cx="1009015" cy="477520"/>
          </a:xfrm>
          <a:prstGeom prst="rect">
            <a:avLst/>
          </a:prstGeom>
          <a:solidFill>
            <a:srgbClr val="C1C1C1"/>
          </a:solidFill>
          <a:ln w="19811">
            <a:solidFill>
              <a:srgbClr val="339966"/>
            </a:solidFill>
          </a:ln>
        </p:spPr>
        <p:txBody>
          <a:bodyPr wrap="square" lIns="0" tIns="34290" rIns="0" bIns="0" rtlCol="0" vert="horz">
            <a:spAutoFit/>
          </a:bodyPr>
          <a:lstStyle/>
          <a:p>
            <a:pPr marL="300355">
              <a:lnSpc>
                <a:spcPct val="100000"/>
              </a:lnSpc>
              <a:spcBef>
                <a:spcPts val="270"/>
              </a:spcBef>
            </a:pPr>
            <a:r>
              <a:rPr dirty="0" sz="2400" spc="-10">
                <a:latin typeface="Times New Roman"/>
                <a:cs typeface="Times New Roman"/>
              </a:rPr>
              <a:t>EG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874891" y="3237547"/>
            <a:ext cx="793115" cy="398145"/>
          </a:xfrm>
          <a:custGeom>
            <a:avLst/>
            <a:gdLst/>
            <a:ahLst/>
            <a:cxnLst/>
            <a:rect l="l" t="t" r="r" b="b"/>
            <a:pathLst>
              <a:path w="793115" h="398145">
                <a:moveTo>
                  <a:pt x="793115" y="397954"/>
                </a:moveTo>
                <a:lnTo>
                  <a:pt x="0" y="0"/>
                </a:lnTo>
              </a:path>
            </a:pathLst>
          </a:custGeom>
          <a:ln w="25907">
            <a:solidFill>
              <a:srgbClr val="3399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805419" y="3202684"/>
            <a:ext cx="145415" cy="116205"/>
          </a:xfrm>
          <a:custGeom>
            <a:avLst/>
            <a:gdLst/>
            <a:ahLst/>
            <a:cxnLst/>
            <a:rect l="l" t="t" r="r" b="b"/>
            <a:pathLst>
              <a:path w="145415" h="116204">
                <a:moveTo>
                  <a:pt x="0" y="0"/>
                </a:moveTo>
                <a:lnTo>
                  <a:pt x="86728" y="115989"/>
                </a:lnTo>
                <a:lnTo>
                  <a:pt x="69469" y="34861"/>
                </a:lnTo>
                <a:lnTo>
                  <a:pt x="144830" y="215"/>
                </a:lnTo>
                <a:lnTo>
                  <a:pt x="0" y="0"/>
                </a:lnTo>
                <a:close/>
              </a:path>
            </a:pathLst>
          </a:custGeom>
          <a:solidFill>
            <a:srgbClr val="339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227826" y="3490721"/>
            <a:ext cx="882650" cy="882650"/>
          </a:xfrm>
          <a:custGeom>
            <a:avLst/>
            <a:gdLst/>
            <a:ahLst/>
            <a:cxnLst/>
            <a:rect l="l" t="t" r="r" b="b"/>
            <a:pathLst>
              <a:path w="882650" h="882650">
                <a:moveTo>
                  <a:pt x="0" y="0"/>
                </a:moveTo>
                <a:lnTo>
                  <a:pt x="882307" y="882307"/>
                </a:lnTo>
              </a:path>
            </a:pathLst>
          </a:custGeom>
          <a:ln w="25908">
            <a:solidFill>
              <a:srgbClr val="3399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027693" y="4290584"/>
            <a:ext cx="137795" cy="137795"/>
          </a:xfrm>
          <a:custGeom>
            <a:avLst/>
            <a:gdLst/>
            <a:ahLst/>
            <a:cxnLst/>
            <a:rect l="l" t="t" r="r" b="b"/>
            <a:pathLst>
              <a:path w="137795" h="137795">
                <a:moveTo>
                  <a:pt x="91605" y="0"/>
                </a:moveTo>
                <a:lnTo>
                  <a:pt x="82435" y="82435"/>
                </a:lnTo>
                <a:lnTo>
                  <a:pt x="0" y="91592"/>
                </a:lnTo>
                <a:lnTo>
                  <a:pt x="137388" y="137401"/>
                </a:lnTo>
                <a:lnTo>
                  <a:pt x="91605" y="0"/>
                </a:lnTo>
                <a:close/>
              </a:path>
            </a:pathLst>
          </a:custGeom>
          <a:solidFill>
            <a:srgbClr val="339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445108" y="3922014"/>
            <a:ext cx="657860" cy="461645"/>
          </a:xfrm>
          <a:custGeom>
            <a:avLst/>
            <a:gdLst/>
            <a:ahLst/>
            <a:cxnLst/>
            <a:rect l="l" t="t" r="r" b="b"/>
            <a:pathLst>
              <a:path w="657859" h="461645">
                <a:moveTo>
                  <a:pt x="657237" y="0"/>
                </a:moveTo>
                <a:lnTo>
                  <a:pt x="0" y="461314"/>
                </a:lnTo>
              </a:path>
            </a:pathLst>
          </a:custGeom>
          <a:ln w="25907">
            <a:solidFill>
              <a:srgbClr val="3399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381493" y="4300547"/>
            <a:ext cx="143510" cy="127635"/>
          </a:xfrm>
          <a:custGeom>
            <a:avLst/>
            <a:gdLst/>
            <a:ahLst/>
            <a:cxnLst/>
            <a:rect l="l" t="t" r="r" b="b"/>
            <a:pathLst>
              <a:path w="143509" h="127635">
                <a:moveTo>
                  <a:pt x="68808" y="0"/>
                </a:moveTo>
                <a:lnTo>
                  <a:pt x="0" y="127431"/>
                </a:lnTo>
                <a:lnTo>
                  <a:pt x="143243" y="106019"/>
                </a:lnTo>
                <a:lnTo>
                  <a:pt x="63614" y="82778"/>
                </a:lnTo>
                <a:lnTo>
                  <a:pt x="68808" y="0"/>
                </a:lnTo>
                <a:close/>
              </a:path>
            </a:pathLst>
          </a:custGeom>
          <a:solidFill>
            <a:srgbClr val="339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5514340" y="2218395"/>
            <a:ext cx="32607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Condensation Graph</a:t>
            </a:r>
            <a:r>
              <a:rPr dirty="0" sz="2400" spc="-2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G</a:t>
            </a:r>
            <a:r>
              <a:rPr dirty="0" sz="2400" b="1">
                <a:latin typeface="Symbol"/>
                <a:cs typeface="Symbol"/>
              </a:rPr>
              <a:t>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369716" y="5231916"/>
            <a:ext cx="21253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>
                <a:latin typeface="Calibri"/>
                <a:cs typeface="Calibri"/>
              </a:rPr>
              <a:t>It’s </a:t>
            </a:r>
            <a:r>
              <a:rPr dirty="0" sz="2400" spc="-5">
                <a:latin typeface="Calibri"/>
                <a:cs typeface="Calibri"/>
              </a:rPr>
              <a:t>acyclic,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 spc="-15" b="1" i="1">
                <a:solidFill>
                  <a:srgbClr val="FF0000"/>
                </a:solidFill>
                <a:latin typeface="Calibri"/>
                <a:cs typeface="Calibri"/>
              </a:rPr>
              <a:t>Why?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361629" y="2666221"/>
            <a:ext cx="2306955" cy="2587625"/>
          </a:xfrm>
          <a:custGeom>
            <a:avLst/>
            <a:gdLst/>
            <a:ahLst/>
            <a:cxnLst/>
            <a:rect l="l" t="t" r="r" b="b"/>
            <a:pathLst>
              <a:path w="2306954" h="2587625">
                <a:moveTo>
                  <a:pt x="389097" y="1861920"/>
                </a:moveTo>
                <a:lnTo>
                  <a:pt x="354961" y="1814740"/>
                </a:lnTo>
                <a:lnTo>
                  <a:pt x="322371" y="1767137"/>
                </a:lnTo>
                <a:lnTo>
                  <a:pt x="291331" y="1719163"/>
                </a:lnTo>
                <a:lnTo>
                  <a:pt x="261845" y="1670869"/>
                </a:lnTo>
                <a:lnTo>
                  <a:pt x="233913" y="1622308"/>
                </a:lnTo>
                <a:lnTo>
                  <a:pt x="207541" y="1573530"/>
                </a:lnTo>
                <a:lnTo>
                  <a:pt x="182730" y="1524589"/>
                </a:lnTo>
                <a:lnTo>
                  <a:pt x="159484" y="1475534"/>
                </a:lnTo>
                <a:lnTo>
                  <a:pt x="137806" y="1426418"/>
                </a:lnTo>
                <a:lnTo>
                  <a:pt x="117699" y="1377293"/>
                </a:lnTo>
                <a:lnTo>
                  <a:pt x="99165" y="1328210"/>
                </a:lnTo>
                <a:lnTo>
                  <a:pt x="82207" y="1279221"/>
                </a:lnTo>
                <a:lnTo>
                  <a:pt x="66829" y="1230378"/>
                </a:lnTo>
                <a:lnTo>
                  <a:pt x="53034" y="1181732"/>
                </a:lnTo>
                <a:lnTo>
                  <a:pt x="40824" y="1133335"/>
                </a:lnTo>
                <a:lnTo>
                  <a:pt x="30203" y="1085239"/>
                </a:lnTo>
                <a:lnTo>
                  <a:pt x="21173" y="1037495"/>
                </a:lnTo>
                <a:lnTo>
                  <a:pt x="13738" y="990156"/>
                </a:lnTo>
                <a:lnTo>
                  <a:pt x="7900" y="943272"/>
                </a:lnTo>
                <a:lnTo>
                  <a:pt x="3662" y="896895"/>
                </a:lnTo>
                <a:lnTo>
                  <a:pt x="1028" y="851078"/>
                </a:lnTo>
                <a:lnTo>
                  <a:pt x="0" y="805872"/>
                </a:lnTo>
                <a:lnTo>
                  <a:pt x="581" y="761328"/>
                </a:lnTo>
                <a:lnTo>
                  <a:pt x="2774" y="717498"/>
                </a:lnTo>
                <a:lnTo>
                  <a:pt x="6583" y="674434"/>
                </a:lnTo>
                <a:lnTo>
                  <a:pt x="12010" y="632188"/>
                </a:lnTo>
                <a:lnTo>
                  <a:pt x="19058" y="590811"/>
                </a:lnTo>
                <a:lnTo>
                  <a:pt x="27730" y="550355"/>
                </a:lnTo>
                <a:lnTo>
                  <a:pt x="38030" y="510871"/>
                </a:lnTo>
                <a:lnTo>
                  <a:pt x="49959" y="472412"/>
                </a:lnTo>
                <a:lnTo>
                  <a:pt x="63521" y="435029"/>
                </a:lnTo>
                <a:lnTo>
                  <a:pt x="78720" y="398773"/>
                </a:lnTo>
                <a:lnTo>
                  <a:pt x="95557" y="363697"/>
                </a:lnTo>
                <a:lnTo>
                  <a:pt x="114037" y="329852"/>
                </a:lnTo>
                <a:lnTo>
                  <a:pt x="134161" y="297290"/>
                </a:lnTo>
                <a:lnTo>
                  <a:pt x="179357" y="236220"/>
                </a:lnTo>
                <a:lnTo>
                  <a:pt x="231168" y="180902"/>
                </a:lnTo>
                <a:lnTo>
                  <a:pt x="289618" y="131748"/>
                </a:lnTo>
                <a:lnTo>
                  <a:pt x="321046" y="109813"/>
                </a:lnTo>
                <a:lnTo>
                  <a:pt x="386994" y="72080"/>
                </a:lnTo>
                <a:lnTo>
                  <a:pt x="456739" y="42408"/>
                </a:lnTo>
                <a:lnTo>
                  <a:pt x="529892" y="20657"/>
                </a:lnTo>
                <a:lnTo>
                  <a:pt x="567624" y="12707"/>
                </a:lnTo>
                <a:lnTo>
                  <a:pt x="606063" y="6684"/>
                </a:lnTo>
                <a:lnTo>
                  <a:pt x="645159" y="2570"/>
                </a:lnTo>
                <a:lnTo>
                  <a:pt x="684864" y="348"/>
                </a:lnTo>
                <a:lnTo>
                  <a:pt x="725129" y="0"/>
                </a:lnTo>
                <a:lnTo>
                  <a:pt x="765906" y="1507"/>
                </a:lnTo>
                <a:lnTo>
                  <a:pt x="807145" y="4853"/>
                </a:lnTo>
                <a:lnTo>
                  <a:pt x="848799" y="10019"/>
                </a:lnTo>
                <a:lnTo>
                  <a:pt x="890818" y="16988"/>
                </a:lnTo>
                <a:lnTo>
                  <a:pt x="933155" y="25742"/>
                </a:lnTo>
                <a:lnTo>
                  <a:pt x="975759" y="36264"/>
                </a:lnTo>
                <a:lnTo>
                  <a:pt x="1018583" y="48535"/>
                </a:lnTo>
                <a:lnTo>
                  <a:pt x="1061579" y="62538"/>
                </a:lnTo>
                <a:lnTo>
                  <a:pt x="1104696" y="78255"/>
                </a:lnTo>
                <a:lnTo>
                  <a:pt x="1147888" y="95668"/>
                </a:lnTo>
                <a:lnTo>
                  <a:pt x="1191104" y="114761"/>
                </a:lnTo>
                <a:lnTo>
                  <a:pt x="1234297" y="135514"/>
                </a:lnTo>
                <a:lnTo>
                  <a:pt x="1277418" y="157910"/>
                </a:lnTo>
                <a:lnTo>
                  <a:pt x="1320418" y="181932"/>
                </a:lnTo>
                <a:lnTo>
                  <a:pt x="1363249" y="207562"/>
                </a:lnTo>
                <a:lnTo>
                  <a:pt x="1405861" y="234782"/>
                </a:lnTo>
                <a:lnTo>
                  <a:pt x="1448207" y="263574"/>
                </a:lnTo>
                <a:lnTo>
                  <a:pt x="1490237" y="293921"/>
                </a:lnTo>
                <a:lnTo>
                  <a:pt x="1531904" y="325805"/>
                </a:lnTo>
                <a:lnTo>
                  <a:pt x="1573157" y="359208"/>
                </a:lnTo>
                <a:lnTo>
                  <a:pt x="1613950" y="394112"/>
                </a:lnTo>
                <a:lnTo>
                  <a:pt x="1654233" y="430500"/>
                </a:lnTo>
                <a:lnTo>
                  <a:pt x="1693957" y="468354"/>
                </a:lnTo>
                <a:lnTo>
                  <a:pt x="1733073" y="507656"/>
                </a:lnTo>
                <a:lnTo>
                  <a:pt x="1771534" y="548388"/>
                </a:lnTo>
                <a:lnTo>
                  <a:pt x="1809291" y="590534"/>
                </a:lnTo>
                <a:lnTo>
                  <a:pt x="1846294" y="634074"/>
                </a:lnTo>
                <a:lnTo>
                  <a:pt x="1882496" y="678992"/>
                </a:lnTo>
                <a:lnTo>
                  <a:pt x="1917847" y="725270"/>
                </a:lnTo>
                <a:lnTo>
                  <a:pt x="1951983" y="772450"/>
                </a:lnTo>
                <a:lnTo>
                  <a:pt x="1984573" y="820054"/>
                </a:lnTo>
                <a:lnTo>
                  <a:pt x="2015613" y="868029"/>
                </a:lnTo>
                <a:lnTo>
                  <a:pt x="2045100" y="916323"/>
                </a:lnTo>
                <a:lnTo>
                  <a:pt x="2073031" y="964885"/>
                </a:lnTo>
                <a:lnTo>
                  <a:pt x="2099403" y="1013663"/>
                </a:lnTo>
                <a:lnTo>
                  <a:pt x="2124214" y="1062606"/>
                </a:lnTo>
                <a:lnTo>
                  <a:pt x="2147460" y="1111661"/>
                </a:lnTo>
                <a:lnTo>
                  <a:pt x="2169138" y="1160778"/>
                </a:lnTo>
                <a:lnTo>
                  <a:pt x="2189246" y="1209903"/>
                </a:lnTo>
                <a:lnTo>
                  <a:pt x="2207780" y="1258987"/>
                </a:lnTo>
                <a:lnTo>
                  <a:pt x="2224737" y="1307976"/>
                </a:lnTo>
                <a:lnTo>
                  <a:pt x="2240115" y="1356820"/>
                </a:lnTo>
                <a:lnTo>
                  <a:pt x="2253910" y="1405466"/>
                </a:lnTo>
                <a:lnTo>
                  <a:pt x="2266120" y="1453863"/>
                </a:lnTo>
                <a:lnTo>
                  <a:pt x="2276741" y="1501959"/>
                </a:lnTo>
                <a:lnTo>
                  <a:pt x="2285771" y="1549703"/>
                </a:lnTo>
                <a:lnTo>
                  <a:pt x="2293207" y="1597043"/>
                </a:lnTo>
                <a:lnTo>
                  <a:pt x="2299045" y="1643927"/>
                </a:lnTo>
                <a:lnTo>
                  <a:pt x="2303282" y="1690303"/>
                </a:lnTo>
                <a:lnTo>
                  <a:pt x="2305917" y="1736121"/>
                </a:lnTo>
                <a:lnTo>
                  <a:pt x="2306945" y="1781327"/>
                </a:lnTo>
                <a:lnTo>
                  <a:pt x="2306364" y="1825871"/>
                </a:lnTo>
                <a:lnTo>
                  <a:pt x="2304170" y="1869701"/>
                </a:lnTo>
                <a:lnTo>
                  <a:pt x="2300361" y="1912764"/>
                </a:lnTo>
                <a:lnTo>
                  <a:pt x="2294934" y="1955010"/>
                </a:lnTo>
                <a:lnTo>
                  <a:pt x="2287886" y="1996387"/>
                </a:lnTo>
                <a:lnTo>
                  <a:pt x="2279214" y="2036843"/>
                </a:lnTo>
                <a:lnTo>
                  <a:pt x="2268915" y="2076326"/>
                </a:lnTo>
                <a:lnTo>
                  <a:pt x="2256985" y="2114785"/>
                </a:lnTo>
                <a:lnTo>
                  <a:pt x="2243423" y="2152167"/>
                </a:lnTo>
                <a:lnTo>
                  <a:pt x="2228224" y="2188422"/>
                </a:lnTo>
                <a:lnTo>
                  <a:pt x="2211387" y="2223498"/>
                </a:lnTo>
                <a:lnTo>
                  <a:pt x="2192907" y="2257342"/>
                </a:lnTo>
                <a:lnTo>
                  <a:pt x="2172783" y="2289904"/>
                </a:lnTo>
                <a:lnTo>
                  <a:pt x="2127587" y="2350972"/>
                </a:lnTo>
                <a:lnTo>
                  <a:pt x="2075776" y="2406289"/>
                </a:lnTo>
                <a:lnTo>
                  <a:pt x="2017326" y="2455441"/>
                </a:lnTo>
                <a:lnTo>
                  <a:pt x="1985897" y="2477377"/>
                </a:lnTo>
                <a:lnTo>
                  <a:pt x="1919948" y="2515112"/>
                </a:lnTo>
                <a:lnTo>
                  <a:pt x="1850201" y="2544785"/>
                </a:lnTo>
                <a:lnTo>
                  <a:pt x="1777047" y="2566537"/>
                </a:lnTo>
                <a:lnTo>
                  <a:pt x="1739314" y="2574487"/>
                </a:lnTo>
                <a:lnTo>
                  <a:pt x="1700875" y="2580510"/>
                </a:lnTo>
                <a:lnTo>
                  <a:pt x="1661778" y="2584624"/>
                </a:lnTo>
                <a:lnTo>
                  <a:pt x="1622073" y="2586847"/>
                </a:lnTo>
                <a:lnTo>
                  <a:pt x="1581807" y="2587195"/>
                </a:lnTo>
                <a:lnTo>
                  <a:pt x="1541030" y="2585688"/>
                </a:lnTo>
                <a:lnTo>
                  <a:pt x="1499790" y="2582342"/>
                </a:lnTo>
                <a:lnTo>
                  <a:pt x="1458136" y="2577176"/>
                </a:lnTo>
                <a:lnTo>
                  <a:pt x="1416117" y="2570207"/>
                </a:lnTo>
                <a:lnTo>
                  <a:pt x="1373780" y="2561453"/>
                </a:lnTo>
                <a:lnTo>
                  <a:pt x="1331176" y="2550931"/>
                </a:lnTo>
                <a:lnTo>
                  <a:pt x="1288351" y="2538660"/>
                </a:lnTo>
                <a:lnTo>
                  <a:pt x="1245356" y="2524657"/>
                </a:lnTo>
                <a:lnTo>
                  <a:pt x="1202238" y="2508939"/>
                </a:lnTo>
                <a:lnTo>
                  <a:pt x="1159047" y="2491525"/>
                </a:lnTo>
                <a:lnTo>
                  <a:pt x="1115831" y="2472433"/>
                </a:lnTo>
                <a:lnTo>
                  <a:pt x="1072638" y="2451679"/>
                </a:lnTo>
                <a:lnTo>
                  <a:pt x="1029517" y="2429282"/>
                </a:lnTo>
                <a:lnTo>
                  <a:pt x="986517" y="2405260"/>
                </a:lnTo>
                <a:lnTo>
                  <a:pt x="943687" y="2379630"/>
                </a:lnTo>
                <a:lnTo>
                  <a:pt x="901075" y="2352410"/>
                </a:lnTo>
                <a:lnTo>
                  <a:pt x="858729" y="2323617"/>
                </a:lnTo>
                <a:lnTo>
                  <a:pt x="816699" y="2293270"/>
                </a:lnTo>
                <a:lnTo>
                  <a:pt x="775034" y="2261386"/>
                </a:lnTo>
                <a:lnTo>
                  <a:pt x="733780" y="2227983"/>
                </a:lnTo>
                <a:lnTo>
                  <a:pt x="692988" y="2193079"/>
                </a:lnTo>
                <a:lnTo>
                  <a:pt x="652706" y="2156690"/>
                </a:lnTo>
                <a:lnTo>
                  <a:pt x="612983" y="2118836"/>
                </a:lnTo>
                <a:lnTo>
                  <a:pt x="573867" y="2079534"/>
                </a:lnTo>
                <a:lnTo>
                  <a:pt x="535407" y="2038801"/>
                </a:lnTo>
                <a:lnTo>
                  <a:pt x="497651" y="1996655"/>
                </a:lnTo>
                <a:lnTo>
                  <a:pt x="460648" y="1953115"/>
                </a:lnTo>
                <a:lnTo>
                  <a:pt x="424448" y="1908197"/>
                </a:lnTo>
                <a:lnTo>
                  <a:pt x="389097" y="1861920"/>
                </a:lnTo>
                <a:close/>
              </a:path>
            </a:pathLst>
          </a:custGeom>
          <a:ln w="28575">
            <a:solidFill>
              <a:srgbClr val="FF99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084832" y="5765291"/>
            <a:ext cx="3249167" cy="4556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039111" y="5740920"/>
            <a:ext cx="3157727" cy="5653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127504" y="5788152"/>
            <a:ext cx="3163823" cy="3703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2127504" y="5806399"/>
            <a:ext cx="31642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Note: two </a:t>
            </a:r>
            <a:r>
              <a:rPr dirty="0" sz="1800" spc="-5">
                <a:latin typeface="Calibri"/>
                <a:cs typeface="Calibri"/>
              </a:rPr>
              <a:t>SCC in one </a:t>
            </a:r>
            <a:r>
              <a:rPr dirty="0" sz="1800" spc="-10">
                <a:latin typeface="Calibri"/>
                <a:cs typeface="Calibri"/>
              </a:rPr>
              <a:t>DFS</a:t>
            </a:r>
            <a:r>
              <a:rPr dirty="0" sz="1800" spc="6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tree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648961" y="4327893"/>
            <a:ext cx="1388110" cy="1461135"/>
          </a:xfrm>
          <a:custGeom>
            <a:avLst/>
            <a:gdLst/>
            <a:ahLst/>
            <a:cxnLst/>
            <a:rect l="l" t="t" r="r" b="b"/>
            <a:pathLst>
              <a:path w="1388110" h="1461135">
                <a:moveTo>
                  <a:pt x="0" y="1461020"/>
                </a:moveTo>
                <a:lnTo>
                  <a:pt x="1387970" y="0"/>
                </a:lnTo>
              </a:path>
            </a:pathLst>
          </a:custGeom>
          <a:ln w="28956">
            <a:solidFill>
              <a:srgbClr val="FFCC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944567" y="4264916"/>
            <a:ext cx="152400" cy="154940"/>
          </a:xfrm>
          <a:custGeom>
            <a:avLst/>
            <a:gdLst/>
            <a:ahLst/>
            <a:cxnLst/>
            <a:rect l="l" t="t" r="r" b="b"/>
            <a:pathLst>
              <a:path w="152400" h="154939">
                <a:moveTo>
                  <a:pt x="152196" y="0"/>
                </a:moveTo>
                <a:lnTo>
                  <a:pt x="0" y="55105"/>
                </a:lnTo>
                <a:lnTo>
                  <a:pt x="92367" y="62979"/>
                </a:lnTo>
                <a:lnTo>
                  <a:pt x="104965" y="154825"/>
                </a:lnTo>
                <a:lnTo>
                  <a:pt x="152196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Lectures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</a:t>
            </a:r>
            <a:r>
              <a:rPr dirty="0" spc="-55"/>
              <a:t> </a:t>
            </a:r>
            <a:r>
              <a:rPr dirty="0"/>
              <a:t>2015</a:t>
            </a:r>
          </a:p>
        </p:txBody>
      </p:sp>
      <p:sp>
        <p:nvSpPr>
          <p:cNvPr id="55" name="object 5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2015/5/5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17</a:t>
            </a:fld>
          </a:p>
        </p:txBody>
      </p:sp>
    </p:spTree>
  </p:cSld>
  <p:clrMapOvr>
    <a:masterClrMapping/>
  </p:clrMapOvr>
  <p:transition spd="slow">
    <p:pull dir="l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7840" y="384047"/>
            <a:ext cx="5605270" cy="1374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68810" y="532767"/>
            <a:ext cx="480504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7835" algn="l"/>
              </a:tabLst>
            </a:pPr>
            <a:r>
              <a:rPr dirty="0" spc="-360"/>
              <a:t>T</a:t>
            </a:r>
            <a:r>
              <a:rPr dirty="0"/>
              <a:t>ra</a:t>
            </a:r>
            <a:r>
              <a:rPr dirty="0" spc="-5"/>
              <a:t>n</a:t>
            </a:r>
            <a:r>
              <a:rPr dirty="0" spc="5"/>
              <a:t>s</a:t>
            </a:r>
            <a:r>
              <a:rPr dirty="0" spc="-5"/>
              <a:t>po</a:t>
            </a:r>
            <a:r>
              <a:rPr dirty="0" spc="5"/>
              <a:t>s</a:t>
            </a:r>
            <a:r>
              <a:rPr dirty="0"/>
              <a:t>e	</a:t>
            </a:r>
            <a:r>
              <a:rPr dirty="0" spc="-5"/>
              <a:t>G</a:t>
            </a:r>
            <a:r>
              <a:rPr dirty="0"/>
              <a:t>ra</a:t>
            </a:r>
            <a:r>
              <a:rPr dirty="0" spc="-5"/>
              <a:t>ph</a:t>
            </a:r>
          </a:p>
        </p:txBody>
      </p:sp>
      <p:sp>
        <p:nvSpPr>
          <p:cNvPr id="4" name="object 4"/>
          <p:cNvSpPr/>
          <p:nvPr/>
        </p:nvSpPr>
        <p:spPr>
          <a:xfrm>
            <a:off x="207208" y="1930190"/>
            <a:ext cx="4397470" cy="27271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020502" y="3046539"/>
            <a:ext cx="2457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Times New Roman"/>
                <a:cs typeface="Times New Roman"/>
              </a:rPr>
              <a:t>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52727" y="2390394"/>
            <a:ext cx="2033905" cy="0"/>
          </a:xfrm>
          <a:custGeom>
            <a:avLst/>
            <a:gdLst/>
            <a:ahLst/>
            <a:cxnLst/>
            <a:rect l="l" t="t" r="r" b="b"/>
            <a:pathLst>
              <a:path w="2033904" h="0">
                <a:moveTo>
                  <a:pt x="2033777" y="0"/>
                </a:moveTo>
                <a:lnTo>
                  <a:pt x="0" y="0"/>
                </a:lnTo>
              </a:path>
            </a:pathLst>
          </a:custGeom>
          <a:ln w="32004">
            <a:solidFill>
              <a:srgbClr val="C1C1C1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72715" y="2342384"/>
            <a:ext cx="96520" cy="96520"/>
          </a:xfrm>
          <a:custGeom>
            <a:avLst/>
            <a:gdLst/>
            <a:ahLst/>
            <a:cxnLst/>
            <a:rect l="l" t="t" r="r" b="b"/>
            <a:pathLst>
              <a:path w="96519" h="96519">
                <a:moveTo>
                  <a:pt x="96012" y="0"/>
                </a:moveTo>
                <a:lnTo>
                  <a:pt x="0" y="48006"/>
                </a:lnTo>
                <a:lnTo>
                  <a:pt x="96012" y="96012"/>
                </a:lnTo>
                <a:lnTo>
                  <a:pt x="96012" y="0"/>
                </a:lnTo>
                <a:close/>
              </a:path>
            </a:pathLst>
          </a:custGeom>
          <a:solidFill>
            <a:srgbClr val="C1C1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09327" y="2669915"/>
            <a:ext cx="817244" cy="490220"/>
          </a:xfrm>
          <a:custGeom>
            <a:avLst/>
            <a:gdLst/>
            <a:ahLst/>
            <a:cxnLst/>
            <a:rect l="l" t="t" r="r" b="b"/>
            <a:pathLst>
              <a:path w="817244" h="490219">
                <a:moveTo>
                  <a:pt x="0" y="0"/>
                </a:moveTo>
                <a:lnTo>
                  <a:pt x="816825" y="490093"/>
                </a:lnTo>
              </a:path>
            </a:pathLst>
          </a:custGeom>
          <a:ln w="3200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26995" y="2620521"/>
            <a:ext cx="178435" cy="151130"/>
          </a:xfrm>
          <a:custGeom>
            <a:avLst/>
            <a:gdLst/>
            <a:ahLst/>
            <a:cxnLst/>
            <a:rect l="l" t="t" r="r" b="b"/>
            <a:pathLst>
              <a:path w="178434" h="151130">
                <a:moveTo>
                  <a:pt x="0" y="0"/>
                </a:moveTo>
                <a:lnTo>
                  <a:pt x="96062" y="150926"/>
                </a:lnTo>
                <a:lnTo>
                  <a:pt x="82334" y="49390"/>
                </a:lnTo>
                <a:lnTo>
                  <a:pt x="178384" y="1371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399538" y="2581020"/>
            <a:ext cx="875665" cy="501650"/>
          </a:xfrm>
          <a:custGeom>
            <a:avLst/>
            <a:gdLst/>
            <a:ahLst/>
            <a:cxnLst/>
            <a:rect l="l" t="t" r="r" b="b"/>
            <a:pathLst>
              <a:path w="875664" h="501650">
                <a:moveTo>
                  <a:pt x="0" y="501268"/>
                </a:moveTo>
                <a:lnTo>
                  <a:pt x="875449" y="0"/>
                </a:lnTo>
              </a:path>
            </a:pathLst>
          </a:custGeom>
          <a:ln w="32004">
            <a:solidFill>
              <a:srgbClr val="C1C1C1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237241" y="2541271"/>
            <a:ext cx="107314" cy="89535"/>
          </a:xfrm>
          <a:custGeom>
            <a:avLst/>
            <a:gdLst/>
            <a:ahLst/>
            <a:cxnLst/>
            <a:rect l="l" t="t" r="r" b="b"/>
            <a:pathLst>
              <a:path w="107314" h="89535">
                <a:moveTo>
                  <a:pt x="107175" y="0"/>
                </a:moveTo>
                <a:lnTo>
                  <a:pt x="0" y="6057"/>
                </a:lnTo>
                <a:lnTo>
                  <a:pt x="47713" y="89369"/>
                </a:lnTo>
                <a:lnTo>
                  <a:pt x="107175" y="0"/>
                </a:lnTo>
                <a:close/>
              </a:path>
            </a:pathLst>
          </a:custGeom>
          <a:solidFill>
            <a:srgbClr val="C1C1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183892" y="3479291"/>
            <a:ext cx="0" cy="477520"/>
          </a:xfrm>
          <a:custGeom>
            <a:avLst/>
            <a:gdLst/>
            <a:ahLst/>
            <a:cxnLst/>
            <a:rect l="l" t="t" r="r" b="b"/>
            <a:pathLst>
              <a:path w="0" h="477520">
                <a:moveTo>
                  <a:pt x="0" y="0"/>
                </a:moveTo>
                <a:lnTo>
                  <a:pt x="0" y="477520"/>
                </a:lnTo>
              </a:path>
            </a:pathLst>
          </a:custGeom>
          <a:ln w="12700">
            <a:solidFill>
              <a:srgbClr val="C1C1C1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145797" y="3944113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38100" y="76199"/>
                </a:lnTo>
                <a:lnTo>
                  <a:pt x="76200" y="0"/>
                </a:lnTo>
                <a:close/>
              </a:path>
            </a:pathLst>
          </a:custGeom>
          <a:solidFill>
            <a:srgbClr val="C1C1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424429" y="2619755"/>
            <a:ext cx="996950" cy="1343660"/>
          </a:xfrm>
          <a:custGeom>
            <a:avLst/>
            <a:gdLst/>
            <a:ahLst/>
            <a:cxnLst/>
            <a:rect l="l" t="t" r="r" b="b"/>
            <a:pathLst>
              <a:path w="996950" h="1343660">
                <a:moveTo>
                  <a:pt x="996950" y="0"/>
                </a:moveTo>
                <a:lnTo>
                  <a:pt x="0" y="1343469"/>
                </a:lnTo>
              </a:path>
            </a:pathLst>
          </a:custGeom>
          <a:ln w="12700">
            <a:solidFill>
              <a:srgbClr val="C1C1C1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386585" y="3930318"/>
            <a:ext cx="76200" cy="84455"/>
          </a:xfrm>
          <a:custGeom>
            <a:avLst/>
            <a:gdLst/>
            <a:ahLst/>
            <a:cxnLst/>
            <a:rect l="l" t="t" r="r" b="b"/>
            <a:pathLst>
              <a:path w="76200" h="84454">
                <a:moveTo>
                  <a:pt x="14808" y="0"/>
                </a:moveTo>
                <a:lnTo>
                  <a:pt x="0" y="83896"/>
                </a:lnTo>
                <a:lnTo>
                  <a:pt x="75996" y="45402"/>
                </a:lnTo>
                <a:lnTo>
                  <a:pt x="14808" y="0"/>
                </a:lnTo>
                <a:close/>
              </a:path>
            </a:pathLst>
          </a:custGeom>
          <a:solidFill>
            <a:srgbClr val="C1C1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171955" y="4149852"/>
            <a:ext cx="789940" cy="0"/>
          </a:xfrm>
          <a:custGeom>
            <a:avLst/>
            <a:gdLst/>
            <a:ahLst/>
            <a:cxnLst/>
            <a:rect l="l" t="t" r="r" b="b"/>
            <a:pathLst>
              <a:path w="789939" h="0">
                <a:moveTo>
                  <a:pt x="0" y="0"/>
                </a:moveTo>
                <a:lnTo>
                  <a:pt x="789940" y="0"/>
                </a:lnTo>
              </a:path>
            </a:pathLst>
          </a:custGeom>
          <a:ln w="12700">
            <a:solidFill>
              <a:srgbClr val="C1C1C1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949197" y="411174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199"/>
                </a:lnTo>
                <a:lnTo>
                  <a:pt x="76200" y="38099"/>
                </a:lnTo>
                <a:lnTo>
                  <a:pt x="0" y="0"/>
                </a:lnTo>
                <a:close/>
              </a:path>
            </a:pathLst>
          </a:custGeom>
          <a:solidFill>
            <a:srgbClr val="C1C1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495804" y="4149852"/>
            <a:ext cx="789940" cy="0"/>
          </a:xfrm>
          <a:custGeom>
            <a:avLst/>
            <a:gdLst/>
            <a:ahLst/>
            <a:cxnLst/>
            <a:rect l="l" t="t" r="r" b="b"/>
            <a:pathLst>
              <a:path w="789939" h="0">
                <a:moveTo>
                  <a:pt x="789939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1C1C1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432302" y="411174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0"/>
                </a:lnTo>
                <a:close/>
              </a:path>
            </a:pathLst>
          </a:custGeom>
          <a:solidFill>
            <a:srgbClr val="C1C1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684244" y="2625420"/>
            <a:ext cx="322580" cy="444500"/>
          </a:xfrm>
          <a:custGeom>
            <a:avLst/>
            <a:gdLst/>
            <a:ahLst/>
            <a:cxnLst/>
            <a:rect l="l" t="t" r="r" b="b"/>
            <a:pathLst>
              <a:path w="322579" h="444500">
                <a:moveTo>
                  <a:pt x="322351" y="443915"/>
                </a:moveTo>
                <a:lnTo>
                  <a:pt x="0" y="0"/>
                </a:lnTo>
              </a:path>
            </a:pathLst>
          </a:custGeom>
          <a:ln w="12700">
            <a:solidFill>
              <a:srgbClr val="C1C1C1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646928" y="2574033"/>
            <a:ext cx="76200" cy="84455"/>
          </a:xfrm>
          <a:custGeom>
            <a:avLst/>
            <a:gdLst/>
            <a:ahLst/>
            <a:cxnLst/>
            <a:rect l="l" t="t" r="r" b="b"/>
            <a:pathLst>
              <a:path w="76200" h="84455">
                <a:moveTo>
                  <a:pt x="0" y="0"/>
                </a:moveTo>
                <a:lnTo>
                  <a:pt x="13944" y="84048"/>
                </a:lnTo>
                <a:lnTo>
                  <a:pt x="75603" y="39281"/>
                </a:lnTo>
                <a:lnTo>
                  <a:pt x="0" y="0"/>
                </a:lnTo>
                <a:close/>
              </a:path>
            </a:pathLst>
          </a:custGeom>
          <a:solidFill>
            <a:srgbClr val="C1C1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8687" y="2649472"/>
            <a:ext cx="215265" cy="1223645"/>
          </a:xfrm>
          <a:custGeom>
            <a:avLst/>
            <a:gdLst/>
            <a:ahLst/>
            <a:cxnLst/>
            <a:rect l="l" t="t" r="r" b="b"/>
            <a:pathLst>
              <a:path w="215265" h="1223645">
                <a:moveTo>
                  <a:pt x="208154" y="1223276"/>
                </a:moveTo>
                <a:lnTo>
                  <a:pt x="183663" y="1185744"/>
                </a:lnTo>
                <a:lnTo>
                  <a:pt x="157463" y="1144850"/>
                </a:lnTo>
                <a:lnTo>
                  <a:pt x="130656" y="1101521"/>
                </a:lnTo>
                <a:lnTo>
                  <a:pt x="104346" y="1056686"/>
                </a:lnTo>
                <a:lnTo>
                  <a:pt x="79634" y="1011269"/>
                </a:lnTo>
                <a:lnTo>
                  <a:pt x="57623" y="966199"/>
                </a:lnTo>
                <a:lnTo>
                  <a:pt x="39415" y="922403"/>
                </a:lnTo>
                <a:lnTo>
                  <a:pt x="26112" y="880808"/>
                </a:lnTo>
                <a:lnTo>
                  <a:pt x="15040" y="831757"/>
                </a:lnTo>
                <a:lnTo>
                  <a:pt x="7102" y="782066"/>
                </a:lnTo>
                <a:lnTo>
                  <a:pt x="2140" y="731918"/>
                </a:lnTo>
                <a:lnTo>
                  <a:pt x="0" y="681497"/>
                </a:lnTo>
                <a:lnTo>
                  <a:pt x="522" y="630984"/>
                </a:lnTo>
                <a:lnTo>
                  <a:pt x="3552" y="580562"/>
                </a:lnTo>
                <a:lnTo>
                  <a:pt x="8931" y="530415"/>
                </a:lnTo>
                <a:lnTo>
                  <a:pt x="16503" y="480724"/>
                </a:lnTo>
                <a:lnTo>
                  <a:pt x="26112" y="431672"/>
                </a:lnTo>
                <a:lnTo>
                  <a:pt x="39636" y="381395"/>
                </a:lnTo>
                <a:lnTo>
                  <a:pt x="58161" y="328739"/>
                </a:lnTo>
                <a:lnTo>
                  <a:pt x="80343" y="274971"/>
                </a:lnTo>
                <a:lnTo>
                  <a:pt x="104836" y="221360"/>
                </a:lnTo>
                <a:lnTo>
                  <a:pt x="130295" y="169173"/>
                </a:lnTo>
                <a:lnTo>
                  <a:pt x="155376" y="119676"/>
                </a:lnTo>
                <a:lnTo>
                  <a:pt x="178733" y="74136"/>
                </a:lnTo>
                <a:lnTo>
                  <a:pt x="199022" y="33822"/>
                </a:lnTo>
                <a:lnTo>
                  <a:pt x="214898" y="0"/>
                </a:lnTo>
              </a:path>
            </a:pathLst>
          </a:custGeom>
          <a:ln w="3200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25033" y="3775967"/>
            <a:ext cx="152971" cy="1780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95213" y="2790178"/>
            <a:ext cx="215265" cy="1223645"/>
          </a:xfrm>
          <a:custGeom>
            <a:avLst/>
            <a:gdLst/>
            <a:ahLst/>
            <a:cxnLst/>
            <a:rect l="l" t="t" r="r" b="b"/>
            <a:pathLst>
              <a:path w="215265" h="1223645">
                <a:moveTo>
                  <a:pt x="6743" y="0"/>
                </a:moveTo>
                <a:lnTo>
                  <a:pt x="31235" y="37532"/>
                </a:lnTo>
                <a:lnTo>
                  <a:pt x="57435" y="78426"/>
                </a:lnTo>
                <a:lnTo>
                  <a:pt x="84241" y="121754"/>
                </a:lnTo>
                <a:lnTo>
                  <a:pt x="110551" y="166590"/>
                </a:lnTo>
                <a:lnTo>
                  <a:pt x="135263" y="212007"/>
                </a:lnTo>
                <a:lnTo>
                  <a:pt x="157275" y="257076"/>
                </a:lnTo>
                <a:lnTo>
                  <a:pt x="175483" y="300872"/>
                </a:lnTo>
                <a:lnTo>
                  <a:pt x="188785" y="342468"/>
                </a:lnTo>
                <a:lnTo>
                  <a:pt x="199857" y="391519"/>
                </a:lnTo>
                <a:lnTo>
                  <a:pt x="207796" y="441210"/>
                </a:lnTo>
                <a:lnTo>
                  <a:pt x="212757" y="491357"/>
                </a:lnTo>
                <a:lnTo>
                  <a:pt x="214898" y="541779"/>
                </a:lnTo>
                <a:lnTo>
                  <a:pt x="214375" y="592292"/>
                </a:lnTo>
                <a:lnTo>
                  <a:pt x="211346" y="642714"/>
                </a:lnTo>
                <a:lnTo>
                  <a:pt x="205966" y="692861"/>
                </a:lnTo>
                <a:lnTo>
                  <a:pt x="198394" y="742552"/>
                </a:lnTo>
                <a:lnTo>
                  <a:pt x="188785" y="791603"/>
                </a:lnTo>
                <a:lnTo>
                  <a:pt x="175261" y="841881"/>
                </a:lnTo>
                <a:lnTo>
                  <a:pt x="156736" y="894537"/>
                </a:lnTo>
                <a:lnTo>
                  <a:pt x="134555" y="948304"/>
                </a:lnTo>
                <a:lnTo>
                  <a:pt x="110062" y="1001915"/>
                </a:lnTo>
                <a:lnTo>
                  <a:pt x="84602" y="1054103"/>
                </a:lnTo>
                <a:lnTo>
                  <a:pt x="59522" y="1103600"/>
                </a:lnTo>
                <a:lnTo>
                  <a:pt x="36164" y="1149139"/>
                </a:lnTo>
                <a:lnTo>
                  <a:pt x="15875" y="1189454"/>
                </a:lnTo>
                <a:lnTo>
                  <a:pt x="0" y="1223276"/>
                </a:lnTo>
              </a:path>
            </a:pathLst>
          </a:custGeom>
          <a:ln w="3200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050795" y="2708906"/>
            <a:ext cx="152971" cy="1780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615067" y="3429761"/>
            <a:ext cx="302895" cy="460375"/>
          </a:xfrm>
          <a:custGeom>
            <a:avLst/>
            <a:gdLst/>
            <a:ahLst/>
            <a:cxnLst/>
            <a:rect l="l" t="t" r="r" b="b"/>
            <a:pathLst>
              <a:path w="302895" h="460375">
                <a:moveTo>
                  <a:pt x="302374" y="0"/>
                </a:moveTo>
                <a:lnTo>
                  <a:pt x="251861" y="31112"/>
                </a:lnTo>
                <a:lnTo>
                  <a:pt x="203873" y="63269"/>
                </a:lnTo>
                <a:lnTo>
                  <a:pt x="160342" y="97510"/>
                </a:lnTo>
                <a:lnTo>
                  <a:pt x="123202" y="134874"/>
                </a:lnTo>
                <a:lnTo>
                  <a:pt x="93472" y="175608"/>
                </a:lnTo>
                <a:lnTo>
                  <a:pt x="69691" y="219170"/>
                </a:lnTo>
                <a:lnTo>
                  <a:pt x="50072" y="265408"/>
                </a:lnTo>
                <a:lnTo>
                  <a:pt x="32829" y="314172"/>
                </a:lnTo>
                <a:lnTo>
                  <a:pt x="13957" y="384398"/>
                </a:lnTo>
                <a:lnTo>
                  <a:pt x="6519" y="421791"/>
                </a:lnTo>
                <a:lnTo>
                  <a:pt x="0" y="460235"/>
                </a:lnTo>
              </a:path>
            </a:pathLst>
          </a:custGeom>
          <a:ln w="32004">
            <a:solidFill>
              <a:srgbClr val="C1C1C1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569858" y="3867317"/>
            <a:ext cx="95250" cy="102235"/>
          </a:xfrm>
          <a:custGeom>
            <a:avLst/>
            <a:gdLst/>
            <a:ahLst/>
            <a:cxnLst/>
            <a:rect l="l" t="t" r="r" b="b"/>
            <a:pathLst>
              <a:path w="95250" h="102235">
                <a:moveTo>
                  <a:pt x="0" y="0"/>
                </a:moveTo>
                <a:lnTo>
                  <a:pt x="33642" y="101942"/>
                </a:lnTo>
                <a:lnTo>
                  <a:pt x="95008" y="13868"/>
                </a:lnTo>
                <a:lnTo>
                  <a:pt x="0" y="0"/>
                </a:lnTo>
                <a:close/>
              </a:path>
            </a:pathLst>
          </a:custGeom>
          <a:solidFill>
            <a:srgbClr val="C1C1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737609" y="3553282"/>
            <a:ext cx="303530" cy="508000"/>
          </a:xfrm>
          <a:custGeom>
            <a:avLst/>
            <a:gdLst/>
            <a:ahLst/>
            <a:cxnLst/>
            <a:rect l="l" t="t" r="r" b="b"/>
            <a:pathLst>
              <a:path w="303529" h="508000">
                <a:moveTo>
                  <a:pt x="0" y="507415"/>
                </a:moveTo>
                <a:lnTo>
                  <a:pt x="40550" y="480397"/>
                </a:lnTo>
                <a:lnTo>
                  <a:pt x="79732" y="452799"/>
                </a:lnTo>
                <a:lnTo>
                  <a:pt x="116556" y="424042"/>
                </a:lnTo>
                <a:lnTo>
                  <a:pt x="150033" y="393546"/>
                </a:lnTo>
                <a:lnTo>
                  <a:pt x="179171" y="360730"/>
                </a:lnTo>
                <a:lnTo>
                  <a:pt x="208901" y="316428"/>
                </a:lnTo>
                <a:lnTo>
                  <a:pt x="232683" y="269051"/>
                </a:lnTo>
                <a:lnTo>
                  <a:pt x="252302" y="218761"/>
                </a:lnTo>
                <a:lnTo>
                  <a:pt x="269544" y="165722"/>
                </a:lnTo>
                <a:lnTo>
                  <a:pt x="280129" y="126939"/>
                </a:lnTo>
                <a:lnTo>
                  <a:pt x="289064" y="86104"/>
                </a:lnTo>
                <a:lnTo>
                  <a:pt x="296694" y="43648"/>
                </a:lnTo>
                <a:lnTo>
                  <a:pt x="303364" y="0"/>
                </a:lnTo>
              </a:path>
            </a:pathLst>
          </a:custGeom>
          <a:ln w="32004">
            <a:solidFill>
              <a:srgbClr val="C1C1C1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991279" y="3473959"/>
            <a:ext cx="95250" cy="101600"/>
          </a:xfrm>
          <a:custGeom>
            <a:avLst/>
            <a:gdLst/>
            <a:ahLst/>
            <a:cxnLst/>
            <a:rect l="l" t="t" r="r" b="b"/>
            <a:pathLst>
              <a:path w="95250" h="101600">
                <a:moveTo>
                  <a:pt x="60274" y="0"/>
                </a:moveTo>
                <a:lnTo>
                  <a:pt x="0" y="88823"/>
                </a:lnTo>
                <a:lnTo>
                  <a:pt x="95173" y="101511"/>
                </a:lnTo>
                <a:lnTo>
                  <a:pt x="60274" y="0"/>
                </a:lnTo>
                <a:close/>
              </a:path>
            </a:pathLst>
          </a:custGeom>
          <a:solidFill>
            <a:srgbClr val="C1C1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3455492" y="2237028"/>
            <a:ext cx="2457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Times New Roman"/>
                <a:cs typeface="Times New Roman"/>
              </a:rPr>
              <a:t>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150643" y="3002076"/>
            <a:ext cx="2292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45794" y="2281224"/>
            <a:ext cx="2457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080516" y="2663951"/>
            <a:ext cx="996950" cy="1255395"/>
          </a:xfrm>
          <a:custGeom>
            <a:avLst/>
            <a:gdLst/>
            <a:ahLst/>
            <a:cxnLst/>
            <a:rect l="l" t="t" r="r" b="b"/>
            <a:pathLst>
              <a:path w="996950" h="1255395">
                <a:moveTo>
                  <a:pt x="0" y="0"/>
                </a:moveTo>
                <a:lnTo>
                  <a:pt x="996822" y="1254823"/>
                </a:lnTo>
              </a:path>
            </a:pathLst>
          </a:custGeom>
          <a:ln w="12700">
            <a:solidFill>
              <a:srgbClr val="C1C1C1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039609" y="3885131"/>
            <a:ext cx="77470" cy="83820"/>
          </a:xfrm>
          <a:custGeom>
            <a:avLst/>
            <a:gdLst/>
            <a:ahLst/>
            <a:cxnLst/>
            <a:rect l="l" t="t" r="r" b="b"/>
            <a:pathLst>
              <a:path w="77469" h="83820">
                <a:moveTo>
                  <a:pt x="59664" y="0"/>
                </a:moveTo>
                <a:lnTo>
                  <a:pt x="0" y="47396"/>
                </a:lnTo>
                <a:lnTo>
                  <a:pt x="77228" y="83362"/>
                </a:lnTo>
                <a:lnTo>
                  <a:pt x="59664" y="0"/>
                </a:lnTo>
                <a:close/>
              </a:path>
            </a:pathLst>
          </a:custGeom>
          <a:solidFill>
            <a:srgbClr val="C1C1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329565" y="3946652"/>
            <a:ext cx="4634865" cy="19958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82600">
              <a:lnSpc>
                <a:spcPct val="100000"/>
              </a:lnSpc>
              <a:spcBef>
                <a:spcPts val="100"/>
              </a:spcBef>
              <a:tabLst>
                <a:tab pos="842010" algn="l"/>
                <a:tab pos="1787525" algn="l"/>
                <a:tab pos="2165985" algn="l"/>
                <a:tab pos="3093720" algn="l"/>
              </a:tabLst>
            </a:pPr>
            <a:r>
              <a:rPr dirty="0" sz="2400" spc="-5">
                <a:latin typeface="Times New Roman"/>
                <a:cs typeface="Times New Roman"/>
              </a:rPr>
              <a:t>F		</a:t>
            </a:r>
            <a:r>
              <a:rPr dirty="0" sz="2400">
                <a:latin typeface="Times New Roman"/>
                <a:cs typeface="Times New Roman"/>
              </a:rPr>
              <a:t>C		E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450">
              <a:latin typeface="Times New Roman"/>
              <a:cs typeface="Times New Roman"/>
            </a:endParaRPr>
          </a:p>
          <a:p>
            <a:pPr marL="12700" marR="5080" indent="1092200">
              <a:lnSpc>
                <a:spcPct val="100000"/>
              </a:lnSpc>
            </a:pPr>
            <a:r>
              <a:rPr dirty="0" sz="2400" spc="-25" b="1">
                <a:latin typeface="Times New Roman"/>
                <a:cs typeface="Times New Roman"/>
              </a:rPr>
              <a:t>Tranpose </a:t>
            </a:r>
            <a:r>
              <a:rPr dirty="0" sz="2400" spc="-5" b="1">
                <a:latin typeface="Times New Roman"/>
                <a:cs typeface="Times New Roman"/>
              </a:rPr>
              <a:t>Graph </a:t>
            </a:r>
            <a:r>
              <a:rPr dirty="0" sz="2400" b="1">
                <a:latin typeface="Times New Roman"/>
                <a:cs typeface="Times New Roman"/>
              </a:rPr>
              <a:t>G</a:t>
            </a:r>
            <a:r>
              <a:rPr dirty="0" baseline="24305" sz="2400" b="1">
                <a:latin typeface="Times New Roman"/>
                <a:cs typeface="Times New Roman"/>
              </a:rPr>
              <a:t>T  </a:t>
            </a:r>
            <a:r>
              <a:rPr dirty="0" sz="2400" spc="-5" b="1">
                <a:latin typeface="Times New Roman"/>
                <a:cs typeface="Times New Roman"/>
              </a:rPr>
              <a:t>Connected Components </a:t>
            </a:r>
            <a:r>
              <a:rPr dirty="0" sz="2400" spc="-5" b="1">
                <a:solidFill>
                  <a:srgbClr val="FF0000"/>
                </a:solidFill>
                <a:latin typeface="Times New Roman"/>
                <a:cs typeface="Times New Roman"/>
              </a:rPr>
              <a:t>unchanged  </a:t>
            </a:r>
            <a:r>
              <a:rPr dirty="0" sz="2400" spc="-5" b="1">
                <a:latin typeface="Times New Roman"/>
                <a:cs typeface="Times New Roman"/>
              </a:rPr>
              <a:t>according </a:t>
            </a:r>
            <a:r>
              <a:rPr dirty="0" sz="2400" b="1">
                <a:latin typeface="Times New Roman"/>
                <a:cs typeface="Times New Roman"/>
              </a:rPr>
              <a:t>to</a:t>
            </a:r>
            <a:r>
              <a:rPr dirty="0" sz="2400" spc="-3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vertices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580126" y="3141726"/>
            <a:ext cx="1225550" cy="477520"/>
          </a:xfrm>
          <a:prstGeom prst="rect">
            <a:avLst/>
          </a:prstGeom>
          <a:solidFill>
            <a:srgbClr val="C1C1C1"/>
          </a:solidFill>
          <a:ln w="19811">
            <a:solidFill>
              <a:srgbClr val="339966"/>
            </a:solidFill>
          </a:ln>
        </p:spPr>
        <p:txBody>
          <a:bodyPr wrap="square" lIns="0" tIns="34925" rIns="0" bIns="0" rtlCol="0" vert="horz">
            <a:spAutoFit/>
          </a:bodyPr>
          <a:lstStyle/>
          <a:p>
            <a:pPr marL="205740">
              <a:lnSpc>
                <a:spcPct val="100000"/>
              </a:lnSpc>
              <a:spcBef>
                <a:spcPts val="275"/>
              </a:spcBef>
            </a:pPr>
            <a:r>
              <a:rPr dirty="0" sz="2400" spc="-10">
                <a:latin typeface="Times New Roman"/>
                <a:cs typeface="Times New Roman"/>
              </a:rPr>
              <a:t>ABDF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733793" y="4581905"/>
            <a:ext cx="862965" cy="477520"/>
          </a:xfrm>
          <a:prstGeom prst="rect">
            <a:avLst/>
          </a:prstGeom>
          <a:solidFill>
            <a:srgbClr val="C1C1C1"/>
          </a:solidFill>
          <a:ln w="19811">
            <a:solidFill>
              <a:srgbClr val="339966"/>
            </a:solidFill>
          </a:ln>
        </p:spPr>
        <p:txBody>
          <a:bodyPr wrap="square" lIns="0" tIns="3429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70"/>
              </a:spcBef>
            </a:pPr>
            <a:r>
              <a:rPr dirty="0" sz="2400">
                <a:latin typeface="Times New Roman"/>
                <a:cs typeface="Times New Roman"/>
              </a:rPr>
              <a:t>C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668006" y="3574541"/>
            <a:ext cx="1009015" cy="475615"/>
          </a:xfrm>
          <a:prstGeom prst="rect">
            <a:avLst/>
          </a:prstGeom>
          <a:solidFill>
            <a:srgbClr val="C1C1C1"/>
          </a:solidFill>
          <a:ln w="19811">
            <a:solidFill>
              <a:srgbClr val="339966"/>
            </a:solidFill>
          </a:ln>
        </p:spPr>
        <p:txBody>
          <a:bodyPr wrap="square" lIns="0" tIns="33655" rIns="0" bIns="0" rtlCol="0" vert="horz">
            <a:spAutoFit/>
          </a:bodyPr>
          <a:lstStyle/>
          <a:p>
            <a:pPr marL="300355">
              <a:lnSpc>
                <a:spcPct val="100000"/>
              </a:lnSpc>
              <a:spcBef>
                <a:spcPts val="265"/>
              </a:spcBef>
            </a:pPr>
            <a:r>
              <a:rPr dirty="0" sz="2400" spc="-10">
                <a:latin typeface="Times New Roman"/>
                <a:cs typeface="Times New Roman"/>
              </a:rPr>
              <a:t>EG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805423" y="3358135"/>
            <a:ext cx="793115" cy="396875"/>
          </a:xfrm>
          <a:custGeom>
            <a:avLst/>
            <a:gdLst/>
            <a:ahLst/>
            <a:cxnLst/>
            <a:rect l="l" t="t" r="r" b="b"/>
            <a:pathLst>
              <a:path w="793115" h="396875">
                <a:moveTo>
                  <a:pt x="793064" y="396532"/>
                </a:moveTo>
                <a:lnTo>
                  <a:pt x="0" y="0"/>
                </a:lnTo>
              </a:path>
            </a:pathLst>
          </a:custGeom>
          <a:ln w="25908">
            <a:solidFill>
              <a:srgbClr val="3399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523174" y="3673567"/>
            <a:ext cx="145415" cy="116205"/>
          </a:xfrm>
          <a:custGeom>
            <a:avLst/>
            <a:gdLst/>
            <a:ahLst/>
            <a:cxnLst/>
            <a:rect l="l" t="t" r="r" b="b"/>
            <a:pathLst>
              <a:path w="145415" h="116204">
                <a:moveTo>
                  <a:pt x="57924" y="0"/>
                </a:moveTo>
                <a:lnTo>
                  <a:pt x="75310" y="81102"/>
                </a:lnTo>
                <a:lnTo>
                  <a:pt x="0" y="115862"/>
                </a:lnTo>
                <a:lnTo>
                  <a:pt x="144830" y="115862"/>
                </a:lnTo>
                <a:lnTo>
                  <a:pt x="57924" y="0"/>
                </a:lnTo>
                <a:close/>
              </a:path>
            </a:pathLst>
          </a:custGeom>
          <a:solidFill>
            <a:srgbClr val="339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282829" y="3701084"/>
            <a:ext cx="882650" cy="881380"/>
          </a:xfrm>
          <a:custGeom>
            <a:avLst/>
            <a:gdLst/>
            <a:ahLst/>
            <a:cxnLst/>
            <a:rect l="l" t="t" r="r" b="b"/>
            <a:pathLst>
              <a:path w="882650" h="881379">
                <a:moveTo>
                  <a:pt x="0" y="0"/>
                </a:moveTo>
                <a:lnTo>
                  <a:pt x="882256" y="880821"/>
                </a:lnTo>
              </a:path>
            </a:pathLst>
          </a:custGeom>
          <a:ln w="25907">
            <a:solidFill>
              <a:srgbClr val="3399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227828" y="3646167"/>
            <a:ext cx="137795" cy="137795"/>
          </a:xfrm>
          <a:custGeom>
            <a:avLst/>
            <a:gdLst/>
            <a:ahLst/>
            <a:cxnLst/>
            <a:rect l="l" t="t" r="r" b="b"/>
            <a:pathLst>
              <a:path w="137795" h="137795">
                <a:moveTo>
                  <a:pt x="0" y="0"/>
                </a:moveTo>
                <a:lnTo>
                  <a:pt x="45910" y="137363"/>
                </a:lnTo>
                <a:lnTo>
                  <a:pt x="55003" y="54914"/>
                </a:lnTo>
                <a:lnTo>
                  <a:pt x="137439" y="45681"/>
                </a:lnTo>
                <a:lnTo>
                  <a:pt x="0" y="0"/>
                </a:lnTo>
                <a:close/>
              </a:path>
            </a:pathLst>
          </a:custGeom>
          <a:solidFill>
            <a:srgbClr val="339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381491" y="4122025"/>
            <a:ext cx="657225" cy="460375"/>
          </a:xfrm>
          <a:custGeom>
            <a:avLst/>
            <a:gdLst/>
            <a:ahLst/>
            <a:cxnLst/>
            <a:rect l="l" t="t" r="r" b="b"/>
            <a:pathLst>
              <a:path w="657225" h="460375">
                <a:moveTo>
                  <a:pt x="657174" y="0"/>
                </a:moveTo>
                <a:lnTo>
                  <a:pt x="0" y="459879"/>
                </a:lnTo>
              </a:path>
            </a:pathLst>
          </a:custGeom>
          <a:ln w="25908">
            <a:solidFill>
              <a:srgbClr val="3399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959072" y="4077456"/>
            <a:ext cx="143510" cy="127635"/>
          </a:xfrm>
          <a:custGeom>
            <a:avLst/>
            <a:gdLst/>
            <a:ahLst/>
            <a:cxnLst/>
            <a:rect l="l" t="t" r="r" b="b"/>
            <a:pathLst>
              <a:path w="143509" h="127635">
                <a:moveTo>
                  <a:pt x="143268" y="0"/>
                </a:moveTo>
                <a:lnTo>
                  <a:pt x="0" y="21196"/>
                </a:lnTo>
                <a:lnTo>
                  <a:pt x="79590" y="44564"/>
                </a:lnTo>
                <a:lnTo>
                  <a:pt x="74269" y="127342"/>
                </a:lnTo>
                <a:lnTo>
                  <a:pt x="143268" y="0"/>
                </a:lnTo>
                <a:close/>
              </a:path>
            </a:pathLst>
          </a:custGeom>
          <a:solidFill>
            <a:srgbClr val="339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5226804" y="2084723"/>
            <a:ext cx="32607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Condensation Graph</a:t>
            </a:r>
            <a:r>
              <a:rPr dirty="0" sz="2400" spc="-2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G</a:t>
            </a:r>
            <a:r>
              <a:rPr dirty="0" sz="2400" b="1">
                <a:latin typeface="Symbol"/>
                <a:cs typeface="Symbol"/>
              </a:rPr>
              <a:t>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361629" y="2821202"/>
            <a:ext cx="2306955" cy="2587625"/>
          </a:xfrm>
          <a:custGeom>
            <a:avLst/>
            <a:gdLst/>
            <a:ahLst/>
            <a:cxnLst/>
            <a:rect l="l" t="t" r="r" b="b"/>
            <a:pathLst>
              <a:path w="2306954" h="2587625">
                <a:moveTo>
                  <a:pt x="389097" y="1861920"/>
                </a:moveTo>
                <a:lnTo>
                  <a:pt x="354961" y="1814740"/>
                </a:lnTo>
                <a:lnTo>
                  <a:pt x="322371" y="1767137"/>
                </a:lnTo>
                <a:lnTo>
                  <a:pt x="291331" y="1719163"/>
                </a:lnTo>
                <a:lnTo>
                  <a:pt x="261845" y="1670869"/>
                </a:lnTo>
                <a:lnTo>
                  <a:pt x="233913" y="1622308"/>
                </a:lnTo>
                <a:lnTo>
                  <a:pt x="207541" y="1573530"/>
                </a:lnTo>
                <a:lnTo>
                  <a:pt x="182730" y="1524589"/>
                </a:lnTo>
                <a:lnTo>
                  <a:pt x="159484" y="1475534"/>
                </a:lnTo>
                <a:lnTo>
                  <a:pt x="137806" y="1426418"/>
                </a:lnTo>
                <a:lnTo>
                  <a:pt x="117699" y="1377293"/>
                </a:lnTo>
                <a:lnTo>
                  <a:pt x="99165" y="1328210"/>
                </a:lnTo>
                <a:lnTo>
                  <a:pt x="82207" y="1279221"/>
                </a:lnTo>
                <a:lnTo>
                  <a:pt x="66829" y="1230378"/>
                </a:lnTo>
                <a:lnTo>
                  <a:pt x="53034" y="1181732"/>
                </a:lnTo>
                <a:lnTo>
                  <a:pt x="40824" y="1133335"/>
                </a:lnTo>
                <a:lnTo>
                  <a:pt x="30203" y="1085239"/>
                </a:lnTo>
                <a:lnTo>
                  <a:pt x="21173" y="1037495"/>
                </a:lnTo>
                <a:lnTo>
                  <a:pt x="13738" y="990156"/>
                </a:lnTo>
                <a:lnTo>
                  <a:pt x="7900" y="943272"/>
                </a:lnTo>
                <a:lnTo>
                  <a:pt x="3662" y="896895"/>
                </a:lnTo>
                <a:lnTo>
                  <a:pt x="1028" y="851078"/>
                </a:lnTo>
                <a:lnTo>
                  <a:pt x="0" y="805872"/>
                </a:lnTo>
                <a:lnTo>
                  <a:pt x="581" y="761328"/>
                </a:lnTo>
                <a:lnTo>
                  <a:pt x="2774" y="717498"/>
                </a:lnTo>
                <a:lnTo>
                  <a:pt x="6583" y="674434"/>
                </a:lnTo>
                <a:lnTo>
                  <a:pt x="12010" y="632188"/>
                </a:lnTo>
                <a:lnTo>
                  <a:pt x="19058" y="590811"/>
                </a:lnTo>
                <a:lnTo>
                  <a:pt x="27730" y="550355"/>
                </a:lnTo>
                <a:lnTo>
                  <a:pt x="38030" y="510871"/>
                </a:lnTo>
                <a:lnTo>
                  <a:pt x="49959" y="472412"/>
                </a:lnTo>
                <a:lnTo>
                  <a:pt x="63521" y="435029"/>
                </a:lnTo>
                <a:lnTo>
                  <a:pt x="78720" y="398773"/>
                </a:lnTo>
                <a:lnTo>
                  <a:pt x="95557" y="363697"/>
                </a:lnTo>
                <a:lnTo>
                  <a:pt x="114037" y="329852"/>
                </a:lnTo>
                <a:lnTo>
                  <a:pt x="134161" y="297290"/>
                </a:lnTo>
                <a:lnTo>
                  <a:pt x="179357" y="236220"/>
                </a:lnTo>
                <a:lnTo>
                  <a:pt x="231168" y="180902"/>
                </a:lnTo>
                <a:lnTo>
                  <a:pt x="289618" y="131748"/>
                </a:lnTo>
                <a:lnTo>
                  <a:pt x="321046" y="109813"/>
                </a:lnTo>
                <a:lnTo>
                  <a:pt x="386994" y="72080"/>
                </a:lnTo>
                <a:lnTo>
                  <a:pt x="456739" y="42408"/>
                </a:lnTo>
                <a:lnTo>
                  <a:pt x="529892" y="20657"/>
                </a:lnTo>
                <a:lnTo>
                  <a:pt x="567624" y="12707"/>
                </a:lnTo>
                <a:lnTo>
                  <a:pt x="606063" y="6684"/>
                </a:lnTo>
                <a:lnTo>
                  <a:pt x="645159" y="2570"/>
                </a:lnTo>
                <a:lnTo>
                  <a:pt x="684864" y="348"/>
                </a:lnTo>
                <a:lnTo>
                  <a:pt x="725129" y="0"/>
                </a:lnTo>
                <a:lnTo>
                  <a:pt x="765906" y="1507"/>
                </a:lnTo>
                <a:lnTo>
                  <a:pt x="807145" y="4853"/>
                </a:lnTo>
                <a:lnTo>
                  <a:pt x="848799" y="10019"/>
                </a:lnTo>
                <a:lnTo>
                  <a:pt x="890818" y="16988"/>
                </a:lnTo>
                <a:lnTo>
                  <a:pt x="933155" y="25742"/>
                </a:lnTo>
                <a:lnTo>
                  <a:pt x="975759" y="36264"/>
                </a:lnTo>
                <a:lnTo>
                  <a:pt x="1018583" y="48535"/>
                </a:lnTo>
                <a:lnTo>
                  <a:pt x="1061579" y="62538"/>
                </a:lnTo>
                <a:lnTo>
                  <a:pt x="1104696" y="78255"/>
                </a:lnTo>
                <a:lnTo>
                  <a:pt x="1147888" y="95668"/>
                </a:lnTo>
                <a:lnTo>
                  <a:pt x="1191104" y="114761"/>
                </a:lnTo>
                <a:lnTo>
                  <a:pt x="1234297" y="135514"/>
                </a:lnTo>
                <a:lnTo>
                  <a:pt x="1277418" y="157910"/>
                </a:lnTo>
                <a:lnTo>
                  <a:pt x="1320418" y="181932"/>
                </a:lnTo>
                <a:lnTo>
                  <a:pt x="1363249" y="207562"/>
                </a:lnTo>
                <a:lnTo>
                  <a:pt x="1405861" y="234782"/>
                </a:lnTo>
                <a:lnTo>
                  <a:pt x="1448207" y="263574"/>
                </a:lnTo>
                <a:lnTo>
                  <a:pt x="1490237" y="293921"/>
                </a:lnTo>
                <a:lnTo>
                  <a:pt x="1531904" y="325805"/>
                </a:lnTo>
                <a:lnTo>
                  <a:pt x="1573157" y="359208"/>
                </a:lnTo>
                <a:lnTo>
                  <a:pt x="1613950" y="394112"/>
                </a:lnTo>
                <a:lnTo>
                  <a:pt x="1654233" y="430500"/>
                </a:lnTo>
                <a:lnTo>
                  <a:pt x="1693957" y="468354"/>
                </a:lnTo>
                <a:lnTo>
                  <a:pt x="1733073" y="507656"/>
                </a:lnTo>
                <a:lnTo>
                  <a:pt x="1771534" y="548388"/>
                </a:lnTo>
                <a:lnTo>
                  <a:pt x="1809291" y="590534"/>
                </a:lnTo>
                <a:lnTo>
                  <a:pt x="1846294" y="634074"/>
                </a:lnTo>
                <a:lnTo>
                  <a:pt x="1882496" y="678992"/>
                </a:lnTo>
                <a:lnTo>
                  <a:pt x="1917847" y="725270"/>
                </a:lnTo>
                <a:lnTo>
                  <a:pt x="1951983" y="772450"/>
                </a:lnTo>
                <a:lnTo>
                  <a:pt x="1984573" y="820054"/>
                </a:lnTo>
                <a:lnTo>
                  <a:pt x="2015613" y="868029"/>
                </a:lnTo>
                <a:lnTo>
                  <a:pt x="2045100" y="916323"/>
                </a:lnTo>
                <a:lnTo>
                  <a:pt x="2073031" y="964885"/>
                </a:lnTo>
                <a:lnTo>
                  <a:pt x="2099403" y="1013663"/>
                </a:lnTo>
                <a:lnTo>
                  <a:pt x="2124214" y="1062606"/>
                </a:lnTo>
                <a:lnTo>
                  <a:pt x="2147460" y="1111661"/>
                </a:lnTo>
                <a:lnTo>
                  <a:pt x="2169138" y="1160778"/>
                </a:lnTo>
                <a:lnTo>
                  <a:pt x="2189246" y="1209903"/>
                </a:lnTo>
                <a:lnTo>
                  <a:pt x="2207780" y="1258987"/>
                </a:lnTo>
                <a:lnTo>
                  <a:pt x="2224737" y="1307976"/>
                </a:lnTo>
                <a:lnTo>
                  <a:pt x="2240115" y="1356820"/>
                </a:lnTo>
                <a:lnTo>
                  <a:pt x="2253910" y="1405466"/>
                </a:lnTo>
                <a:lnTo>
                  <a:pt x="2266120" y="1453863"/>
                </a:lnTo>
                <a:lnTo>
                  <a:pt x="2276741" y="1501959"/>
                </a:lnTo>
                <a:lnTo>
                  <a:pt x="2285771" y="1549703"/>
                </a:lnTo>
                <a:lnTo>
                  <a:pt x="2293207" y="1597043"/>
                </a:lnTo>
                <a:lnTo>
                  <a:pt x="2299045" y="1643927"/>
                </a:lnTo>
                <a:lnTo>
                  <a:pt x="2303282" y="1690303"/>
                </a:lnTo>
                <a:lnTo>
                  <a:pt x="2305917" y="1736121"/>
                </a:lnTo>
                <a:lnTo>
                  <a:pt x="2306945" y="1781327"/>
                </a:lnTo>
                <a:lnTo>
                  <a:pt x="2306364" y="1825871"/>
                </a:lnTo>
                <a:lnTo>
                  <a:pt x="2304170" y="1869701"/>
                </a:lnTo>
                <a:lnTo>
                  <a:pt x="2300361" y="1912764"/>
                </a:lnTo>
                <a:lnTo>
                  <a:pt x="2294934" y="1955010"/>
                </a:lnTo>
                <a:lnTo>
                  <a:pt x="2287886" y="1996387"/>
                </a:lnTo>
                <a:lnTo>
                  <a:pt x="2279214" y="2036843"/>
                </a:lnTo>
                <a:lnTo>
                  <a:pt x="2268915" y="2076326"/>
                </a:lnTo>
                <a:lnTo>
                  <a:pt x="2256985" y="2114785"/>
                </a:lnTo>
                <a:lnTo>
                  <a:pt x="2243423" y="2152167"/>
                </a:lnTo>
                <a:lnTo>
                  <a:pt x="2228224" y="2188422"/>
                </a:lnTo>
                <a:lnTo>
                  <a:pt x="2211387" y="2223498"/>
                </a:lnTo>
                <a:lnTo>
                  <a:pt x="2192907" y="2257342"/>
                </a:lnTo>
                <a:lnTo>
                  <a:pt x="2172783" y="2289904"/>
                </a:lnTo>
                <a:lnTo>
                  <a:pt x="2127587" y="2350972"/>
                </a:lnTo>
                <a:lnTo>
                  <a:pt x="2075776" y="2406289"/>
                </a:lnTo>
                <a:lnTo>
                  <a:pt x="2017326" y="2455441"/>
                </a:lnTo>
                <a:lnTo>
                  <a:pt x="1985897" y="2477377"/>
                </a:lnTo>
                <a:lnTo>
                  <a:pt x="1919948" y="2515112"/>
                </a:lnTo>
                <a:lnTo>
                  <a:pt x="1850201" y="2544785"/>
                </a:lnTo>
                <a:lnTo>
                  <a:pt x="1777047" y="2566537"/>
                </a:lnTo>
                <a:lnTo>
                  <a:pt x="1739314" y="2574487"/>
                </a:lnTo>
                <a:lnTo>
                  <a:pt x="1700875" y="2580510"/>
                </a:lnTo>
                <a:lnTo>
                  <a:pt x="1661778" y="2584624"/>
                </a:lnTo>
                <a:lnTo>
                  <a:pt x="1622073" y="2586847"/>
                </a:lnTo>
                <a:lnTo>
                  <a:pt x="1581807" y="2587195"/>
                </a:lnTo>
                <a:lnTo>
                  <a:pt x="1541030" y="2585688"/>
                </a:lnTo>
                <a:lnTo>
                  <a:pt x="1499790" y="2582342"/>
                </a:lnTo>
                <a:lnTo>
                  <a:pt x="1458136" y="2577176"/>
                </a:lnTo>
                <a:lnTo>
                  <a:pt x="1416117" y="2570207"/>
                </a:lnTo>
                <a:lnTo>
                  <a:pt x="1373780" y="2561453"/>
                </a:lnTo>
                <a:lnTo>
                  <a:pt x="1331176" y="2550931"/>
                </a:lnTo>
                <a:lnTo>
                  <a:pt x="1288351" y="2538660"/>
                </a:lnTo>
                <a:lnTo>
                  <a:pt x="1245356" y="2524657"/>
                </a:lnTo>
                <a:lnTo>
                  <a:pt x="1202238" y="2508939"/>
                </a:lnTo>
                <a:lnTo>
                  <a:pt x="1159047" y="2491525"/>
                </a:lnTo>
                <a:lnTo>
                  <a:pt x="1115831" y="2472433"/>
                </a:lnTo>
                <a:lnTo>
                  <a:pt x="1072638" y="2451679"/>
                </a:lnTo>
                <a:lnTo>
                  <a:pt x="1029517" y="2429282"/>
                </a:lnTo>
                <a:lnTo>
                  <a:pt x="986517" y="2405260"/>
                </a:lnTo>
                <a:lnTo>
                  <a:pt x="943687" y="2379630"/>
                </a:lnTo>
                <a:lnTo>
                  <a:pt x="901075" y="2352410"/>
                </a:lnTo>
                <a:lnTo>
                  <a:pt x="858729" y="2323617"/>
                </a:lnTo>
                <a:lnTo>
                  <a:pt x="816699" y="2293270"/>
                </a:lnTo>
                <a:lnTo>
                  <a:pt x="775034" y="2261386"/>
                </a:lnTo>
                <a:lnTo>
                  <a:pt x="733780" y="2227983"/>
                </a:lnTo>
                <a:lnTo>
                  <a:pt x="692988" y="2193079"/>
                </a:lnTo>
                <a:lnTo>
                  <a:pt x="652706" y="2156690"/>
                </a:lnTo>
                <a:lnTo>
                  <a:pt x="612983" y="2118836"/>
                </a:lnTo>
                <a:lnTo>
                  <a:pt x="573867" y="2079534"/>
                </a:lnTo>
                <a:lnTo>
                  <a:pt x="535407" y="2038801"/>
                </a:lnTo>
                <a:lnTo>
                  <a:pt x="497651" y="1996655"/>
                </a:lnTo>
                <a:lnTo>
                  <a:pt x="460648" y="1953115"/>
                </a:lnTo>
                <a:lnTo>
                  <a:pt x="424448" y="1908197"/>
                </a:lnTo>
                <a:lnTo>
                  <a:pt x="389097" y="1861920"/>
                </a:lnTo>
                <a:close/>
              </a:path>
            </a:pathLst>
          </a:custGeom>
          <a:ln w="28575">
            <a:solidFill>
              <a:srgbClr val="C1C1C1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187958" y="2500122"/>
            <a:ext cx="2089150" cy="0"/>
          </a:xfrm>
          <a:custGeom>
            <a:avLst/>
            <a:gdLst/>
            <a:ahLst/>
            <a:cxnLst/>
            <a:rect l="l" t="t" r="r" b="b"/>
            <a:pathLst>
              <a:path w="2089150" h="0">
                <a:moveTo>
                  <a:pt x="0" y="0"/>
                </a:moveTo>
                <a:lnTo>
                  <a:pt x="2088642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262124" y="2456685"/>
            <a:ext cx="86995" cy="86995"/>
          </a:xfrm>
          <a:custGeom>
            <a:avLst/>
            <a:gdLst/>
            <a:ahLst/>
            <a:cxnLst/>
            <a:rect l="l" t="t" r="r" b="b"/>
            <a:pathLst>
              <a:path w="86995" h="86994">
                <a:moveTo>
                  <a:pt x="0" y="0"/>
                </a:moveTo>
                <a:lnTo>
                  <a:pt x="0" y="86868"/>
                </a:lnTo>
                <a:lnTo>
                  <a:pt x="86868" y="4343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197102" y="2544317"/>
            <a:ext cx="796925" cy="460375"/>
          </a:xfrm>
          <a:custGeom>
            <a:avLst/>
            <a:gdLst/>
            <a:ahLst/>
            <a:cxnLst/>
            <a:rect l="l" t="t" r="r" b="b"/>
            <a:pathLst>
              <a:path w="796925" h="460375">
                <a:moveTo>
                  <a:pt x="0" y="0"/>
                </a:moveTo>
                <a:lnTo>
                  <a:pt x="796340" y="459867"/>
                </a:lnTo>
              </a:path>
            </a:pathLst>
          </a:custGeom>
          <a:ln w="32004">
            <a:solidFill>
              <a:srgbClr val="C1C1C1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955581" y="2954601"/>
            <a:ext cx="107314" cy="90170"/>
          </a:xfrm>
          <a:custGeom>
            <a:avLst/>
            <a:gdLst/>
            <a:ahLst/>
            <a:cxnLst/>
            <a:rect l="l" t="t" r="r" b="b"/>
            <a:pathLst>
              <a:path w="107314" h="90169">
                <a:moveTo>
                  <a:pt x="48018" y="0"/>
                </a:moveTo>
                <a:lnTo>
                  <a:pt x="0" y="83146"/>
                </a:lnTo>
                <a:lnTo>
                  <a:pt x="107149" y="89585"/>
                </a:lnTo>
                <a:lnTo>
                  <a:pt x="48018" y="0"/>
                </a:lnTo>
                <a:close/>
              </a:path>
            </a:pathLst>
          </a:custGeom>
          <a:solidFill>
            <a:srgbClr val="C1C1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512364" y="2632710"/>
            <a:ext cx="836930" cy="501650"/>
          </a:xfrm>
          <a:custGeom>
            <a:avLst/>
            <a:gdLst/>
            <a:ahLst/>
            <a:cxnLst/>
            <a:rect l="l" t="t" r="r" b="b"/>
            <a:pathLst>
              <a:path w="836929" h="501650">
                <a:moveTo>
                  <a:pt x="836625" y="0"/>
                </a:moveTo>
                <a:lnTo>
                  <a:pt x="0" y="501408"/>
                </a:lnTo>
              </a:path>
            </a:pathLst>
          </a:custGeom>
          <a:ln w="3200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443733" y="3084716"/>
            <a:ext cx="107314" cy="90805"/>
          </a:xfrm>
          <a:custGeom>
            <a:avLst/>
            <a:gdLst/>
            <a:ahLst/>
            <a:cxnLst/>
            <a:rect l="l" t="t" r="r" b="b"/>
            <a:pathLst>
              <a:path w="107314" h="90805">
                <a:moveTo>
                  <a:pt x="57670" y="0"/>
                </a:moveTo>
                <a:lnTo>
                  <a:pt x="0" y="90538"/>
                </a:lnTo>
                <a:lnTo>
                  <a:pt x="107035" y="82346"/>
                </a:lnTo>
                <a:lnTo>
                  <a:pt x="576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19627" y="2663686"/>
            <a:ext cx="215265" cy="1223645"/>
          </a:xfrm>
          <a:custGeom>
            <a:avLst/>
            <a:gdLst/>
            <a:ahLst/>
            <a:cxnLst/>
            <a:rect l="l" t="t" r="r" b="b"/>
            <a:pathLst>
              <a:path w="215265" h="1223645">
                <a:moveTo>
                  <a:pt x="208154" y="0"/>
                </a:moveTo>
                <a:lnTo>
                  <a:pt x="183663" y="37532"/>
                </a:lnTo>
                <a:lnTo>
                  <a:pt x="157463" y="78426"/>
                </a:lnTo>
                <a:lnTo>
                  <a:pt x="130656" y="121754"/>
                </a:lnTo>
                <a:lnTo>
                  <a:pt x="104346" y="166590"/>
                </a:lnTo>
                <a:lnTo>
                  <a:pt x="79634" y="212007"/>
                </a:lnTo>
                <a:lnTo>
                  <a:pt x="57623" y="257076"/>
                </a:lnTo>
                <a:lnTo>
                  <a:pt x="39415" y="300872"/>
                </a:lnTo>
                <a:lnTo>
                  <a:pt x="26112" y="342468"/>
                </a:lnTo>
                <a:lnTo>
                  <a:pt x="15040" y="391519"/>
                </a:lnTo>
                <a:lnTo>
                  <a:pt x="7102" y="441210"/>
                </a:lnTo>
                <a:lnTo>
                  <a:pt x="2140" y="491357"/>
                </a:lnTo>
                <a:lnTo>
                  <a:pt x="0" y="541779"/>
                </a:lnTo>
                <a:lnTo>
                  <a:pt x="522" y="592292"/>
                </a:lnTo>
                <a:lnTo>
                  <a:pt x="3552" y="642714"/>
                </a:lnTo>
                <a:lnTo>
                  <a:pt x="8931" y="692861"/>
                </a:lnTo>
                <a:lnTo>
                  <a:pt x="16503" y="742552"/>
                </a:lnTo>
                <a:lnTo>
                  <a:pt x="26112" y="791603"/>
                </a:lnTo>
                <a:lnTo>
                  <a:pt x="39636" y="841881"/>
                </a:lnTo>
                <a:lnTo>
                  <a:pt x="58161" y="894537"/>
                </a:lnTo>
                <a:lnTo>
                  <a:pt x="80343" y="948304"/>
                </a:lnTo>
                <a:lnTo>
                  <a:pt x="104836" y="1001915"/>
                </a:lnTo>
                <a:lnTo>
                  <a:pt x="130295" y="1054103"/>
                </a:lnTo>
                <a:lnTo>
                  <a:pt x="155376" y="1103600"/>
                </a:lnTo>
                <a:lnTo>
                  <a:pt x="178733" y="1149139"/>
                </a:lnTo>
                <a:lnTo>
                  <a:pt x="199022" y="1189454"/>
                </a:lnTo>
                <a:lnTo>
                  <a:pt x="214898" y="1223276"/>
                </a:lnTo>
              </a:path>
            </a:pathLst>
          </a:custGeom>
          <a:ln w="32004">
            <a:solidFill>
              <a:srgbClr val="C1C1C1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25973" y="2582414"/>
            <a:ext cx="152971" cy="1780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994031" y="2708913"/>
            <a:ext cx="101600" cy="1134110"/>
          </a:xfrm>
          <a:custGeom>
            <a:avLst/>
            <a:gdLst/>
            <a:ahLst/>
            <a:cxnLst/>
            <a:rect l="l" t="t" r="r" b="b"/>
            <a:pathLst>
              <a:path w="101600" h="1134110">
                <a:moveTo>
                  <a:pt x="8216" y="1133652"/>
                </a:moveTo>
                <a:lnTo>
                  <a:pt x="23415" y="1086876"/>
                </a:lnTo>
                <a:lnTo>
                  <a:pt x="39310" y="1036073"/>
                </a:lnTo>
                <a:lnTo>
                  <a:pt x="54864" y="982976"/>
                </a:lnTo>
                <a:lnTo>
                  <a:pt x="69037" y="929323"/>
                </a:lnTo>
                <a:lnTo>
                  <a:pt x="80792" y="876849"/>
                </a:lnTo>
                <a:lnTo>
                  <a:pt x="89090" y="827290"/>
                </a:lnTo>
                <a:lnTo>
                  <a:pt x="94864" y="775416"/>
                </a:lnTo>
                <a:lnTo>
                  <a:pt x="98777" y="722808"/>
                </a:lnTo>
                <a:lnTo>
                  <a:pt x="100935" y="669711"/>
                </a:lnTo>
                <a:lnTo>
                  <a:pt x="101444" y="616369"/>
                </a:lnTo>
                <a:lnTo>
                  <a:pt x="100408" y="563027"/>
                </a:lnTo>
                <a:lnTo>
                  <a:pt x="97934" y="509929"/>
                </a:lnTo>
                <a:lnTo>
                  <a:pt x="94126" y="457321"/>
                </a:lnTo>
                <a:lnTo>
                  <a:pt x="89090" y="405447"/>
                </a:lnTo>
                <a:lnTo>
                  <a:pt x="81731" y="352138"/>
                </a:lnTo>
                <a:lnTo>
                  <a:pt x="71485" y="296190"/>
                </a:lnTo>
                <a:lnTo>
                  <a:pt x="59257" y="239299"/>
                </a:lnTo>
                <a:lnTo>
                  <a:pt x="45950" y="183159"/>
                </a:lnTo>
                <a:lnTo>
                  <a:pt x="32467" y="129464"/>
                </a:lnTo>
                <a:lnTo>
                  <a:pt x="19712" y="79910"/>
                </a:lnTo>
                <a:lnTo>
                  <a:pt x="8588" y="36190"/>
                </a:lnTo>
                <a:lnTo>
                  <a:pt x="0" y="0"/>
                </a:lnTo>
              </a:path>
            </a:pathLst>
          </a:custGeom>
          <a:ln w="32004">
            <a:solidFill>
              <a:srgbClr val="C1C1C1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945384" y="3757452"/>
            <a:ext cx="152476" cy="17675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2484120" y="4207636"/>
            <a:ext cx="627380" cy="13970"/>
          </a:xfrm>
          <a:custGeom>
            <a:avLst/>
            <a:gdLst/>
            <a:ahLst/>
            <a:cxnLst/>
            <a:rect l="l" t="t" r="r" b="b"/>
            <a:pathLst>
              <a:path w="627380" h="13970">
                <a:moveTo>
                  <a:pt x="0" y="13843"/>
                </a:moveTo>
                <a:lnTo>
                  <a:pt x="62688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097464" y="4169829"/>
            <a:ext cx="77470" cy="76200"/>
          </a:xfrm>
          <a:custGeom>
            <a:avLst/>
            <a:gdLst/>
            <a:ahLst/>
            <a:cxnLst/>
            <a:rect l="l" t="t" r="r" b="b"/>
            <a:pathLst>
              <a:path w="77469" h="76200">
                <a:moveTo>
                  <a:pt x="0" y="0"/>
                </a:moveTo>
                <a:lnTo>
                  <a:pt x="1689" y="76187"/>
                </a:lnTo>
                <a:lnTo>
                  <a:pt x="77025" y="364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461260" y="2661970"/>
            <a:ext cx="1026794" cy="1412240"/>
          </a:xfrm>
          <a:custGeom>
            <a:avLst/>
            <a:gdLst/>
            <a:ahLst/>
            <a:cxnLst/>
            <a:rect l="l" t="t" r="r" b="b"/>
            <a:pathLst>
              <a:path w="1026795" h="1412239">
                <a:moveTo>
                  <a:pt x="0" y="1411681"/>
                </a:moveTo>
                <a:lnTo>
                  <a:pt x="102641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449387" y="2610613"/>
            <a:ext cx="76200" cy="84455"/>
          </a:xfrm>
          <a:custGeom>
            <a:avLst/>
            <a:gdLst/>
            <a:ahLst/>
            <a:cxnLst/>
            <a:rect l="l" t="t" r="r" b="b"/>
            <a:pathLst>
              <a:path w="76200" h="84455">
                <a:moveTo>
                  <a:pt x="75628" y="0"/>
                </a:moveTo>
                <a:lnTo>
                  <a:pt x="0" y="39230"/>
                </a:lnTo>
                <a:lnTo>
                  <a:pt x="61633" y="84035"/>
                </a:lnTo>
                <a:lnTo>
                  <a:pt x="756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2261273" y="3504679"/>
            <a:ext cx="8255" cy="429259"/>
          </a:xfrm>
          <a:custGeom>
            <a:avLst/>
            <a:gdLst/>
            <a:ahLst/>
            <a:cxnLst/>
            <a:rect l="l" t="t" r="r" b="b"/>
            <a:pathLst>
              <a:path w="8255" h="429260">
                <a:moveTo>
                  <a:pt x="7962" y="428764"/>
                </a:moveTo>
                <a:lnTo>
                  <a:pt x="0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2223410" y="3441186"/>
            <a:ext cx="76200" cy="77470"/>
          </a:xfrm>
          <a:custGeom>
            <a:avLst/>
            <a:gdLst/>
            <a:ahLst/>
            <a:cxnLst/>
            <a:rect l="l" t="t" r="r" b="b"/>
            <a:pathLst>
              <a:path w="76200" h="77470">
                <a:moveTo>
                  <a:pt x="36677" y="0"/>
                </a:moveTo>
                <a:lnTo>
                  <a:pt x="0" y="76898"/>
                </a:lnTo>
                <a:lnTo>
                  <a:pt x="76187" y="75488"/>
                </a:lnTo>
                <a:lnTo>
                  <a:pt x="366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254734" y="2792437"/>
            <a:ext cx="869950" cy="1068070"/>
          </a:xfrm>
          <a:custGeom>
            <a:avLst/>
            <a:gdLst/>
            <a:ahLst/>
            <a:cxnLst/>
            <a:rect l="l" t="t" r="r" b="b"/>
            <a:pathLst>
              <a:path w="869950" h="1068070">
                <a:moveTo>
                  <a:pt x="869721" y="1067854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214622" y="2743197"/>
            <a:ext cx="78105" cy="83185"/>
          </a:xfrm>
          <a:custGeom>
            <a:avLst/>
            <a:gdLst/>
            <a:ahLst/>
            <a:cxnLst/>
            <a:rect l="l" t="t" r="r" b="b"/>
            <a:pathLst>
              <a:path w="78105" h="83185">
                <a:moveTo>
                  <a:pt x="0" y="0"/>
                </a:moveTo>
                <a:lnTo>
                  <a:pt x="18580" y="83146"/>
                </a:lnTo>
                <a:lnTo>
                  <a:pt x="77660" y="3502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227823" y="4207421"/>
            <a:ext cx="752475" cy="14604"/>
          </a:xfrm>
          <a:custGeom>
            <a:avLst/>
            <a:gdLst/>
            <a:ahLst/>
            <a:cxnLst/>
            <a:rect l="l" t="t" r="r" b="b"/>
            <a:pathLst>
              <a:path w="752475" h="14604">
                <a:moveTo>
                  <a:pt x="751852" y="14058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164332" y="4169573"/>
            <a:ext cx="77470" cy="76200"/>
          </a:xfrm>
          <a:custGeom>
            <a:avLst/>
            <a:gdLst/>
            <a:ahLst/>
            <a:cxnLst/>
            <a:rect l="l" t="t" r="r" b="b"/>
            <a:pathLst>
              <a:path w="77469" h="76200">
                <a:moveTo>
                  <a:pt x="76898" y="0"/>
                </a:moveTo>
                <a:lnTo>
                  <a:pt x="0" y="36664"/>
                </a:lnTo>
                <a:lnTo>
                  <a:pt x="75476" y="76187"/>
                </a:lnTo>
                <a:lnTo>
                  <a:pt x="768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3707891" y="2564892"/>
            <a:ext cx="343535" cy="459740"/>
          </a:xfrm>
          <a:custGeom>
            <a:avLst/>
            <a:gdLst/>
            <a:ahLst/>
            <a:cxnLst/>
            <a:rect l="l" t="t" r="r" b="b"/>
            <a:pathLst>
              <a:path w="343535" h="459739">
                <a:moveTo>
                  <a:pt x="0" y="0"/>
                </a:moveTo>
                <a:lnTo>
                  <a:pt x="343027" y="45965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012782" y="2991575"/>
            <a:ext cx="76200" cy="84455"/>
          </a:xfrm>
          <a:custGeom>
            <a:avLst/>
            <a:gdLst/>
            <a:ahLst/>
            <a:cxnLst/>
            <a:rect l="l" t="t" r="r" b="b"/>
            <a:pathLst>
              <a:path w="76200" h="84455">
                <a:moveTo>
                  <a:pt x="61074" y="0"/>
                </a:moveTo>
                <a:lnTo>
                  <a:pt x="0" y="45567"/>
                </a:lnTo>
                <a:lnTo>
                  <a:pt x="76111" y="83858"/>
                </a:lnTo>
                <a:lnTo>
                  <a:pt x="610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887393" y="3511585"/>
            <a:ext cx="228600" cy="515620"/>
          </a:xfrm>
          <a:custGeom>
            <a:avLst/>
            <a:gdLst/>
            <a:ahLst/>
            <a:cxnLst/>
            <a:rect l="l" t="t" r="r" b="b"/>
            <a:pathLst>
              <a:path w="228600" h="515620">
                <a:moveTo>
                  <a:pt x="0" y="515620"/>
                </a:moveTo>
                <a:lnTo>
                  <a:pt x="36669" y="480547"/>
                </a:lnTo>
                <a:lnTo>
                  <a:pt x="69291" y="441083"/>
                </a:lnTo>
                <a:lnTo>
                  <a:pt x="96283" y="398303"/>
                </a:lnTo>
                <a:lnTo>
                  <a:pt x="119700" y="351747"/>
                </a:lnTo>
                <a:lnTo>
                  <a:pt x="140732" y="301764"/>
                </a:lnTo>
                <a:lnTo>
                  <a:pt x="160566" y="248704"/>
                </a:lnTo>
                <a:lnTo>
                  <a:pt x="175660" y="203393"/>
                </a:lnTo>
                <a:lnTo>
                  <a:pt x="189710" y="155128"/>
                </a:lnTo>
                <a:lnTo>
                  <a:pt x="202975" y="104648"/>
                </a:lnTo>
                <a:lnTo>
                  <a:pt x="215720" y="52692"/>
                </a:lnTo>
                <a:lnTo>
                  <a:pt x="228206" y="0"/>
                </a:lnTo>
              </a:path>
            </a:pathLst>
          </a:custGeom>
          <a:ln w="317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3812380" y="3925666"/>
            <a:ext cx="173990" cy="160655"/>
          </a:xfrm>
          <a:custGeom>
            <a:avLst/>
            <a:gdLst/>
            <a:ahLst/>
            <a:cxnLst/>
            <a:rect l="l" t="t" r="r" b="b"/>
            <a:pathLst>
              <a:path w="173989" h="160654">
                <a:moveTo>
                  <a:pt x="75742" y="0"/>
                </a:moveTo>
                <a:lnTo>
                  <a:pt x="0" y="160515"/>
                </a:lnTo>
                <a:lnTo>
                  <a:pt x="173863" y="124802"/>
                </a:lnTo>
                <a:lnTo>
                  <a:pt x="74879" y="101650"/>
                </a:lnTo>
                <a:lnTo>
                  <a:pt x="757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3493770" y="3336429"/>
            <a:ext cx="350520" cy="598170"/>
          </a:xfrm>
          <a:custGeom>
            <a:avLst/>
            <a:gdLst/>
            <a:ahLst/>
            <a:cxnLst/>
            <a:rect l="l" t="t" r="r" b="b"/>
            <a:pathLst>
              <a:path w="350520" h="598170">
                <a:moveTo>
                  <a:pt x="0" y="597776"/>
                </a:moveTo>
                <a:lnTo>
                  <a:pt x="14272" y="553980"/>
                </a:lnTo>
                <a:lnTo>
                  <a:pt x="28543" y="510258"/>
                </a:lnTo>
                <a:lnTo>
                  <a:pt x="42814" y="466688"/>
                </a:lnTo>
                <a:lnTo>
                  <a:pt x="57082" y="423348"/>
                </a:lnTo>
                <a:lnTo>
                  <a:pt x="71348" y="380314"/>
                </a:lnTo>
                <a:lnTo>
                  <a:pt x="82119" y="337287"/>
                </a:lnTo>
                <a:lnTo>
                  <a:pt x="89388" y="294034"/>
                </a:lnTo>
                <a:lnTo>
                  <a:pt x="98408" y="250706"/>
                </a:lnTo>
                <a:lnTo>
                  <a:pt x="114431" y="207453"/>
                </a:lnTo>
                <a:lnTo>
                  <a:pt x="142709" y="164426"/>
                </a:lnTo>
                <a:lnTo>
                  <a:pt x="173775" y="131714"/>
                </a:lnTo>
                <a:lnTo>
                  <a:pt x="211195" y="98849"/>
                </a:lnTo>
                <a:lnTo>
                  <a:pt x="253829" y="65897"/>
                </a:lnTo>
                <a:lnTo>
                  <a:pt x="300536" y="32925"/>
                </a:lnTo>
                <a:lnTo>
                  <a:pt x="350177" y="0"/>
                </a:lnTo>
              </a:path>
            </a:pathLst>
          </a:custGeom>
          <a:ln w="3200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3747076" y="3284975"/>
            <a:ext cx="178435" cy="153670"/>
          </a:xfrm>
          <a:custGeom>
            <a:avLst/>
            <a:gdLst/>
            <a:ahLst/>
            <a:cxnLst/>
            <a:rect l="l" t="t" r="r" b="b"/>
            <a:pathLst>
              <a:path w="178435" h="153670">
                <a:moveTo>
                  <a:pt x="177990" y="0"/>
                </a:moveTo>
                <a:lnTo>
                  <a:pt x="0" y="18122"/>
                </a:lnTo>
                <a:lnTo>
                  <a:pt x="96900" y="51422"/>
                </a:lnTo>
                <a:lnTo>
                  <a:pt x="85686" y="153276"/>
                </a:lnTo>
                <a:lnTo>
                  <a:pt x="1779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161788" y="2726658"/>
            <a:ext cx="3702050" cy="1614805"/>
          </a:xfrm>
          <a:custGeom>
            <a:avLst/>
            <a:gdLst/>
            <a:ahLst/>
            <a:cxnLst/>
            <a:rect l="l" t="t" r="r" b="b"/>
            <a:pathLst>
              <a:path w="3702050" h="1614804">
                <a:moveTo>
                  <a:pt x="4282" y="497676"/>
                </a:moveTo>
                <a:lnTo>
                  <a:pt x="17837" y="445230"/>
                </a:lnTo>
                <a:lnTo>
                  <a:pt x="40289" y="395313"/>
                </a:lnTo>
                <a:lnTo>
                  <a:pt x="71302" y="347998"/>
                </a:lnTo>
                <a:lnTo>
                  <a:pt x="110545" y="303360"/>
                </a:lnTo>
                <a:lnTo>
                  <a:pt x="157682" y="261472"/>
                </a:lnTo>
                <a:lnTo>
                  <a:pt x="212380" y="222409"/>
                </a:lnTo>
                <a:lnTo>
                  <a:pt x="274307" y="186242"/>
                </a:lnTo>
                <a:lnTo>
                  <a:pt x="343127" y="153048"/>
                </a:lnTo>
                <a:lnTo>
                  <a:pt x="380018" y="137588"/>
                </a:lnTo>
                <a:lnTo>
                  <a:pt x="418508" y="122898"/>
                </a:lnTo>
                <a:lnTo>
                  <a:pt x="458554" y="108989"/>
                </a:lnTo>
                <a:lnTo>
                  <a:pt x="500116" y="95868"/>
                </a:lnTo>
                <a:lnTo>
                  <a:pt x="543150" y="83545"/>
                </a:lnTo>
                <a:lnTo>
                  <a:pt x="587617" y="72030"/>
                </a:lnTo>
                <a:lnTo>
                  <a:pt x="633473" y="61331"/>
                </a:lnTo>
                <a:lnTo>
                  <a:pt x="680677" y="51459"/>
                </a:lnTo>
                <a:lnTo>
                  <a:pt x="729188" y="42421"/>
                </a:lnTo>
                <a:lnTo>
                  <a:pt x="778964" y="34227"/>
                </a:lnTo>
                <a:lnTo>
                  <a:pt x="829963" y="26888"/>
                </a:lnTo>
                <a:lnTo>
                  <a:pt x="882143" y="20410"/>
                </a:lnTo>
                <a:lnTo>
                  <a:pt x="935463" y="14805"/>
                </a:lnTo>
                <a:lnTo>
                  <a:pt x="989881" y="10081"/>
                </a:lnTo>
                <a:lnTo>
                  <a:pt x="1045355" y="6247"/>
                </a:lnTo>
                <a:lnTo>
                  <a:pt x="1101844" y="3313"/>
                </a:lnTo>
                <a:lnTo>
                  <a:pt x="1159306" y="1287"/>
                </a:lnTo>
                <a:lnTo>
                  <a:pt x="1217699" y="180"/>
                </a:lnTo>
                <a:lnTo>
                  <a:pt x="1276981" y="0"/>
                </a:lnTo>
                <a:lnTo>
                  <a:pt x="1337112" y="756"/>
                </a:lnTo>
                <a:lnTo>
                  <a:pt x="1398048" y="2458"/>
                </a:lnTo>
                <a:lnTo>
                  <a:pt x="1459749" y="5114"/>
                </a:lnTo>
                <a:lnTo>
                  <a:pt x="1522172" y="8735"/>
                </a:lnTo>
                <a:lnTo>
                  <a:pt x="1585276" y="13329"/>
                </a:lnTo>
                <a:lnTo>
                  <a:pt x="1649020" y="18906"/>
                </a:lnTo>
                <a:lnTo>
                  <a:pt x="1713361" y="25475"/>
                </a:lnTo>
                <a:lnTo>
                  <a:pt x="1778258" y="33044"/>
                </a:lnTo>
                <a:lnTo>
                  <a:pt x="1843670" y="41624"/>
                </a:lnTo>
                <a:lnTo>
                  <a:pt x="1909553" y="51223"/>
                </a:lnTo>
                <a:lnTo>
                  <a:pt x="1975868" y="61851"/>
                </a:lnTo>
                <a:lnTo>
                  <a:pt x="2042025" y="73420"/>
                </a:lnTo>
                <a:lnTo>
                  <a:pt x="2107439" y="85821"/>
                </a:lnTo>
                <a:lnTo>
                  <a:pt x="2172074" y="99032"/>
                </a:lnTo>
                <a:lnTo>
                  <a:pt x="2235894" y="113031"/>
                </a:lnTo>
                <a:lnTo>
                  <a:pt x="2298862" y="127794"/>
                </a:lnTo>
                <a:lnTo>
                  <a:pt x="2360942" y="143301"/>
                </a:lnTo>
                <a:lnTo>
                  <a:pt x="2422098" y="159528"/>
                </a:lnTo>
                <a:lnTo>
                  <a:pt x="2482292" y="176453"/>
                </a:lnTo>
                <a:lnTo>
                  <a:pt x="2541489" y="194054"/>
                </a:lnTo>
                <a:lnTo>
                  <a:pt x="2599652" y="212308"/>
                </a:lnTo>
                <a:lnTo>
                  <a:pt x="2656745" y="231194"/>
                </a:lnTo>
                <a:lnTo>
                  <a:pt x="2712731" y="250689"/>
                </a:lnTo>
                <a:lnTo>
                  <a:pt x="2767573" y="270770"/>
                </a:lnTo>
                <a:lnTo>
                  <a:pt x="2821236" y="291416"/>
                </a:lnTo>
                <a:lnTo>
                  <a:pt x="2873684" y="312604"/>
                </a:lnTo>
                <a:lnTo>
                  <a:pt x="2924878" y="334311"/>
                </a:lnTo>
                <a:lnTo>
                  <a:pt x="2974784" y="356516"/>
                </a:lnTo>
                <a:lnTo>
                  <a:pt x="3023365" y="379196"/>
                </a:lnTo>
                <a:lnTo>
                  <a:pt x="3070584" y="402329"/>
                </a:lnTo>
                <a:lnTo>
                  <a:pt x="3116405" y="425892"/>
                </a:lnTo>
                <a:lnTo>
                  <a:pt x="3160792" y="449863"/>
                </a:lnTo>
                <a:lnTo>
                  <a:pt x="3203707" y="474221"/>
                </a:lnTo>
                <a:lnTo>
                  <a:pt x="3245115" y="498942"/>
                </a:lnTo>
                <a:lnTo>
                  <a:pt x="3284980" y="524004"/>
                </a:lnTo>
                <a:lnTo>
                  <a:pt x="3323264" y="549385"/>
                </a:lnTo>
                <a:lnTo>
                  <a:pt x="3359931" y="575063"/>
                </a:lnTo>
                <a:lnTo>
                  <a:pt x="3394946" y="601015"/>
                </a:lnTo>
                <a:lnTo>
                  <a:pt x="3428271" y="627219"/>
                </a:lnTo>
                <a:lnTo>
                  <a:pt x="3459870" y="653653"/>
                </a:lnTo>
                <a:lnTo>
                  <a:pt x="3489707" y="680294"/>
                </a:lnTo>
                <a:lnTo>
                  <a:pt x="3517746" y="707120"/>
                </a:lnTo>
                <a:lnTo>
                  <a:pt x="3568280" y="761239"/>
                </a:lnTo>
                <a:lnTo>
                  <a:pt x="3611183" y="815831"/>
                </a:lnTo>
                <a:lnTo>
                  <a:pt x="3646163" y="870717"/>
                </a:lnTo>
                <a:lnTo>
                  <a:pt x="3672927" y="925718"/>
                </a:lnTo>
                <a:lnTo>
                  <a:pt x="3691186" y="980658"/>
                </a:lnTo>
                <a:lnTo>
                  <a:pt x="3700648" y="1035356"/>
                </a:lnTo>
                <a:lnTo>
                  <a:pt x="3701989" y="1062558"/>
                </a:lnTo>
                <a:lnTo>
                  <a:pt x="3701021" y="1089634"/>
                </a:lnTo>
                <a:lnTo>
                  <a:pt x="3692063" y="1143095"/>
                </a:lnTo>
                <a:lnTo>
                  <a:pt x="3674018" y="1194286"/>
                </a:lnTo>
                <a:lnTo>
                  <a:pt x="3647243" y="1242911"/>
                </a:lnTo>
                <a:lnTo>
                  <a:pt x="3612073" y="1288896"/>
                </a:lnTo>
                <a:lnTo>
                  <a:pt x="3568841" y="1332169"/>
                </a:lnTo>
                <a:lnTo>
                  <a:pt x="3517881" y="1372654"/>
                </a:lnTo>
                <a:lnTo>
                  <a:pt x="3459527" y="1410278"/>
                </a:lnTo>
                <a:lnTo>
                  <a:pt x="3394111" y="1444967"/>
                </a:lnTo>
                <a:lnTo>
                  <a:pt x="3358859" y="1461188"/>
                </a:lnTo>
                <a:lnTo>
                  <a:pt x="3321968" y="1476648"/>
                </a:lnTo>
                <a:lnTo>
                  <a:pt x="3283478" y="1491337"/>
                </a:lnTo>
                <a:lnTo>
                  <a:pt x="3243431" y="1505247"/>
                </a:lnTo>
                <a:lnTo>
                  <a:pt x="3201869" y="1518368"/>
                </a:lnTo>
                <a:lnTo>
                  <a:pt x="3158834" y="1530690"/>
                </a:lnTo>
                <a:lnTo>
                  <a:pt x="3114367" y="1542205"/>
                </a:lnTo>
                <a:lnTo>
                  <a:pt x="3068511" y="1552904"/>
                </a:lnTo>
                <a:lnTo>
                  <a:pt x="3021306" y="1562776"/>
                </a:lnTo>
                <a:lnTo>
                  <a:pt x="2972794" y="1571814"/>
                </a:lnTo>
                <a:lnTo>
                  <a:pt x="2923018" y="1580007"/>
                </a:lnTo>
                <a:lnTo>
                  <a:pt x="2872019" y="1587346"/>
                </a:lnTo>
                <a:lnTo>
                  <a:pt x="2819838" y="1593823"/>
                </a:lnTo>
                <a:lnTo>
                  <a:pt x="2766518" y="1599428"/>
                </a:lnTo>
                <a:lnTo>
                  <a:pt x="2712100" y="1604152"/>
                </a:lnTo>
                <a:lnTo>
                  <a:pt x="2656625" y="1607986"/>
                </a:lnTo>
                <a:lnTo>
                  <a:pt x="2600136" y="1610920"/>
                </a:lnTo>
                <a:lnTo>
                  <a:pt x="2542674" y="1612945"/>
                </a:lnTo>
                <a:lnTo>
                  <a:pt x="2484280" y="1614052"/>
                </a:lnTo>
                <a:lnTo>
                  <a:pt x="2424998" y="1614231"/>
                </a:lnTo>
                <a:lnTo>
                  <a:pt x="2364867" y="1613475"/>
                </a:lnTo>
                <a:lnTo>
                  <a:pt x="2303931" y="1611772"/>
                </a:lnTo>
                <a:lnTo>
                  <a:pt x="2242230" y="1609115"/>
                </a:lnTo>
                <a:lnTo>
                  <a:pt x="2179806" y="1605494"/>
                </a:lnTo>
                <a:lnTo>
                  <a:pt x="2116701" y="1600899"/>
                </a:lnTo>
                <a:lnTo>
                  <a:pt x="2052958" y="1595321"/>
                </a:lnTo>
                <a:lnTo>
                  <a:pt x="1988616" y="1588752"/>
                </a:lnTo>
                <a:lnTo>
                  <a:pt x="1923719" y="1581182"/>
                </a:lnTo>
                <a:lnTo>
                  <a:pt x="1858308" y="1572602"/>
                </a:lnTo>
                <a:lnTo>
                  <a:pt x="1792424" y="1563002"/>
                </a:lnTo>
                <a:lnTo>
                  <a:pt x="1726110" y="1552373"/>
                </a:lnTo>
                <a:lnTo>
                  <a:pt x="1659953" y="1540805"/>
                </a:lnTo>
                <a:lnTo>
                  <a:pt x="1594540" y="1528404"/>
                </a:lnTo>
                <a:lnTo>
                  <a:pt x="1529905" y="1515194"/>
                </a:lnTo>
                <a:lnTo>
                  <a:pt x="1466086" y="1501196"/>
                </a:lnTo>
                <a:lnTo>
                  <a:pt x="1403118" y="1486433"/>
                </a:lnTo>
                <a:lnTo>
                  <a:pt x="1341039" y="1470927"/>
                </a:lnTo>
                <a:lnTo>
                  <a:pt x="1279884" y="1454700"/>
                </a:lnTo>
                <a:lnTo>
                  <a:pt x="1219690" y="1437776"/>
                </a:lnTo>
                <a:lnTo>
                  <a:pt x="1160493" y="1420175"/>
                </a:lnTo>
                <a:lnTo>
                  <a:pt x="1102331" y="1401921"/>
                </a:lnTo>
                <a:lnTo>
                  <a:pt x="1045238" y="1383035"/>
                </a:lnTo>
                <a:lnTo>
                  <a:pt x="989252" y="1363541"/>
                </a:lnTo>
                <a:lnTo>
                  <a:pt x="934410" y="1343459"/>
                </a:lnTo>
                <a:lnTo>
                  <a:pt x="880747" y="1322814"/>
                </a:lnTo>
                <a:lnTo>
                  <a:pt x="828300" y="1301626"/>
                </a:lnTo>
                <a:lnTo>
                  <a:pt x="777105" y="1279919"/>
                </a:lnTo>
                <a:lnTo>
                  <a:pt x="727199" y="1257714"/>
                </a:lnTo>
                <a:lnTo>
                  <a:pt x="678618" y="1235034"/>
                </a:lnTo>
                <a:lnTo>
                  <a:pt x="631399" y="1211901"/>
                </a:lnTo>
                <a:lnTo>
                  <a:pt x="585578" y="1188338"/>
                </a:lnTo>
                <a:lnTo>
                  <a:pt x="541192" y="1164367"/>
                </a:lnTo>
                <a:lnTo>
                  <a:pt x="498277" y="1140009"/>
                </a:lnTo>
                <a:lnTo>
                  <a:pt x="456868" y="1115289"/>
                </a:lnTo>
                <a:lnTo>
                  <a:pt x="417004" y="1090226"/>
                </a:lnTo>
                <a:lnTo>
                  <a:pt x="378720" y="1064845"/>
                </a:lnTo>
                <a:lnTo>
                  <a:pt x="342052" y="1039168"/>
                </a:lnTo>
                <a:lnTo>
                  <a:pt x="307038" y="1013215"/>
                </a:lnTo>
                <a:lnTo>
                  <a:pt x="273713" y="987011"/>
                </a:lnTo>
                <a:lnTo>
                  <a:pt x="242113" y="960578"/>
                </a:lnTo>
                <a:lnTo>
                  <a:pt x="212276" y="933936"/>
                </a:lnTo>
                <a:lnTo>
                  <a:pt x="184238" y="907110"/>
                </a:lnTo>
                <a:lnTo>
                  <a:pt x="133704" y="852991"/>
                </a:lnTo>
                <a:lnTo>
                  <a:pt x="90802" y="798400"/>
                </a:lnTo>
                <a:lnTo>
                  <a:pt x="55822" y="743515"/>
                </a:lnTo>
                <a:lnTo>
                  <a:pt x="29058" y="688514"/>
                </a:lnTo>
                <a:lnTo>
                  <a:pt x="10800" y="633576"/>
                </a:lnTo>
                <a:lnTo>
                  <a:pt x="1340" y="578879"/>
                </a:lnTo>
                <a:lnTo>
                  <a:pt x="0" y="551677"/>
                </a:lnTo>
                <a:lnTo>
                  <a:pt x="968" y="524602"/>
                </a:lnTo>
                <a:lnTo>
                  <a:pt x="4282" y="497676"/>
                </a:lnTo>
                <a:close/>
              </a:path>
            </a:pathLst>
          </a:custGeom>
          <a:ln w="28575">
            <a:solidFill>
              <a:srgbClr val="FF66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 txBox="1"/>
          <p:nvPr/>
        </p:nvSpPr>
        <p:spPr>
          <a:xfrm>
            <a:off x="5442902" y="5467477"/>
            <a:ext cx="29654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But, DFS </a:t>
            </a:r>
            <a:r>
              <a:rPr dirty="0" sz="2400" spc="-15" b="1">
                <a:latin typeface="Times New Roman"/>
                <a:cs typeface="Times New Roman"/>
              </a:rPr>
              <a:t>tree</a:t>
            </a:r>
            <a:r>
              <a:rPr dirty="0" sz="2400" spc="-45" b="1"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Times New Roman"/>
                <a:cs typeface="Times New Roman"/>
              </a:rPr>
              <a:t>changed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5" name="object 7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Lectures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</a:t>
            </a:r>
            <a:r>
              <a:rPr dirty="0" spc="-55"/>
              <a:t> </a:t>
            </a:r>
            <a:r>
              <a:rPr dirty="0"/>
              <a:t>2015</a:t>
            </a:r>
          </a:p>
        </p:txBody>
      </p:sp>
      <p:sp>
        <p:nvSpPr>
          <p:cNvPr id="76" name="object 7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2015/5/5</a:t>
            </a:r>
          </a:p>
        </p:txBody>
      </p:sp>
      <p:sp>
        <p:nvSpPr>
          <p:cNvPr id="77" name="object 7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17</a:t>
            </a:fld>
          </a:p>
        </p:txBody>
      </p:sp>
    </p:spTree>
  </p:cSld>
  <p:clrMapOvr>
    <a:masterClrMapping/>
  </p:clrMapOvr>
  <p:transition spd="slow">
    <p:pull dir="l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1952" y="2730627"/>
            <a:ext cx="3295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i="1">
                <a:latin typeface="Times New Roman"/>
                <a:cs typeface="Times New Roman"/>
              </a:rPr>
              <a:t>C</a:t>
            </a:r>
            <a:r>
              <a:rPr dirty="0" baseline="-20833" sz="2400" spc="-7">
                <a:latin typeface="Times New Roman"/>
                <a:cs typeface="Times New Roman"/>
              </a:rPr>
              <a:t>1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46222" y="3358134"/>
            <a:ext cx="386715" cy="904240"/>
          </a:xfrm>
          <a:custGeom>
            <a:avLst/>
            <a:gdLst/>
            <a:ahLst/>
            <a:cxnLst/>
            <a:rect l="l" t="t" r="r" b="b"/>
            <a:pathLst>
              <a:path w="386714" h="904239">
                <a:moveTo>
                  <a:pt x="386359" y="0"/>
                </a:moveTo>
                <a:lnTo>
                  <a:pt x="0" y="903782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688581" y="4154415"/>
            <a:ext cx="175171" cy="2126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996690" y="5084826"/>
            <a:ext cx="1326515" cy="67945"/>
          </a:xfrm>
          <a:custGeom>
            <a:avLst/>
            <a:gdLst/>
            <a:ahLst/>
            <a:cxnLst/>
            <a:rect l="l" t="t" r="r" b="b"/>
            <a:pathLst>
              <a:path w="1326514" h="67945">
                <a:moveTo>
                  <a:pt x="0" y="0"/>
                </a:moveTo>
                <a:lnTo>
                  <a:pt x="1326032" y="67348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241780" y="5053177"/>
            <a:ext cx="195580" cy="190500"/>
          </a:xfrm>
          <a:custGeom>
            <a:avLst/>
            <a:gdLst/>
            <a:ahLst/>
            <a:cxnLst/>
            <a:rect l="l" t="t" r="r" b="b"/>
            <a:pathLst>
              <a:path w="195579" h="190500">
                <a:moveTo>
                  <a:pt x="9677" y="0"/>
                </a:moveTo>
                <a:lnTo>
                  <a:pt x="80937" y="98996"/>
                </a:lnTo>
                <a:lnTo>
                  <a:pt x="0" y="190258"/>
                </a:lnTo>
                <a:lnTo>
                  <a:pt x="195084" y="104800"/>
                </a:lnTo>
                <a:lnTo>
                  <a:pt x="967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068317" y="2998470"/>
            <a:ext cx="1055370" cy="659130"/>
          </a:xfrm>
          <a:custGeom>
            <a:avLst/>
            <a:gdLst/>
            <a:ahLst/>
            <a:cxnLst/>
            <a:rect l="l" t="t" r="r" b="b"/>
            <a:pathLst>
              <a:path w="1055370" h="659129">
                <a:moveTo>
                  <a:pt x="0" y="0"/>
                </a:moveTo>
                <a:lnTo>
                  <a:pt x="1055192" y="658799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008422" y="3536115"/>
            <a:ext cx="212090" cy="182245"/>
          </a:xfrm>
          <a:custGeom>
            <a:avLst/>
            <a:gdLst/>
            <a:ahLst/>
            <a:cxnLst/>
            <a:rect l="l" t="t" r="r" b="b"/>
            <a:pathLst>
              <a:path w="212089" h="182245">
                <a:moveTo>
                  <a:pt x="100901" y="0"/>
                </a:moveTo>
                <a:lnTo>
                  <a:pt x="115087" y="121145"/>
                </a:lnTo>
                <a:lnTo>
                  <a:pt x="0" y="161582"/>
                </a:lnTo>
                <a:lnTo>
                  <a:pt x="212039" y="181686"/>
                </a:lnTo>
                <a:lnTo>
                  <a:pt x="10090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41146" y="4603877"/>
            <a:ext cx="2841625" cy="1864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50465">
              <a:lnSpc>
                <a:spcPct val="100000"/>
              </a:lnSpc>
              <a:spcBef>
                <a:spcPts val="100"/>
              </a:spcBef>
            </a:pPr>
            <a:r>
              <a:rPr dirty="0" sz="2400" spc="-5" i="1">
                <a:latin typeface="Times New Roman"/>
                <a:cs typeface="Times New Roman"/>
              </a:rPr>
              <a:t>C</a:t>
            </a:r>
            <a:r>
              <a:rPr dirty="0" baseline="-20833" sz="2400" spc="-7">
                <a:latin typeface="Times New Roman"/>
                <a:cs typeface="Times New Roman"/>
              </a:rPr>
              <a:t>2</a:t>
            </a:r>
            <a:endParaRPr baseline="-20833"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4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dirty="0" sz="1800">
                <a:latin typeface="Palatino Linotype"/>
                <a:cs typeface="Palatino Linotype"/>
              </a:rPr>
              <a:t>a </a:t>
            </a:r>
            <a:r>
              <a:rPr dirty="0" sz="1800" spc="-5">
                <a:latin typeface="Palatino Linotype"/>
                <a:cs typeface="Palatino Linotype"/>
              </a:rPr>
              <a:t>DFS tree with </a:t>
            </a:r>
            <a:r>
              <a:rPr dirty="0" sz="1800">
                <a:latin typeface="Palatino Linotype"/>
                <a:cs typeface="Palatino Linotype"/>
              </a:rPr>
              <a:t>4 </a:t>
            </a:r>
            <a:r>
              <a:rPr dirty="0" sz="1800" spc="-5">
                <a:latin typeface="Palatino Linotype"/>
                <a:cs typeface="Palatino Linotype"/>
              </a:rPr>
              <a:t>connected  components, </a:t>
            </a:r>
            <a:r>
              <a:rPr dirty="0" sz="1800">
                <a:latin typeface="Palatino Linotype"/>
                <a:cs typeface="Palatino Linotype"/>
              </a:rPr>
              <a:t>depicted </a:t>
            </a:r>
            <a:r>
              <a:rPr dirty="0" sz="1800" spc="-5">
                <a:latin typeface="Palatino Linotype"/>
                <a:cs typeface="Palatino Linotype"/>
              </a:rPr>
              <a:t>as </a:t>
            </a:r>
            <a:r>
              <a:rPr dirty="0" sz="1800">
                <a:latin typeface="Palatino Linotype"/>
                <a:cs typeface="Palatino Linotype"/>
              </a:rPr>
              <a:t>a  condensation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19165" y="3738689"/>
            <a:ext cx="3295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i="1">
                <a:latin typeface="Times New Roman"/>
                <a:cs typeface="Times New Roman"/>
              </a:rPr>
              <a:t>C</a:t>
            </a:r>
            <a:r>
              <a:rPr dirty="0" baseline="-20833" sz="2400" spc="-7">
                <a:latin typeface="Times New Roman"/>
                <a:cs typeface="Times New Roman"/>
              </a:rPr>
              <a:t>4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24905" y="6499097"/>
            <a:ext cx="1039494" cy="0"/>
          </a:xfrm>
          <a:custGeom>
            <a:avLst/>
            <a:gdLst/>
            <a:ahLst/>
            <a:cxnLst/>
            <a:rect l="l" t="t" r="r" b="b"/>
            <a:pathLst>
              <a:path w="1039495" h="0">
                <a:moveTo>
                  <a:pt x="0" y="0"/>
                </a:moveTo>
                <a:lnTo>
                  <a:pt x="1039368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688073" y="6403842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0"/>
                </a:moveTo>
                <a:lnTo>
                  <a:pt x="76200" y="95250"/>
                </a:lnTo>
                <a:lnTo>
                  <a:pt x="0" y="190500"/>
                </a:lnTo>
                <a:lnTo>
                  <a:pt x="19050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874702" y="5107114"/>
            <a:ext cx="3060700" cy="15157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i="1">
                <a:latin typeface="Times New Roman"/>
                <a:cs typeface="Times New Roman"/>
              </a:rPr>
              <a:t>C</a:t>
            </a:r>
            <a:r>
              <a:rPr dirty="0" baseline="-20833" sz="2400" spc="-7">
                <a:latin typeface="Times New Roman"/>
                <a:cs typeface="Times New Roman"/>
              </a:rPr>
              <a:t>3</a:t>
            </a:r>
            <a:endParaRPr baseline="-20833"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 marL="1381125">
              <a:lnSpc>
                <a:spcPct val="100000"/>
              </a:lnSpc>
              <a:spcBef>
                <a:spcPts val="2520"/>
              </a:spcBef>
            </a:pPr>
            <a:r>
              <a:rPr dirty="0" sz="2400" spc="-5">
                <a:latin typeface="Times New Roman"/>
                <a:cs typeface="Times New Roman"/>
              </a:rPr>
              <a:t>Original</a:t>
            </a:r>
            <a:r>
              <a:rPr dirty="0" sz="2400" spc="-7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edge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78732" y="1360185"/>
            <a:ext cx="230124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Palatino Linotype"/>
                <a:cs typeface="Palatino Linotype"/>
              </a:rPr>
              <a:t>Reverse </a:t>
            </a:r>
            <a:r>
              <a:rPr dirty="0" sz="1800" spc="-5">
                <a:latin typeface="Palatino Linotype"/>
                <a:cs typeface="Palatino Linotype"/>
              </a:rPr>
              <a:t>topo order </a:t>
            </a:r>
            <a:r>
              <a:rPr dirty="0" sz="1800">
                <a:latin typeface="Palatino Linotype"/>
                <a:cs typeface="Palatino Linotype"/>
              </a:rPr>
              <a:t>for  leader finish </a:t>
            </a:r>
            <a:r>
              <a:rPr dirty="0" sz="1800" spc="-5">
                <a:latin typeface="Palatino Linotype"/>
                <a:cs typeface="Palatino Linotype"/>
              </a:rPr>
              <a:t>time: C</a:t>
            </a:r>
            <a:r>
              <a:rPr dirty="0" baseline="-20833" sz="1800" spc="-7">
                <a:latin typeface="Palatino Linotype"/>
                <a:cs typeface="Palatino Linotype"/>
              </a:rPr>
              <a:t>1</a:t>
            </a:r>
            <a:r>
              <a:rPr dirty="0" sz="1800" spc="-5">
                <a:latin typeface="Palatino Linotype"/>
                <a:cs typeface="Palatino Linotype"/>
              </a:rPr>
              <a:t>,  (</a:t>
            </a:r>
            <a:r>
              <a:rPr dirty="0" sz="1800" spc="-5">
                <a:solidFill>
                  <a:srgbClr val="0000CC"/>
                </a:solidFill>
                <a:latin typeface="Palatino Linotype"/>
                <a:cs typeface="Palatino Linotype"/>
              </a:rPr>
              <a:t>C4</a:t>
            </a:r>
            <a:r>
              <a:rPr dirty="0" sz="1800" spc="-5">
                <a:latin typeface="Palatino Linotype"/>
                <a:cs typeface="Palatino Linotype"/>
              </a:rPr>
              <a:t>), C</a:t>
            </a:r>
            <a:r>
              <a:rPr dirty="0" baseline="-20833" sz="1800" spc="-7">
                <a:latin typeface="Palatino Linotype"/>
                <a:cs typeface="Palatino Linotype"/>
              </a:rPr>
              <a:t>2</a:t>
            </a:r>
            <a:r>
              <a:rPr dirty="0" sz="1800" spc="-5">
                <a:latin typeface="Palatino Linotype"/>
                <a:cs typeface="Palatino Linotype"/>
              </a:rPr>
              <a:t>, C</a:t>
            </a:r>
            <a:r>
              <a:rPr dirty="0" baseline="-20833" sz="1800" spc="-7">
                <a:latin typeface="Palatino Linotype"/>
                <a:cs typeface="Palatino Linotype"/>
              </a:rPr>
              <a:t>3</a:t>
            </a:r>
            <a:r>
              <a:rPr dirty="0" sz="1800" spc="-5">
                <a:latin typeface="Palatino Linotype"/>
                <a:cs typeface="Palatino Linotype"/>
              </a:rPr>
              <a:t>,</a:t>
            </a:r>
            <a:r>
              <a:rPr dirty="0" sz="1800" spc="10">
                <a:latin typeface="Palatino Linotype"/>
                <a:cs typeface="Palatino Linotype"/>
              </a:rPr>
              <a:t> </a:t>
            </a:r>
            <a:r>
              <a:rPr dirty="0" sz="1800" spc="-5">
                <a:solidFill>
                  <a:srgbClr val="0000CC"/>
                </a:solidFill>
                <a:latin typeface="Palatino Linotype"/>
                <a:cs typeface="Palatino Linotype"/>
              </a:rPr>
              <a:t>C</a:t>
            </a:r>
            <a:r>
              <a:rPr dirty="0" baseline="-20833" sz="1800" spc="-7">
                <a:solidFill>
                  <a:srgbClr val="0000CC"/>
                </a:solidFill>
                <a:latin typeface="Palatino Linotype"/>
                <a:cs typeface="Palatino Linotype"/>
              </a:rPr>
              <a:t>4</a:t>
            </a:r>
            <a:endParaRPr baseline="-20833" sz="1800">
              <a:latin typeface="Palatino Linotype"/>
              <a:cs typeface="Palatino Linotyp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196595"/>
            <a:ext cx="2374391" cy="1374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548384" y="196595"/>
            <a:ext cx="2197595" cy="13746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919983" y="196595"/>
            <a:ext cx="1028699" cy="13746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275075" y="196595"/>
            <a:ext cx="1333499" cy="13746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44957" y="345343"/>
            <a:ext cx="386334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87040" algn="l"/>
              </a:tabLst>
            </a:pPr>
            <a:r>
              <a:rPr dirty="0" spc="-5"/>
              <a:t>Basic</a:t>
            </a:r>
            <a:r>
              <a:rPr dirty="0"/>
              <a:t> </a:t>
            </a:r>
            <a:r>
              <a:rPr dirty="0" spc="-5"/>
              <a:t>Idea	</a:t>
            </a:r>
            <a:r>
              <a:rPr dirty="0"/>
              <a:t>-</a:t>
            </a:r>
            <a:r>
              <a:rPr dirty="0" spc="-95"/>
              <a:t> </a:t>
            </a:r>
            <a:r>
              <a:rPr dirty="0"/>
              <a:t>G</a:t>
            </a:r>
          </a:p>
        </p:txBody>
      </p:sp>
      <p:sp>
        <p:nvSpPr>
          <p:cNvPr id="20" name="object 20"/>
          <p:cNvSpPr/>
          <p:nvPr/>
        </p:nvSpPr>
        <p:spPr>
          <a:xfrm>
            <a:off x="7405116" y="120395"/>
            <a:ext cx="1485899" cy="21595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Lectures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</a:t>
            </a:r>
            <a:r>
              <a:rPr dirty="0" spc="-55"/>
              <a:t> </a:t>
            </a:r>
            <a:r>
              <a:rPr dirty="0"/>
              <a:t>2015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2015/5/5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17</a:t>
            </a:fld>
          </a:p>
        </p:txBody>
      </p:sp>
    </p:spTree>
  </p:cSld>
  <p:clrMapOvr>
    <a:masterClrMapping/>
  </p:clrMapOvr>
  <p:transition spd="slow">
    <p:pull dir="l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2420" y="1856232"/>
            <a:ext cx="8409431" cy="4571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94710" y="1785747"/>
            <a:ext cx="8397822" cy="4559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4710" y="1773935"/>
            <a:ext cx="8397875" cy="4571365"/>
          </a:xfrm>
          <a:custGeom>
            <a:avLst/>
            <a:gdLst/>
            <a:ahLst/>
            <a:cxnLst/>
            <a:rect l="l" t="t" r="r" b="b"/>
            <a:pathLst>
              <a:path w="8397875" h="4571365">
                <a:moveTo>
                  <a:pt x="1198613" y="395211"/>
                </a:moveTo>
                <a:lnTo>
                  <a:pt x="1195353" y="397863"/>
                </a:lnTo>
                <a:lnTo>
                  <a:pt x="1187787" y="403685"/>
                </a:lnTo>
                <a:lnTo>
                  <a:pt x="1176146" y="412562"/>
                </a:lnTo>
                <a:lnTo>
                  <a:pt x="1160659" y="424381"/>
                </a:lnTo>
                <a:lnTo>
                  <a:pt x="1119070" y="456388"/>
                </a:lnTo>
                <a:lnTo>
                  <a:pt x="1064863" y="498793"/>
                </a:lnTo>
                <a:lnTo>
                  <a:pt x="1033604" y="523611"/>
                </a:lnTo>
                <a:lnTo>
                  <a:pt x="999882" y="550686"/>
                </a:lnTo>
                <a:lnTo>
                  <a:pt x="963927" y="579906"/>
                </a:lnTo>
                <a:lnTo>
                  <a:pt x="925969" y="611156"/>
                </a:lnTo>
                <a:lnTo>
                  <a:pt x="886239" y="644321"/>
                </a:lnTo>
                <a:lnTo>
                  <a:pt x="844967" y="679290"/>
                </a:lnTo>
                <a:lnTo>
                  <a:pt x="802384" y="715946"/>
                </a:lnTo>
                <a:lnTo>
                  <a:pt x="758720" y="754177"/>
                </a:lnTo>
                <a:lnTo>
                  <a:pt x="714205" y="793868"/>
                </a:lnTo>
                <a:lnTo>
                  <a:pt x="669069" y="834906"/>
                </a:lnTo>
                <a:lnTo>
                  <a:pt x="623543" y="877176"/>
                </a:lnTo>
                <a:lnTo>
                  <a:pt x="577858" y="920565"/>
                </a:lnTo>
                <a:lnTo>
                  <a:pt x="532244" y="964958"/>
                </a:lnTo>
                <a:lnTo>
                  <a:pt x="486930" y="1010243"/>
                </a:lnTo>
                <a:lnTo>
                  <a:pt x="442148" y="1056304"/>
                </a:lnTo>
                <a:lnTo>
                  <a:pt x="398128" y="1103029"/>
                </a:lnTo>
                <a:lnTo>
                  <a:pt x="355100" y="1150302"/>
                </a:lnTo>
                <a:lnTo>
                  <a:pt x="313294" y="1198010"/>
                </a:lnTo>
                <a:lnTo>
                  <a:pt x="272941" y="1246040"/>
                </a:lnTo>
                <a:lnTo>
                  <a:pt x="234271" y="1294276"/>
                </a:lnTo>
                <a:lnTo>
                  <a:pt x="197515" y="1342606"/>
                </a:lnTo>
                <a:lnTo>
                  <a:pt x="162903" y="1390915"/>
                </a:lnTo>
                <a:lnTo>
                  <a:pt x="130666" y="1439090"/>
                </a:lnTo>
                <a:lnTo>
                  <a:pt x="101032" y="1487016"/>
                </a:lnTo>
                <a:lnTo>
                  <a:pt x="74234" y="1534580"/>
                </a:lnTo>
                <a:lnTo>
                  <a:pt x="50502" y="1581667"/>
                </a:lnTo>
                <a:lnTo>
                  <a:pt x="30065" y="1628164"/>
                </a:lnTo>
                <a:lnTo>
                  <a:pt x="13154" y="1673957"/>
                </a:lnTo>
                <a:lnTo>
                  <a:pt x="0" y="1718932"/>
                </a:lnTo>
                <a:lnTo>
                  <a:pt x="24737" y="1769648"/>
                </a:lnTo>
                <a:lnTo>
                  <a:pt x="52597" y="1815155"/>
                </a:lnTo>
                <a:lnTo>
                  <a:pt x="81942" y="1859769"/>
                </a:lnTo>
                <a:lnTo>
                  <a:pt x="111137" y="1907806"/>
                </a:lnTo>
                <a:lnTo>
                  <a:pt x="135644" y="1951982"/>
                </a:lnTo>
                <a:lnTo>
                  <a:pt x="159651" y="1994577"/>
                </a:lnTo>
                <a:lnTo>
                  <a:pt x="184407" y="2035367"/>
                </a:lnTo>
                <a:lnTo>
                  <a:pt x="211164" y="2074132"/>
                </a:lnTo>
                <a:lnTo>
                  <a:pt x="241169" y="2110647"/>
                </a:lnTo>
                <a:lnTo>
                  <a:pt x="275673" y="2144692"/>
                </a:lnTo>
                <a:lnTo>
                  <a:pt x="315925" y="2176043"/>
                </a:lnTo>
                <a:lnTo>
                  <a:pt x="354330" y="2201609"/>
                </a:lnTo>
                <a:lnTo>
                  <a:pt x="393326" y="2225838"/>
                </a:lnTo>
                <a:lnTo>
                  <a:pt x="432916" y="2248579"/>
                </a:lnTo>
                <a:lnTo>
                  <a:pt x="473100" y="2269680"/>
                </a:lnTo>
                <a:lnTo>
                  <a:pt x="505445" y="2284960"/>
                </a:lnTo>
                <a:lnTo>
                  <a:pt x="521543" y="2292674"/>
                </a:lnTo>
                <a:lnTo>
                  <a:pt x="579974" y="2330885"/>
                </a:lnTo>
                <a:lnTo>
                  <a:pt x="623368" y="2361093"/>
                </a:lnTo>
                <a:lnTo>
                  <a:pt x="666705" y="2391950"/>
                </a:lnTo>
                <a:lnTo>
                  <a:pt x="709909" y="2423349"/>
                </a:lnTo>
                <a:lnTo>
                  <a:pt x="752903" y="2455187"/>
                </a:lnTo>
                <a:lnTo>
                  <a:pt x="795612" y="2487359"/>
                </a:lnTo>
                <a:lnTo>
                  <a:pt x="837959" y="2519758"/>
                </a:lnTo>
                <a:lnTo>
                  <a:pt x="879867" y="2552282"/>
                </a:lnTo>
                <a:lnTo>
                  <a:pt x="921260" y="2584823"/>
                </a:lnTo>
                <a:lnTo>
                  <a:pt x="962063" y="2617279"/>
                </a:lnTo>
                <a:lnTo>
                  <a:pt x="1005642" y="2648400"/>
                </a:lnTo>
                <a:lnTo>
                  <a:pt x="1044343" y="2672361"/>
                </a:lnTo>
                <a:lnTo>
                  <a:pt x="1080146" y="2696474"/>
                </a:lnTo>
                <a:lnTo>
                  <a:pt x="1115034" y="2728055"/>
                </a:lnTo>
                <a:lnTo>
                  <a:pt x="1150988" y="2774416"/>
                </a:lnTo>
                <a:lnTo>
                  <a:pt x="1148007" y="2817912"/>
                </a:lnTo>
                <a:lnTo>
                  <a:pt x="1143948" y="2863025"/>
                </a:lnTo>
                <a:lnTo>
                  <a:pt x="1139469" y="2909298"/>
                </a:lnTo>
                <a:lnTo>
                  <a:pt x="1135227" y="2956274"/>
                </a:lnTo>
                <a:lnTo>
                  <a:pt x="1131879" y="3003495"/>
                </a:lnTo>
                <a:lnTo>
                  <a:pt x="1130084" y="3050506"/>
                </a:lnTo>
                <a:lnTo>
                  <a:pt x="1130498" y="3096847"/>
                </a:lnTo>
                <a:lnTo>
                  <a:pt x="1133780" y="3142063"/>
                </a:lnTo>
                <a:lnTo>
                  <a:pt x="1140587" y="3185696"/>
                </a:lnTo>
                <a:lnTo>
                  <a:pt x="1151576" y="3227289"/>
                </a:lnTo>
                <a:lnTo>
                  <a:pt x="1167405" y="3266384"/>
                </a:lnTo>
                <a:lnTo>
                  <a:pt x="1188732" y="3302526"/>
                </a:lnTo>
                <a:lnTo>
                  <a:pt x="1216215" y="3335255"/>
                </a:lnTo>
                <a:lnTo>
                  <a:pt x="1250510" y="3364116"/>
                </a:lnTo>
                <a:lnTo>
                  <a:pt x="1292275" y="3388652"/>
                </a:lnTo>
                <a:lnTo>
                  <a:pt x="1324606" y="3420054"/>
                </a:lnTo>
                <a:lnTo>
                  <a:pt x="1359478" y="3452058"/>
                </a:lnTo>
                <a:lnTo>
                  <a:pt x="1396587" y="3484205"/>
                </a:lnTo>
                <a:lnTo>
                  <a:pt x="1435630" y="3516039"/>
                </a:lnTo>
                <a:lnTo>
                  <a:pt x="1476305" y="3547101"/>
                </a:lnTo>
                <a:lnTo>
                  <a:pt x="1518308" y="3576934"/>
                </a:lnTo>
                <a:lnTo>
                  <a:pt x="1561337" y="3605081"/>
                </a:lnTo>
                <a:lnTo>
                  <a:pt x="1605088" y="3631084"/>
                </a:lnTo>
                <a:lnTo>
                  <a:pt x="1649257" y="3654487"/>
                </a:lnTo>
                <a:lnTo>
                  <a:pt x="1693543" y="3674831"/>
                </a:lnTo>
                <a:lnTo>
                  <a:pt x="1737642" y="3691659"/>
                </a:lnTo>
                <a:lnTo>
                  <a:pt x="1781251" y="3704513"/>
                </a:lnTo>
                <a:lnTo>
                  <a:pt x="1825905" y="3731412"/>
                </a:lnTo>
                <a:lnTo>
                  <a:pt x="1872681" y="3754257"/>
                </a:lnTo>
                <a:lnTo>
                  <a:pt x="1921168" y="3773754"/>
                </a:lnTo>
                <a:lnTo>
                  <a:pt x="1970959" y="3790611"/>
                </a:lnTo>
                <a:lnTo>
                  <a:pt x="2021642" y="3805534"/>
                </a:lnTo>
                <a:lnTo>
                  <a:pt x="2072810" y="3819229"/>
                </a:lnTo>
                <a:lnTo>
                  <a:pt x="2124054" y="3832403"/>
                </a:lnTo>
                <a:lnTo>
                  <a:pt x="2174963" y="3845763"/>
                </a:lnTo>
                <a:lnTo>
                  <a:pt x="2212022" y="3859256"/>
                </a:lnTo>
                <a:lnTo>
                  <a:pt x="2246401" y="3876320"/>
                </a:lnTo>
                <a:lnTo>
                  <a:pt x="2280780" y="3893978"/>
                </a:lnTo>
                <a:lnTo>
                  <a:pt x="2317838" y="3909250"/>
                </a:lnTo>
                <a:lnTo>
                  <a:pt x="2361621" y="3937527"/>
                </a:lnTo>
                <a:lnTo>
                  <a:pt x="2403768" y="3959255"/>
                </a:lnTo>
                <a:lnTo>
                  <a:pt x="2446213" y="3979789"/>
                </a:lnTo>
                <a:lnTo>
                  <a:pt x="2490889" y="4004487"/>
                </a:lnTo>
                <a:lnTo>
                  <a:pt x="2515396" y="4021997"/>
                </a:lnTo>
                <a:lnTo>
                  <a:pt x="2544070" y="4044565"/>
                </a:lnTo>
                <a:lnTo>
                  <a:pt x="2573935" y="4066538"/>
                </a:lnTo>
                <a:lnTo>
                  <a:pt x="2602014" y="4082262"/>
                </a:lnTo>
                <a:lnTo>
                  <a:pt x="2625355" y="4090125"/>
                </a:lnTo>
                <a:lnTo>
                  <a:pt x="2649440" y="4096350"/>
                </a:lnTo>
                <a:lnTo>
                  <a:pt x="2673228" y="4103465"/>
                </a:lnTo>
                <a:lnTo>
                  <a:pt x="2695676" y="4113999"/>
                </a:lnTo>
                <a:lnTo>
                  <a:pt x="2741942" y="4141997"/>
                </a:lnTo>
                <a:lnTo>
                  <a:pt x="2787788" y="4169734"/>
                </a:lnTo>
                <a:lnTo>
                  <a:pt x="2833504" y="4196948"/>
                </a:lnTo>
                <a:lnTo>
                  <a:pt x="2879376" y="4223378"/>
                </a:lnTo>
                <a:lnTo>
                  <a:pt x="2925692" y="4248763"/>
                </a:lnTo>
                <a:lnTo>
                  <a:pt x="2972740" y="4272842"/>
                </a:lnTo>
                <a:lnTo>
                  <a:pt x="3020808" y="4295352"/>
                </a:lnTo>
                <a:lnTo>
                  <a:pt x="3070182" y="4316033"/>
                </a:lnTo>
                <a:lnTo>
                  <a:pt x="3121152" y="4334624"/>
                </a:lnTo>
                <a:lnTo>
                  <a:pt x="3169487" y="4349068"/>
                </a:lnTo>
                <a:lnTo>
                  <a:pt x="3220000" y="4360612"/>
                </a:lnTo>
                <a:lnTo>
                  <a:pt x="3272039" y="4369775"/>
                </a:lnTo>
                <a:lnTo>
                  <a:pt x="3324953" y="4377078"/>
                </a:lnTo>
                <a:lnTo>
                  <a:pt x="3378090" y="4383043"/>
                </a:lnTo>
                <a:lnTo>
                  <a:pt x="3430799" y="4388189"/>
                </a:lnTo>
                <a:lnTo>
                  <a:pt x="3482428" y="4393039"/>
                </a:lnTo>
                <a:lnTo>
                  <a:pt x="3532327" y="4398111"/>
                </a:lnTo>
                <a:lnTo>
                  <a:pt x="3571171" y="4418995"/>
                </a:lnTo>
                <a:lnTo>
                  <a:pt x="3610908" y="4437792"/>
                </a:lnTo>
                <a:lnTo>
                  <a:pt x="3650645" y="4456590"/>
                </a:lnTo>
                <a:lnTo>
                  <a:pt x="3689489" y="4477473"/>
                </a:lnTo>
                <a:lnTo>
                  <a:pt x="3702289" y="4487790"/>
                </a:lnTo>
                <a:lnTo>
                  <a:pt x="3713303" y="4500486"/>
                </a:lnTo>
                <a:lnTo>
                  <a:pt x="3724320" y="4513181"/>
                </a:lnTo>
                <a:lnTo>
                  <a:pt x="3769919" y="4540092"/>
                </a:lnTo>
                <a:lnTo>
                  <a:pt x="3842051" y="4562560"/>
                </a:lnTo>
                <a:lnTo>
                  <a:pt x="3878414" y="4571111"/>
                </a:lnTo>
                <a:lnTo>
                  <a:pt x="3938492" y="4567356"/>
                </a:lnTo>
                <a:lnTo>
                  <a:pt x="3993711" y="4563935"/>
                </a:lnTo>
                <a:lnTo>
                  <a:pt x="4044816" y="4560851"/>
                </a:lnTo>
                <a:lnTo>
                  <a:pt x="4092551" y="4558107"/>
                </a:lnTo>
                <a:lnTo>
                  <a:pt x="4137661" y="4555709"/>
                </a:lnTo>
                <a:lnTo>
                  <a:pt x="4180890" y="4553660"/>
                </a:lnTo>
                <a:lnTo>
                  <a:pt x="4222983" y="4551963"/>
                </a:lnTo>
                <a:lnTo>
                  <a:pt x="4264684" y="4550622"/>
                </a:lnTo>
                <a:lnTo>
                  <a:pt x="4306739" y="4549643"/>
                </a:lnTo>
                <a:lnTo>
                  <a:pt x="4349890" y="4549027"/>
                </a:lnTo>
                <a:lnTo>
                  <a:pt x="4394884" y="4548780"/>
                </a:lnTo>
                <a:lnTo>
                  <a:pt x="4442463" y="4548905"/>
                </a:lnTo>
                <a:lnTo>
                  <a:pt x="4493374" y="4549406"/>
                </a:lnTo>
                <a:lnTo>
                  <a:pt x="4548360" y="4550287"/>
                </a:lnTo>
                <a:lnTo>
                  <a:pt x="4608166" y="4551552"/>
                </a:lnTo>
                <a:lnTo>
                  <a:pt x="4673536" y="4553204"/>
                </a:lnTo>
                <a:lnTo>
                  <a:pt x="4745215" y="4555248"/>
                </a:lnTo>
                <a:lnTo>
                  <a:pt x="4804568" y="4569810"/>
                </a:lnTo>
                <a:lnTo>
                  <a:pt x="4851575" y="4569670"/>
                </a:lnTo>
                <a:lnTo>
                  <a:pt x="4892559" y="4557645"/>
                </a:lnTo>
                <a:lnTo>
                  <a:pt x="4933848" y="4536553"/>
                </a:lnTo>
                <a:lnTo>
                  <a:pt x="4981765" y="4509211"/>
                </a:lnTo>
                <a:lnTo>
                  <a:pt x="5019520" y="4491036"/>
                </a:lnTo>
                <a:lnTo>
                  <a:pt x="5059956" y="4475686"/>
                </a:lnTo>
                <a:lnTo>
                  <a:pt x="5100987" y="4461226"/>
                </a:lnTo>
                <a:lnTo>
                  <a:pt x="5140528" y="4445723"/>
                </a:lnTo>
                <a:lnTo>
                  <a:pt x="5181377" y="4426184"/>
                </a:lnTo>
                <a:lnTo>
                  <a:pt x="5222004" y="4403284"/>
                </a:lnTo>
                <a:lnTo>
                  <a:pt x="5261993" y="4377551"/>
                </a:lnTo>
                <a:lnTo>
                  <a:pt x="5300928" y="4349514"/>
                </a:lnTo>
                <a:lnTo>
                  <a:pt x="5338391" y="4319699"/>
                </a:lnTo>
                <a:lnTo>
                  <a:pt x="5373968" y="4288635"/>
                </a:lnTo>
                <a:lnTo>
                  <a:pt x="5407240" y="4256849"/>
                </a:lnTo>
                <a:lnTo>
                  <a:pt x="5443062" y="4218536"/>
                </a:lnTo>
                <a:lnTo>
                  <a:pt x="5478443" y="4178371"/>
                </a:lnTo>
                <a:lnTo>
                  <a:pt x="5514794" y="4139001"/>
                </a:lnTo>
                <a:lnTo>
                  <a:pt x="5553526" y="4103069"/>
                </a:lnTo>
                <a:lnTo>
                  <a:pt x="5596050" y="4073220"/>
                </a:lnTo>
                <a:lnTo>
                  <a:pt x="5643778" y="4052100"/>
                </a:lnTo>
                <a:lnTo>
                  <a:pt x="5696970" y="4055966"/>
                </a:lnTo>
                <a:lnTo>
                  <a:pt x="5747518" y="4060409"/>
                </a:lnTo>
                <a:lnTo>
                  <a:pt x="5796206" y="4065410"/>
                </a:lnTo>
                <a:lnTo>
                  <a:pt x="5843814" y="4070951"/>
                </a:lnTo>
                <a:lnTo>
                  <a:pt x="5891124" y="4077013"/>
                </a:lnTo>
                <a:lnTo>
                  <a:pt x="5938917" y="4083577"/>
                </a:lnTo>
                <a:lnTo>
                  <a:pt x="5987974" y="4090624"/>
                </a:lnTo>
                <a:lnTo>
                  <a:pt x="6039078" y="4098137"/>
                </a:lnTo>
                <a:lnTo>
                  <a:pt x="6092546" y="4116293"/>
                </a:lnTo>
                <a:lnTo>
                  <a:pt x="6151183" y="4137055"/>
                </a:lnTo>
                <a:lnTo>
                  <a:pt x="6167478" y="4142378"/>
                </a:lnTo>
                <a:lnTo>
                  <a:pt x="6182508" y="4146138"/>
                </a:lnTo>
                <a:lnTo>
                  <a:pt x="6201834" y="4149694"/>
                </a:lnTo>
                <a:lnTo>
                  <a:pt x="6231020" y="4154403"/>
                </a:lnTo>
                <a:lnTo>
                  <a:pt x="6275628" y="4161624"/>
                </a:lnTo>
                <a:lnTo>
                  <a:pt x="6306823" y="4177614"/>
                </a:lnTo>
                <a:lnTo>
                  <a:pt x="6325730" y="4187451"/>
                </a:lnTo>
                <a:lnTo>
                  <a:pt x="6336065" y="4192508"/>
                </a:lnTo>
                <a:lnTo>
                  <a:pt x="6341542" y="4194156"/>
                </a:lnTo>
                <a:lnTo>
                  <a:pt x="6345877" y="4193765"/>
                </a:lnTo>
                <a:lnTo>
                  <a:pt x="6352784" y="4192708"/>
                </a:lnTo>
                <a:lnTo>
                  <a:pt x="6365977" y="4192355"/>
                </a:lnTo>
                <a:lnTo>
                  <a:pt x="6426085" y="4199248"/>
                </a:lnTo>
                <a:lnTo>
                  <a:pt x="6480429" y="4209237"/>
                </a:lnTo>
                <a:lnTo>
                  <a:pt x="6531343" y="4221631"/>
                </a:lnTo>
                <a:lnTo>
                  <a:pt x="6580670" y="4244433"/>
                </a:lnTo>
                <a:lnTo>
                  <a:pt x="6607124" y="4257282"/>
                </a:lnTo>
                <a:lnTo>
                  <a:pt x="6653466" y="4272724"/>
                </a:lnTo>
                <a:lnTo>
                  <a:pt x="6703950" y="4285562"/>
                </a:lnTo>
                <a:lnTo>
                  <a:pt x="6754435" y="4296570"/>
                </a:lnTo>
                <a:lnTo>
                  <a:pt x="6804922" y="4307349"/>
                </a:lnTo>
                <a:lnTo>
                  <a:pt x="6855407" y="4319499"/>
                </a:lnTo>
                <a:lnTo>
                  <a:pt x="6905891" y="4334624"/>
                </a:lnTo>
                <a:lnTo>
                  <a:pt x="6943700" y="4332236"/>
                </a:lnTo>
                <a:lnTo>
                  <a:pt x="6999190" y="4328477"/>
                </a:lnTo>
                <a:lnTo>
                  <a:pt x="7062605" y="4322737"/>
                </a:lnTo>
                <a:lnTo>
                  <a:pt x="7124190" y="4314405"/>
                </a:lnTo>
                <a:lnTo>
                  <a:pt x="7174191" y="4302874"/>
                </a:lnTo>
                <a:lnTo>
                  <a:pt x="7220754" y="4285851"/>
                </a:lnTo>
                <a:lnTo>
                  <a:pt x="7265410" y="4265799"/>
                </a:lnTo>
                <a:lnTo>
                  <a:pt x="7308485" y="4243212"/>
                </a:lnTo>
                <a:lnTo>
                  <a:pt x="7350307" y="4218586"/>
                </a:lnTo>
                <a:lnTo>
                  <a:pt x="7391201" y="4192420"/>
                </a:lnTo>
                <a:lnTo>
                  <a:pt x="7431493" y="4165208"/>
                </a:lnTo>
                <a:lnTo>
                  <a:pt x="7471511" y="4137447"/>
                </a:lnTo>
                <a:lnTo>
                  <a:pt x="7511581" y="4109633"/>
                </a:lnTo>
                <a:lnTo>
                  <a:pt x="7552029" y="4082262"/>
                </a:lnTo>
                <a:lnTo>
                  <a:pt x="7591310" y="4058124"/>
                </a:lnTo>
                <a:lnTo>
                  <a:pt x="7607960" y="4051432"/>
                </a:lnTo>
                <a:lnTo>
                  <a:pt x="7615923" y="4052205"/>
                </a:lnTo>
                <a:lnTo>
                  <a:pt x="7629144" y="4050463"/>
                </a:lnTo>
                <a:lnTo>
                  <a:pt x="7709194" y="4011950"/>
                </a:lnTo>
                <a:lnTo>
                  <a:pt x="7759204" y="3984847"/>
                </a:lnTo>
                <a:lnTo>
                  <a:pt x="7808024" y="3955657"/>
                </a:lnTo>
                <a:lnTo>
                  <a:pt x="7852079" y="3925125"/>
                </a:lnTo>
                <a:lnTo>
                  <a:pt x="7885365" y="3897827"/>
                </a:lnTo>
                <a:lnTo>
                  <a:pt x="7898315" y="3878503"/>
                </a:lnTo>
                <a:lnTo>
                  <a:pt x="7899587" y="3876336"/>
                </a:lnTo>
                <a:lnTo>
                  <a:pt x="7911794" y="3872405"/>
                </a:lnTo>
                <a:lnTo>
                  <a:pt x="7945742" y="3861638"/>
                </a:lnTo>
                <a:lnTo>
                  <a:pt x="7981238" y="3824390"/>
                </a:lnTo>
                <a:lnTo>
                  <a:pt x="8014204" y="3787440"/>
                </a:lnTo>
                <a:lnTo>
                  <a:pt x="8048662" y="3752272"/>
                </a:lnTo>
                <a:lnTo>
                  <a:pt x="8088630" y="3720376"/>
                </a:lnTo>
                <a:lnTo>
                  <a:pt x="8115146" y="3682260"/>
                </a:lnTo>
                <a:lnTo>
                  <a:pt x="8143597" y="3649948"/>
                </a:lnTo>
                <a:lnTo>
                  <a:pt x="8175917" y="3621503"/>
                </a:lnTo>
                <a:lnTo>
                  <a:pt x="8214042" y="3594989"/>
                </a:lnTo>
                <a:lnTo>
                  <a:pt x="8236301" y="3538182"/>
                </a:lnTo>
                <a:lnTo>
                  <a:pt x="8251026" y="3500032"/>
                </a:lnTo>
                <a:lnTo>
                  <a:pt x="8260504" y="3475385"/>
                </a:lnTo>
                <a:lnTo>
                  <a:pt x="8267025" y="3459089"/>
                </a:lnTo>
                <a:lnTo>
                  <a:pt x="8272876" y="3445992"/>
                </a:lnTo>
                <a:lnTo>
                  <a:pt x="8280345" y="3430943"/>
                </a:lnTo>
                <a:lnTo>
                  <a:pt x="8291721" y="3408788"/>
                </a:lnTo>
                <a:lnTo>
                  <a:pt x="8309292" y="3374377"/>
                </a:lnTo>
                <a:lnTo>
                  <a:pt x="8321645" y="3328793"/>
                </a:lnTo>
                <a:lnTo>
                  <a:pt x="8335486" y="3285886"/>
                </a:lnTo>
                <a:lnTo>
                  <a:pt x="8351708" y="3243575"/>
                </a:lnTo>
                <a:lnTo>
                  <a:pt x="8371205" y="3199777"/>
                </a:lnTo>
                <a:lnTo>
                  <a:pt x="8378820" y="3151702"/>
                </a:lnTo>
                <a:lnTo>
                  <a:pt x="8385279" y="3102803"/>
                </a:lnTo>
                <a:lnTo>
                  <a:pt x="8390496" y="3053231"/>
                </a:lnTo>
                <a:lnTo>
                  <a:pt x="8394383" y="3003135"/>
                </a:lnTo>
                <a:lnTo>
                  <a:pt x="8396854" y="2952663"/>
                </a:lnTo>
                <a:lnTo>
                  <a:pt x="8397822" y="2901966"/>
                </a:lnTo>
                <a:lnTo>
                  <a:pt x="8397200" y="2851192"/>
                </a:lnTo>
                <a:lnTo>
                  <a:pt x="8394901" y="2800492"/>
                </a:lnTo>
                <a:lnTo>
                  <a:pt x="8390839" y="2750013"/>
                </a:lnTo>
                <a:lnTo>
                  <a:pt x="8384927" y="2699906"/>
                </a:lnTo>
                <a:lnTo>
                  <a:pt x="8377078" y="2650320"/>
                </a:lnTo>
                <a:lnTo>
                  <a:pt x="8367206" y="2601404"/>
                </a:lnTo>
                <a:lnTo>
                  <a:pt x="8355222" y="2553307"/>
                </a:lnTo>
                <a:lnTo>
                  <a:pt x="8341042" y="2506179"/>
                </a:lnTo>
                <a:lnTo>
                  <a:pt x="8322805" y="2462486"/>
                </a:lnTo>
                <a:lnTo>
                  <a:pt x="8298395" y="2420622"/>
                </a:lnTo>
                <a:lnTo>
                  <a:pt x="8270405" y="2380129"/>
                </a:lnTo>
                <a:lnTo>
                  <a:pt x="8241423" y="2340551"/>
                </a:lnTo>
                <a:lnTo>
                  <a:pt x="8214042" y="2301430"/>
                </a:lnTo>
                <a:lnTo>
                  <a:pt x="8208883" y="2289970"/>
                </a:lnTo>
                <a:lnTo>
                  <a:pt x="8206105" y="2277619"/>
                </a:lnTo>
                <a:lnTo>
                  <a:pt x="8203326" y="2265270"/>
                </a:lnTo>
                <a:lnTo>
                  <a:pt x="8169951" y="2218149"/>
                </a:lnTo>
                <a:lnTo>
                  <a:pt x="8138603" y="2183804"/>
                </a:lnTo>
                <a:lnTo>
                  <a:pt x="8105490" y="2150252"/>
                </a:lnTo>
                <a:lnTo>
                  <a:pt x="8071981" y="2116965"/>
                </a:lnTo>
                <a:lnTo>
                  <a:pt x="8039442" y="2083414"/>
                </a:lnTo>
                <a:lnTo>
                  <a:pt x="8009242" y="2049068"/>
                </a:lnTo>
                <a:lnTo>
                  <a:pt x="7978602" y="2007962"/>
                </a:lnTo>
                <a:lnTo>
                  <a:pt x="7950387" y="1965182"/>
                </a:lnTo>
                <a:lnTo>
                  <a:pt x="7922525" y="1922489"/>
                </a:lnTo>
                <a:lnTo>
                  <a:pt x="7892943" y="1881647"/>
                </a:lnTo>
                <a:lnTo>
                  <a:pt x="7859568" y="1844420"/>
                </a:lnTo>
                <a:lnTo>
                  <a:pt x="7820329" y="1812569"/>
                </a:lnTo>
                <a:lnTo>
                  <a:pt x="7793400" y="1774646"/>
                </a:lnTo>
                <a:lnTo>
                  <a:pt x="7763866" y="1736536"/>
                </a:lnTo>
                <a:lnTo>
                  <a:pt x="7731804" y="1699245"/>
                </a:lnTo>
                <a:lnTo>
                  <a:pt x="7697287" y="1663776"/>
                </a:lnTo>
                <a:lnTo>
                  <a:pt x="7660389" y="1631133"/>
                </a:lnTo>
                <a:lnTo>
                  <a:pt x="7621185" y="1602321"/>
                </a:lnTo>
                <a:lnTo>
                  <a:pt x="7579748" y="1578344"/>
                </a:lnTo>
                <a:lnTo>
                  <a:pt x="7536154" y="1560207"/>
                </a:lnTo>
                <a:lnTo>
                  <a:pt x="7497257" y="1531290"/>
                </a:lnTo>
                <a:lnTo>
                  <a:pt x="7456852" y="1504158"/>
                </a:lnTo>
                <a:lnTo>
                  <a:pt x="7415069" y="1478961"/>
                </a:lnTo>
                <a:lnTo>
                  <a:pt x="7372040" y="1455848"/>
                </a:lnTo>
                <a:lnTo>
                  <a:pt x="7327895" y="1434967"/>
                </a:lnTo>
                <a:lnTo>
                  <a:pt x="7282764" y="1416468"/>
                </a:lnTo>
                <a:lnTo>
                  <a:pt x="7236777" y="1400498"/>
                </a:lnTo>
                <a:lnTo>
                  <a:pt x="7190066" y="1387208"/>
                </a:lnTo>
                <a:lnTo>
                  <a:pt x="7147814" y="1362125"/>
                </a:lnTo>
                <a:lnTo>
                  <a:pt x="7104463" y="1342195"/>
                </a:lnTo>
                <a:lnTo>
                  <a:pt x="7060108" y="1326468"/>
                </a:lnTo>
                <a:lnTo>
                  <a:pt x="7014840" y="1313997"/>
                </a:lnTo>
                <a:lnTo>
                  <a:pt x="6968753" y="1303833"/>
                </a:lnTo>
                <a:lnTo>
                  <a:pt x="6921942" y="1295027"/>
                </a:lnTo>
                <a:lnTo>
                  <a:pt x="6874498" y="1286630"/>
                </a:lnTo>
                <a:lnTo>
                  <a:pt x="6826516" y="1277696"/>
                </a:lnTo>
                <a:lnTo>
                  <a:pt x="6779219" y="1268196"/>
                </a:lnTo>
                <a:lnTo>
                  <a:pt x="6732425" y="1258844"/>
                </a:lnTo>
                <a:lnTo>
                  <a:pt x="6685892" y="1249791"/>
                </a:lnTo>
                <a:lnTo>
                  <a:pt x="6639379" y="1241185"/>
                </a:lnTo>
                <a:lnTo>
                  <a:pt x="6592642" y="1233174"/>
                </a:lnTo>
                <a:lnTo>
                  <a:pt x="6545442" y="1225909"/>
                </a:lnTo>
                <a:lnTo>
                  <a:pt x="6497534" y="1219537"/>
                </a:lnTo>
                <a:lnTo>
                  <a:pt x="6448679" y="1214208"/>
                </a:lnTo>
                <a:lnTo>
                  <a:pt x="6389323" y="1197555"/>
                </a:lnTo>
                <a:lnTo>
                  <a:pt x="6334309" y="1182594"/>
                </a:lnTo>
                <a:lnTo>
                  <a:pt x="6283117" y="1169229"/>
                </a:lnTo>
                <a:lnTo>
                  <a:pt x="6235226" y="1157362"/>
                </a:lnTo>
                <a:lnTo>
                  <a:pt x="6190118" y="1146896"/>
                </a:lnTo>
                <a:lnTo>
                  <a:pt x="6147272" y="1137734"/>
                </a:lnTo>
                <a:lnTo>
                  <a:pt x="6106169" y="1129776"/>
                </a:lnTo>
                <a:lnTo>
                  <a:pt x="6066289" y="1122928"/>
                </a:lnTo>
                <a:lnTo>
                  <a:pt x="6027112" y="1117090"/>
                </a:lnTo>
                <a:lnTo>
                  <a:pt x="5988119" y="1112165"/>
                </a:lnTo>
                <a:lnTo>
                  <a:pt x="5948789" y="1108055"/>
                </a:lnTo>
                <a:lnTo>
                  <a:pt x="5908603" y="1104665"/>
                </a:lnTo>
                <a:lnTo>
                  <a:pt x="5867042" y="1101894"/>
                </a:lnTo>
                <a:lnTo>
                  <a:pt x="5823584" y="1099647"/>
                </a:lnTo>
                <a:lnTo>
                  <a:pt x="5777712" y="1097826"/>
                </a:lnTo>
                <a:lnTo>
                  <a:pt x="5728904" y="1096333"/>
                </a:lnTo>
                <a:lnTo>
                  <a:pt x="5676642" y="1095071"/>
                </a:lnTo>
                <a:lnTo>
                  <a:pt x="5620404" y="1093942"/>
                </a:lnTo>
                <a:lnTo>
                  <a:pt x="5559673" y="1092849"/>
                </a:lnTo>
                <a:lnTo>
                  <a:pt x="5493928" y="1091694"/>
                </a:lnTo>
                <a:lnTo>
                  <a:pt x="5422648" y="1090380"/>
                </a:lnTo>
                <a:lnTo>
                  <a:pt x="5345315" y="1088809"/>
                </a:lnTo>
                <a:lnTo>
                  <a:pt x="5295865" y="1084971"/>
                </a:lnTo>
                <a:lnTo>
                  <a:pt x="5246001" y="1080402"/>
                </a:lnTo>
                <a:lnTo>
                  <a:pt x="5195822" y="1075048"/>
                </a:lnTo>
                <a:lnTo>
                  <a:pt x="5145422" y="1068856"/>
                </a:lnTo>
                <a:lnTo>
                  <a:pt x="5094898" y="1061772"/>
                </a:lnTo>
                <a:lnTo>
                  <a:pt x="5044345" y="1053743"/>
                </a:lnTo>
                <a:lnTo>
                  <a:pt x="4993860" y="1044714"/>
                </a:lnTo>
                <a:lnTo>
                  <a:pt x="4943538" y="1034633"/>
                </a:lnTo>
                <a:lnTo>
                  <a:pt x="4893476" y="1023446"/>
                </a:lnTo>
                <a:lnTo>
                  <a:pt x="4843770" y="1011100"/>
                </a:lnTo>
                <a:lnTo>
                  <a:pt x="4794514" y="997540"/>
                </a:lnTo>
                <a:lnTo>
                  <a:pt x="4745807" y="982713"/>
                </a:lnTo>
                <a:lnTo>
                  <a:pt x="4697742" y="966566"/>
                </a:lnTo>
                <a:lnTo>
                  <a:pt x="4650417" y="949045"/>
                </a:lnTo>
                <a:lnTo>
                  <a:pt x="4603927" y="930097"/>
                </a:lnTo>
                <a:lnTo>
                  <a:pt x="4555657" y="906956"/>
                </a:lnTo>
                <a:lnTo>
                  <a:pt x="4507090" y="879501"/>
                </a:lnTo>
                <a:lnTo>
                  <a:pt x="4459713" y="849963"/>
                </a:lnTo>
                <a:lnTo>
                  <a:pt x="4415015" y="820572"/>
                </a:lnTo>
                <a:lnTo>
                  <a:pt x="4374799" y="789600"/>
                </a:lnTo>
                <a:lnTo>
                  <a:pt x="4338605" y="758478"/>
                </a:lnTo>
                <a:lnTo>
                  <a:pt x="4300926" y="730629"/>
                </a:lnTo>
                <a:lnTo>
                  <a:pt x="4256252" y="709472"/>
                </a:lnTo>
                <a:lnTo>
                  <a:pt x="4234946" y="674902"/>
                </a:lnTo>
                <a:lnTo>
                  <a:pt x="4227618" y="661977"/>
                </a:lnTo>
                <a:lnTo>
                  <a:pt x="4226288" y="661660"/>
                </a:lnTo>
                <a:lnTo>
                  <a:pt x="4222973" y="664914"/>
                </a:lnTo>
                <a:lnTo>
                  <a:pt x="4209693" y="662702"/>
                </a:lnTo>
                <a:lnTo>
                  <a:pt x="4178465" y="645985"/>
                </a:lnTo>
                <a:lnTo>
                  <a:pt x="4129595" y="614635"/>
                </a:lnTo>
                <a:lnTo>
                  <a:pt x="4096900" y="591932"/>
                </a:lnTo>
                <a:lnTo>
                  <a:pt x="4066241" y="566296"/>
                </a:lnTo>
                <a:lnTo>
                  <a:pt x="4058900" y="556735"/>
                </a:lnTo>
                <a:lnTo>
                  <a:pt x="4055354" y="554126"/>
                </a:lnTo>
                <a:lnTo>
                  <a:pt x="4047291" y="550908"/>
                </a:lnTo>
                <a:lnTo>
                  <a:pt x="4031265" y="545538"/>
                </a:lnTo>
                <a:lnTo>
                  <a:pt x="4003827" y="536473"/>
                </a:lnTo>
                <a:lnTo>
                  <a:pt x="3962304" y="501059"/>
                </a:lnTo>
                <a:lnTo>
                  <a:pt x="3927627" y="482906"/>
                </a:lnTo>
                <a:lnTo>
                  <a:pt x="3891759" y="467727"/>
                </a:lnTo>
                <a:lnTo>
                  <a:pt x="3846664" y="441236"/>
                </a:lnTo>
                <a:lnTo>
                  <a:pt x="3834312" y="430472"/>
                </a:lnTo>
                <a:lnTo>
                  <a:pt x="3822852" y="418223"/>
                </a:lnTo>
                <a:lnTo>
                  <a:pt x="3811392" y="405974"/>
                </a:lnTo>
                <a:lnTo>
                  <a:pt x="3751314" y="361262"/>
                </a:lnTo>
                <a:lnTo>
                  <a:pt x="3706720" y="332076"/>
                </a:lnTo>
                <a:lnTo>
                  <a:pt x="3663099" y="307122"/>
                </a:lnTo>
                <a:lnTo>
                  <a:pt x="3618287" y="285871"/>
                </a:lnTo>
                <a:lnTo>
                  <a:pt x="3570125" y="267794"/>
                </a:lnTo>
                <a:lnTo>
                  <a:pt x="3516452" y="252361"/>
                </a:lnTo>
                <a:lnTo>
                  <a:pt x="3473539" y="230615"/>
                </a:lnTo>
                <a:lnTo>
                  <a:pt x="3430328" y="217646"/>
                </a:lnTo>
                <a:lnTo>
                  <a:pt x="3386519" y="206163"/>
                </a:lnTo>
                <a:lnTo>
                  <a:pt x="3341814" y="188874"/>
                </a:lnTo>
                <a:lnTo>
                  <a:pt x="3295477" y="167609"/>
                </a:lnTo>
                <a:lnTo>
                  <a:pt x="3249280" y="149471"/>
                </a:lnTo>
                <a:lnTo>
                  <a:pt x="3203137" y="134202"/>
                </a:lnTo>
                <a:lnTo>
                  <a:pt x="3156967" y="121544"/>
                </a:lnTo>
                <a:lnTo>
                  <a:pt x="3110685" y="111239"/>
                </a:lnTo>
                <a:lnTo>
                  <a:pt x="3064208" y="103029"/>
                </a:lnTo>
                <a:lnTo>
                  <a:pt x="3017451" y="96655"/>
                </a:lnTo>
                <a:lnTo>
                  <a:pt x="2970331" y="91860"/>
                </a:lnTo>
                <a:lnTo>
                  <a:pt x="2922765" y="88386"/>
                </a:lnTo>
                <a:lnTo>
                  <a:pt x="2874668" y="85974"/>
                </a:lnTo>
                <a:lnTo>
                  <a:pt x="2825957" y="84367"/>
                </a:lnTo>
                <a:lnTo>
                  <a:pt x="2776549" y="83305"/>
                </a:lnTo>
                <a:lnTo>
                  <a:pt x="2726359" y="82532"/>
                </a:lnTo>
                <a:lnTo>
                  <a:pt x="2675304" y="81790"/>
                </a:lnTo>
                <a:lnTo>
                  <a:pt x="2623300" y="80819"/>
                </a:lnTo>
                <a:lnTo>
                  <a:pt x="2570264" y="79362"/>
                </a:lnTo>
                <a:lnTo>
                  <a:pt x="2519290" y="69465"/>
                </a:lnTo>
                <a:lnTo>
                  <a:pt x="2466082" y="58527"/>
                </a:lnTo>
                <a:lnTo>
                  <a:pt x="2413765" y="46104"/>
                </a:lnTo>
                <a:lnTo>
                  <a:pt x="2365463" y="31750"/>
                </a:lnTo>
                <a:lnTo>
                  <a:pt x="2337186" y="22100"/>
                </a:lnTo>
                <a:lnTo>
                  <a:pt x="2305932" y="11707"/>
                </a:lnTo>
                <a:lnTo>
                  <a:pt x="2280631" y="3398"/>
                </a:lnTo>
                <a:lnTo>
                  <a:pt x="2270213" y="0"/>
                </a:lnTo>
                <a:lnTo>
                  <a:pt x="2224029" y="2792"/>
                </a:lnTo>
                <a:lnTo>
                  <a:pt x="2176433" y="5409"/>
                </a:lnTo>
                <a:lnTo>
                  <a:pt x="2128131" y="8731"/>
                </a:lnTo>
                <a:lnTo>
                  <a:pt x="2079827" y="13640"/>
                </a:lnTo>
                <a:lnTo>
                  <a:pt x="2032228" y="21019"/>
                </a:lnTo>
                <a:lnTo>
                  <a:pt x="1986038" y="31750"/>
                </a:lnTo>
                <a:lnTo>
                  <a:pt x="1936554" y="47581"/>
                </a:lnTo>
                <a:lnTo>
                  <a:pt x="1889141" y="65839"/>
                </a:lnTo>
                <a:lnTo>
                  <a:pt x="1842963" y="85509"/>
                </a:lnTo>
                <a:lnTo>
                  <a:pt x="1797181" y="105576"/>
                </a:lnTo>
                <a:lnTo>
                  <a:pt x="1750956" y="125027"/>
                </a:lnTo>
                <a:lnTo>
                  <a:pt x="1703451" y="142849"/>
                </a:lnTo>
                <a:lnTo>
                  <a:pt x="1668805" y="180719"/>
                </a:lnTo>
                <a:lnTo>
                  <a:pt x="1627897" y="206158"/>
                </a:lnTo>
                <a:lnTo>
                  <a:pt x="1582404" y="222604"/>
                </a:lnTo>
                <a:lnTo>
                  <a:pt x="1534000" y="233494"/>
                </a:lnTo>
                <a:lnTo>
                  <a:pt x="1484361" y="242267"/>
                </a:lnTo>
                <a:lnTo>
                  <a:pt x="1435163" y="252361"/>
                </a:lnTo>
                <a:lnTo>
                  <a:pt x="1385746" y="264069"/>
                </a:lnTo>
                <a:lnTo>
                  <a:pt x="1339900" y="284111"/>
                </a:lnTo>
                <a:lnTo>
                  <a:pt x="1281163" y="323589"/>
                </a:lnTo>
                <a:lnTo>
                  <a:pt x="1246238" y="347599"/>
                </a:lnTo>
                <a:lnTo>
                  <a:pt x="1237680" y="379143"/>
                </a:lnTo>
                <a:lnTo>
                  <a:pt x="1233736" y="392831"/>
                </a:lnTo>
                <a:lnTo>
                  <a:pt x="1224137" y="395806"/>
                </a:lnTo>
                <a:lnTo>
                  <a:pt x="1198613" y="395211"/>
                </a:lnTo>
                <a:close/>
              </a:path>
            </a:pathLst>
          </a:custGeom>
          <a:ln w="9144">
            <a:solidFill>
              <a:srgbClr val="FF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47052" y="5534342"/>
            <a:ext cx="262826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a </a:t>
            </a:r>
            <a:r>
              <a:rPr dirty="0" sz="1800" spc="-10">
                <a:latin typeface="Calibri"/>
                <a:cs typeface="Calibri"/>
              </a:rPr>
              <a:t>DFS tree </a:t>
            </a:r>
            <a:r>
              <a:rPr dirty="0" sz="1800" spc="-5">
                <a:latin typeface="Calibri"/>
                <a:cs typeface="Calibri"/>
              </a:rPr>
              <a:t>with </a:t>
            </a:r>
            <a:r>
              <a:rPr dirty="0" sz="1800">
                <a:latin typeface="Calibri"/>
                <a:cs typeface="Calibri"/>
              </a:rPr>
              <a:t>4 </a:t>
            </a:r>
            <a:r>
              <a:rPr dirty="0" sz="1800" spc="-10">
                <a:latin typeface="Calibri"/>
                <a:cs typeface="Calibri"/>
              </a:rPr>
              <a:t>connected  </a:t>
            </a:r>
            <a:r>
              <a:rPr dirty="0" sz="1800" spc="-5">
                <a:latin typeface="Calibri"/>
                <a:cs typeface="Calibri"/>
              </a:rPr>
              <a:t>components, </a:t>
            </a:r>
            <a:r>
              <a:rPr dirty="0" sz="1800" spc="-10">
                <a:latin typeface="Calibri"/>
                <a:cs typeface="Calibri"/>
              </a:rPr>
              <a:t>depicted </a:t>
            </a:r>
            <a:r>
              <a:rPr dirty="0" sz="1800">
                <a:latin typeface="Calibri"/>
                <a:cs typeface="Calibri"/>
              </a:rPr>
              <a:t>as a  </a:t>
            </a:r>
            <a:r>
              <a:rPr dirty="0" sz="1800" spc="-5">
                <a:latin typeface="Calibri"/>
                <a:cs typeface="Calibri"/>
              </a:rPr>
              <a:t>condensation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12227" y="2301246"/>
            <a:ext cx="2634170" cy="13091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12227" y="2301246"/>
            <a:ext cx="2634615" cy="1309370"/>
          </a:xfrm>
          <a:custGeom>
            <a:avLst/>
            <a:gdLst/>
            <a:ahLst/>
            <a:cxnLst/>
            <a:rect l="l" t="t" r="r" b="b"/>
            <a:pathLst>
              <a:path w="2634615" h="1309370">
                <a:moveTo>
                  <a:pt x="993965" y="236715"/>
                </a:moveTo>
                <a:lnTo>
                  <a:pt x="945288" y="213878"/>
                </a:lnTo>
                <a:lnTo>
                  <a:pt x="896974" y="194099"/>
                </a:lnTo>
                <a:lnTo>
                  <a:pt x="848605" y="176934"/>
                </a:lnTo>
                <a:lnTo>
                  <a:pt x="799764" y="161937"/>
                </a:lnTo>
                <a:lnTo>
                  <a:pt x="750034" y="148662"/>
                </a:lnTo>
                <a:lnTo>
                  <a:pt x="698998" y="136665"/>
                </a:lnTo>
                <a:lnTo>
                  <a:pt x="646239" y="125501"/>
                </a:lnTo>
                <a:lnTo>
                  <a:pt x="590485" y="128606"/>
                </a:lnTo>
                <a:lnTo>
                  <a:pt x="538314" y="130876"/>
                </a:lnTo>
                <a:lnTo>
                  <a:pt x="488837" y="134008"/>
                </a:lnTo>
                <a:lnTo>
                  <a:pt x="441165" y="139695"/>
                </a:lnTo>
                <a:lnTo>
                  <a:pt x="394411" y="149635"/>
                </a:lnTo>
                <a:lnTo>
                  <a:pt x="347685" y="165522"/>
                </a:lnTo>
                <a:lnTo>
                  <a:pt x="300100" y="189052"/>
                </a:lnTo>
                <a:lnTo>
                  <a:pt x="272459" y="204566"/>
                </a:lnTo>
                <a:lnTo>
                  <a:pt x="244521" y="220232"/>
                </a:lnTo>
                <a:lnTo>
                  <a:pt x="188950" y="252603"/>
                </a:lnTo>
                <a:lnTo>
                  <a:pt x="130195" y="291526"/>
                </a:lnTo>
                <a:lnTo>
                  <a:pt x="95262" y="316153"/>
                </a:lnTo>
                <a:lnTo>
                  <a:pt x="79759" y="344003"/>
                </a:lnTo>
                <a:lnTo>
                  <a:pt x="62915" y="370962"/>
                </a:lnTo>
                <a:lnTo>
                  <a:pt x="31749" y="425780"/>
                </a:lnTo>
                <a:lnTo>
                  <a:pt x="10517" y="484752"/>
                </a:lnTo>
                <a:lnTo>
                  <a:pt x="0" y="521093"/>
                </a:lnTo>
                <a:lnTo>
                  <a:pt x="5071" y="580888"/>
                </a:lnTo>
                <a:lnTo>
                  <a:pt x="8819" y="627662"/>
                </a:lnTo>
                <a:lnTo>
                  <a:pt x="15479" y="665079"/>
                </a:lnTo>
                <a:lnTo>
                  <a:pt x="29284" y="696803"/>
                </a:lnTo>
                <a:lnTo>
                  <a:pt x="54467" y="726496"/>
                </a:lnTo>
                <a:lnTo>
                  <a:pt x="95262" y="757821"/>
                </a:lnTo>
                <a:lnTo>
                  <a:pt x="126681" y="795326"/>
                </a:lnTo>
                <a:lnTo>
                  <a:pt x="164011" y="829079"/>
                </a:lnTo>
                <a:lnTo>
                  <a:pt x="205222" y="860096"/>
                </a:lnTo>
                <a:lnTo>
                  <a:pt x="248285" y="889390"/>
                </a:lnTo>
                <a:lnTo>
                  <a:pt x="291171" y="917978"/>
                </a:lnTo>
                <a:lnTo>
                  <a:pt x="331850" y="946873"/>
                </a:lnTo>
                <a:lnTo>
                  <a:pt x="375411" y="978195"/>
                </a:lnTo>
                <a:lnTo>
                  <a:pt x="420124" y="1007076"/>
                </a:lnTo>
                <a:lnTo>
                  <a:pt x="465656" y="1034206"/>
                </a:lnTo>
                <a:lnTo>
                  <a:pt x="511671" y="1060275"/>
                </a:lnTo>
                <a:lnTo>
                  <a:pt x="557835" y="1085971"/>
                </a:lnTo>
                <a:lnTo>
                  <a:pt x="603811" y="1111983"/>
                </a:lnTo>
                <a:lnTo>
                  <a:pt x="649266" y="1139001"/>
                </a:lnTo>
                <a:lnTo>
                  <a:pt x="693864" y="1167714"/>
                </a:lnTo>
                <a:lnTo>
                  <a:pt x="731204" y="1193009"/>
                </a:lnTo>
                <a:lnTo>
                  <a:pt x="771320" y="1219671"/>
                </a:lnTo>
                <a:lnTo>
                  <a:pt x="813552" y="1245363"/>
                </a:lnTo>
                <a:lnTo>
                  <a:pt x="857238" y="1267745"/>
                </a:lnTo>
                <a:lnTo>
                  <a:pt x="901717" y="1284480"/>
                </a:lnTo>
                <a:lnTo>
                  <a:pt x="946327" y="1293228"/>
                </a:lnTo>
                <a:lnTo>
                  <a:pt x="993714" y="1297048"/>
                </a:lnTo>
                <a:lnTo>
                  <a:pt x="1040803" y="1301167"/>
                </a:lnTo>
                <a:lnTo>
                  <a:pt x="1087891" y="1305288"/>
                </a:lnTo>
                <a:lnTo>
                  <a:pt x="1135278" y="1309116"/>
                </a:lnTo>
                <a:lnTo>
                  <a:pt x="1186484" y="1308073"/>
                </a:lnTo>
                <a:lnTo>
                  <a:pt x="1237691" y="1307273"/>
                </a:lnTo>
                <a:lnTo>
                  <a:pt x="1288897" y="1306628"/>
                </a:lnTo>
                <a:lnTo>
                  <a:pt x="1340103" y="1306049"/>
                </a:lnTo>
                <a:lnTo>
                  <a:pt x="1391310" y="1305449"/>
                </a:lnTo>
                <a:lnTo>
                  <a:pt x="1442516" y="1304739"/>
                </a:lnTo>
                <a:lnTo>
                  <a:pt x="1493723" y="1303830"/>
                </a:lnTo>
                <a:lnTo>
                  <a:pt x="1544929" y="1302636"/>
                </a:lnTo>
                <a:lnTo>
                  <a:pt x="1596135" y="1301066"/>
                </a:lnTo>
                <a:lnTo>
                  <a:pt x="1647342" y="1299034"/>
                </a:lnTo>
                <a:lnTo>
                  <a:pt x="1698548" y="1296451"/>
                </a:lnTo>
                <a:lnTo>
                  <a:pt x="1749755" y="1293228"/>
                </a:lnTo>
                <a:lnTo>
                  <a:pt x="1800766" y="1255888"/>
                </a:lnTo>
                <a:lnTo>
                  <a:pt x="1815183" y="1225753"/>
                </a:lnTo>
                <a:lnTo>
                  <a:pt x="1829155" y="1199489"/>
                </a:lnTo>
                <a:lnTo>
                  <a:pt x="1859040" y="1160724"/>
                </a:lnTo>
                <a:lnTo>
                  <a:pt x="1891441" y="1123102"/>
                </a:lnTo>
                <a:lnTo>
                  <a:pt x="1926207" y="1087386"/>
                </a:lnTo>
                <a:lnTo>
                  <a:pt x="1963183" y="1054340"/>
                </a:lnTo>
                <a:lnTo>
                  <a:pt x="2002218" y="1024724"/>
                </a:lnTo>
                <a:lnTo>
                  <a:pt x="2009635" y="1012164"/>
                </a:lnTo>
                <a:lnTo>
                  <a:pt x="2033981" y="978649"/>
                </a:lnTo>
                <a:lnTo>
                  <a:pt x="2081537" y="967035"/>
                </a:lnTo>
                <a:lnTo>
                  <a:pt x="2097493" y="962761"/>
                </a:lnTo>
                <a:lnTo>
                  <a:pt x="2109846" y="955566"/>
                </a:lnTo>
                <a:lnTo>
                  <a:pt x="2121306" y="946878"/>
                </a:lnTo>
                <a:lnTo>
                  <a:pt x="2132766" y="938188"/>
                </a:lnTo>
                <a:lnTo>
                  <a:pt x="2145118" y="930986"/>
                </a:lnTo>
                <a:lnTo>
                  <a:pt x="2156114" y="925826"/>
                </a:lnTo>
                <a:lnTo>
                  <a:pt x="2167553" y="921856"/>
                </a:lnTo>
                <a:lnTo>
                  <a:pt x="2179287" y="918479"/>
                </a:lnTo>
                <a:lnTo>
                  <a:pt x="2191169" y="915098"/>
                </a:lnTo>
                <a:lnTo>
                  <a:pt x="2226895" y="927014"/>
                </a:lnTo>
                <a:lnTo>
                  <a:pt x="2262619" y="938930"/>
                </a:lnTo>
                <a:lnTo>
                  <a:pt x="2298343" y="950845"/>
                </a:lnTo>
                <a:lnTo>
                  <a:pt x="2334069" y="962761"/>
                </a:lnTo>
                <a:lnTo>
                  <a:pt x="2348210" y="967258"/>
                </a:lnTo>
                <a:lnTo>
                  <a:pt x="2363841" y="972496"/>
                </a:lnTo>
                <a:lnTo>
                  <a:pt x="2376496" y="976838"/>
                </a:lnTo>
                <a:lnTo>
                  <a:pt x="2381707" y="978649"/>
                </a:lnTo>
                <a:lnTo>
                  <a:pt x="2426988" y="958414"/>
                </a:lnTo>
                <a:lnTo>
                  <a:pt x="2460457" y="934596"/>
                </a:lnTo>
                <a:lnTo>
                  <a:pt x="2488592" y="908186"/>
                </a:lnTo>
                <a:lnTo>
                  <a:pt x="2517870" y="880177"/>
                </a:lnTo>
                <a:lnTo>
                  <a:pt x="2554770" y="851560"/>
                </a:lnTo>
                <a:lnTo>
                  <a:pt x="2571159" y="802384"/>
                </a:lnTo>
                <a:lnTo>
                  <a:pt x="2579545" y="777306"/>
                </a:lnTo>
                <a:lnTo>
                  <a:pt x="2584499" y="762677"/>
                </a:lnTo>
                <a:lnTo>
                  <a:pt x="2590596" y="744844"/>
                </a:lnTo>
                <a:lnTo>
                  <a:pt x="2602407" y="710158"/>
                </a:lnTo>
                <a:lnTo>
                  <a:pt x="2606227" y="698242"/>
                </a:lnTo>
                <a:lnTo>
                  <a:pt x="2610345" y="686327"/>
                </a:lnTo>
                <a:lnTo>
                  <a:pt x="2614462" y="674411"/>
                </a:lnTo>
                <a:lnTo>
                  <a:pt x="2618282" y="662495"/>
                </a:lnTo>
                <a:lnTo>
                  <a:pt x="2622779" y="648345"/>
                </a:lnTo>
                <a:lnTo>
                  <a:pt x="2628017" y="632706"/>
                </a:lnTo>
                <a:lnTo>
                  <a:pt x="2632359" y="620045"/>
                </a:lnTo>
                <a:lnTo>
                  <a:pt x="2634170" y="614832"/>
                </a:lnTo>
                <a:lnTo>
                  <a:pt x="2631900" y="567594"/>
                </a:lnTo>
                <a:lnTo>
                  <a:pt x="2630895" y="520523"/>
                </a:lnTo>
                <a:lnTo>
                  <a:pt x="2629146" y="474385"/>
                </a:lnTo>
                <a:lnTo>
                  <a:pt x="2624642" y="429941"/>
                </a:lnTo>
                <a:lnTo>
                  <a:pt x="2615374" y="387954"/>
                </a:lnTo>
                <a:lnTo>
                  <a:pt x="2599334" y="349190"/>
                </a:lnTo>
                <a:lnTo>
                  <a:pt x="2574510" y="314410"/>
                </a:lnTo>
                <a:lnTo>
                  <a:pt x="2538895" y="284378"/>
                </a:lnTo>
                <a:lnTo>
                  <a:pt x="2511007" y="247963"/>
                </a:lnTo>
                <a:lnTo>
                  <a:pt x="2477749" y="213954"/>
                </a:lnTo>
                <a:lnTo>
                  <a:pt x="2440100" y="182403"/>
                </a:lnTo>
                <a:lnTo>
                  <a:pt x="2399041" y="153363"/>
                </a:lnTo>
                <a:lnTo>
                  <a:pt x="2355550" y="126886"/>
                </a:lnTo>
                <a:lnTo>
                  <a:pt x="2310609" y="103024"/>
                </a:lnTo>
                <a:lnTo>
                  <a:pt x="2265197" y="81829"/>
                </a:lnTo>
                <a:lnTo>
                  <a:pt x="2220294" y="63353"/>
                </a:lnTo>
                <a:lnTo>
                  <a:pt x="2176881" y="47650"/>
                </a:lnTo>
                <a:lnTo>
                  <a:pt x="2129243" y="31769"/>
                </a:lnTo>
                <a:lnTo>
                  <a:pt x="2105426" y="23976"/>
                </a:lnTo>
                <a:lnTo>
                  <a:pt x="2081606" y="15887"/>
                </a:lnTo>
                <a:lnTo>
                  <a:pt x="2067467" y="11390"/>
                </a:lnTo>
                <a:lnTo>
                  <a:pt x="2051840" y="6153"/>
                </a:lnTo>
                <a:lnTo>
                  <a:pt x="2039190" y="1810"/>
                </a:lnTo>
                <a:lnTo>
                  <a:pt x="2033981" y="0"/>
                </a:lnTo>
                <a:lnTo>
                  <a:pt x="1983963" y="1947"/>
                </a:lnTo>
                <a:lnTo>
                  <a:pt x="1933946" y="3410"/>
                </a:lnTo>
                <a:lnTo>
                  <a:pt x="1883930" y="4962"/>
                </a:lnTo>
                <a:lnTo>
                  <a:pt x="1833914" y="7176"/>
                </a:lnTo>
                <a:lnTo>
                  <a:pt x="1783898" y="10627"/>
                </a:lnTo>
                <a:lnTo>
                  <a:pt x="1733880" y="15887"/>
                </a:lnTo>
                <a:lnTo>
                  <a:pt x="1686042" y="26027"/>
                </a:lnTo>
                <a:lnTo>
                  <a:pt x="1639084" y="43009"/>
                </a:lnTo>
                <a:lnTo>
                  <a:pt x="1592567" y="63346"/>
                </a:lnTo>
                <a:lnTo>
                  <a:pt x="1546050" y="83550"/>
                </a:lnTo>
                <a:lnTo>
                  <a:pt x="1499092" y="100135"/>
                </a:lnTo>
                <a:lnTo>
                  <a:pt x="1451254" y="109613"/>
                </a:lnTo>
                <a:lnTo>
                  <a:pt x="1400762" y="113861"/>
                </a:lnTo>
                <a:lnTo>
                  <a:pt x="1350269" y="117269"/>
                </a:lnTo>
                <a:lnTo>
                  <a:pt x="1299775" y="120141"/>
                </a:lnTo>
                <a:lnTo>
                  <a:pt x="1249282" y="122783"/>
                </a:lnTo>
                <a:lnTo>
                  <a:pt x="1198791" y="125501"/>
                </a:lnTo>
                <a:lnTo>
                  <a:pt x="1186661" y="128876"/>
                </a:lnTo>
                <a:lnTo>
                  <a:pt x="1174381" y="132254"/>
                </a:lnTo>
                <a:lnTo>
                  <a:pt x="1162397" y="136227"/>
                </a:lnTo>
                <a:lnTo>
                  <a:pt x="1151153" y="141389"/>
                </a:lnTo>
                <a:lnTo>
                  <a:pt x="1138800" y="148591"/>
                </a:lnTo>
                <a:lnTo>
                  <a:pt x="1127340" y="157281"/>
                </a:lnTo>
                <a:lnTo>
                  <a:pt x="1115881" y="165968"/>
                </a:lnTo>
                <a:lnTo>
                  <a:pt x="1103528" y="173164"/>
                </a:lnTo>
                <a:lnTo>
                  <a:pt x="1052042" y="192889"/>
                </a:lnTo>
                <a:lnTo>
                  <a:pt x="1025860" y="198279"/>
                </a:lnTo>
                <a:lnTo>
                  <a:pt x="1014464" y="200161"/>
                </a:lnTo>
                <a:lnTo>
                  <a:pt x="1007338" y="209363"/>
                </a:lnTo>
                <a:lnTo>
                  <a:pt x="993965" y="236715"/>
                </a:lnTo>
                <a:close/>
              </a:path>
            </a:pathLst>
          </a:custGeom>
          <a:ln w="9144">
            <a:solidFill>
              <a:srgbClr val="33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32458" y="3879767"/>
            <a:ext cx="2784088" cy="17209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32458" y="3879767"/>
            <a:ext cx="2784475" cy="1721485"/>
          </a:xfrm>
          <a:custGeom>
            <a:avLst/>
            <a:gdLst/>
            <a:ahLst/>
            <a:cxnLst/>
            <a:rect l="l" t="t" r="r" b="b"/>
            <a:pathLst>
              <a:path w="2784475" h="1721485">
                <a:moveTo>
                  <a:pt x="9773" y="285413"/>
                </a:moveTo>
                <a:lnTo>
                  <a:pt x="27324" y="329479"/>
                </a:lnTo>
                <a:lnTo>
                  <a:pt x="48625" y="370634"/>
                </a:lnTo>
                <a:lnTo>
                  <a:pt x="71866" y="410467"/>
                </a:lnTo>
                <a:lnTo>
                  <a:pt x="95241" y="450564"/>
                </a:lnTo>
                <a:lnTo>
                  <a:pt x="116941" y="492513"/>
                </a:lnTo>
                <a:lnTo>
                  <a:pt x="135160" y="537902"/>
                </a:lnTo>
                <a:lnTo>
                  <a:pt x="150981" y="583201"/>
                </a:lnTo>
                <a:lnTo>
                  <a:pt x="168029" y="627872"/>
                </a:lnTo>
                <a:lnTo>
                  <a:pt x="186711" y="671642"/>
                </a:lnTo>
                <a:lnTo>
                  <a:pt x="207431" y="714236"/>
                </a:lnTo>
                <a:lnTo>
                  <a:pt x="230593" y="755379"/>
                </a:lnTo>
                <a:lnTo>
                  <a:pt x="256604" y="794796"/>
                </a:lnTo>
                <a:lnTo>
                  <a:pt x="285867" y="832214"/>
                </a:lnTo>
                <a:lnTo>
                  <a:pt x="318788" y="867358"/>
                </a:lnTo>
                <a:lnTo>
                  <a:pt x="355772" y="899953"/>
                </a:lnTo>
                <a:lnTo>
                  <a:pt x="408728" y="941202"/>
                </a:lnTo>
                <a:lnTo>
                  <a:pt x="446239" y="966548"/>
                </a:lnTo>
                <a:lnTo>
                  <a:pt x="450591" y="968095"/>
                </a:lnTo>
                <a:lnTo>
                  <a:pt x="452129" y="967375"/>
                </a:lnTo>
                <a:lnTo>
                  <a:pt x="444105" y="954603"/>
                </a:lnTo>
                <a:lnTo>
                  <a:pt x="444657" y="955184"/>
                </a:lnTo>
                <a:lnTo>
                  <a:pt x="479290" y="991615"/>
                </a:lnTo>
                <a:lnTo>
                  <a:pt x="526660" y="1040234"/>
                </a:lnTo>
                <a:lnTo>
                  <a:pt x="560508" y="1074629"/>
                </a:lnTo>
                <a:lnTo>
                  <a:pt x="618241" y="1115723"/>
                </a:lnTo>
                <a:lnTo>
                  <a:pt x="655733" y="1136567"/>
                </a:lnTo>
                <a:lnTo>
                  <a:pt x="683558" y="1173454"/>
                </a:lnTo>
                <a:lnTo>
                  <a:pt x="716673" y="1208773"/>
                </a:lnTo>
                <a:lnTo>
                  <a:pt x="754138" y="1242249"/>
                </a:lnTo>
                <a:lnTo>
                  <a:pt x="795012" y="1273608"/>
                </a:lnTo>
                <a:lnTo>
                  <a:pt x="838355" y="1302576"/>
                </a:lnTo>
                <a:lnTo>
                  <a:pt x="883227" y="1328878"/>
                </a:lnTo>
                <a:lnTo>
                  <a:pt x="928686" y="1352239"/>
                </a:lnTo>
                <a:lnTo>
                  <a:pt x="973793" y="1372386"/>
                </a:lnTo>
                <a:lnTo>
                  <a:pt x="1017607" y="1389043"/>
                </a:lnTo>
                <a:lnTo>
                  <a:pt x="1045998" y="1418145"/>
                </a:lnTo>
                <a:lnTo>
                  <a:pt x="1059342" y="1432470"/>
                </a:lnTo>
                <a:lnTo>
                  <a:pt x="1064164" y="1436879"/>
                </a:lnTo>
                <a:lnTo>
                  <a:pt x="1066987" y="1436232"/>
                </a:lnTo>
                <a:lnTo>
                  <a:pt x="1074336" y="1435391"/>
                </a:lnTo>
                <a:lnTo>
                  <a:pt x="1128706" y="1452568"/>
                </a:lnTo>
                <a:lnTo>
                  <a:pt x="1192586" y="1481944"/>
                </a:lnTo>
                <a:lnTo>
                  <a:pt x="1254093" y="1516081"/>
                </a:lnTo>
                <a:lnTo>
                  <a:pt x="1285237" y="1539905"/>
                </a:lnTo>
                <a:lnTo>
                  <a:pt x="1300738" y="1552705"/>
                </a:lnTo>
                <a:lnTo>
                  <a:pt x="1317581" y="1563719"/>
                </a:lnTo>
                <a:lnTo>
                  <a:pt x="1363578" y="1585207"/>
                </a:lnTo>
                <a:lnTo>
                  <a:pt x="1401099" y="1595083"/>
                </a:lnTo>
                <a:lnTo>
                  <a:pt x="1440110" y="1600790"/>
                </a:lnTo>
                <a:lnTo>
                  <a:pt x="1490580" y="1609769"/>
                </a:lnTo>
                <a:lnTo>
                  <a:pt x="1524004" y="1619004"/>
                </a:lnTo>
                <a:lnTo>
                  <a:pt x="1544934" y="1628832"/>
                </a:lnTo>
                <a:lnTo>
                  <a:pt x="1566463" y="1641041"/>
                </a:lnTo>
                <a:lnTo>
                  <a:pt x="1601680" y="1657419"/>
                </a:lnTo>
                <a:lnTo>
                  <a:pt x="1629948" y="1667738"/>
                </a:lnTo>
                <a:lnTo>
                  <a:pt x="1661193" y="1678057"/>
                </a:lnTo>
                <a:lnTo>
                  <a:pt x="1686488" y="1685994"/>
                </a:lnTo>
                <a:lnTo>
                  <a:pt x="1696904" y="1689169"/>
                </a:lnTo>
                <a:lnTo>
                  <a:pt x="1755463" y="1683175"/>
                </a:lnTo>
                <a:lnTo>
                  <a:pt x="1803127" y="1677789"/>
                </a:lnTo>
                <a:lnTo>
                  <a:pt x="1845002" y="1669050"/>
                </a:lnTo>
                <a:lnTo>
                  <a:pt x="1886193" y="1652993"/>
                </a:lnTo>
                <a:lnTo>
                  <a:pt x="1931803" y="1625657"/>
                </a:lnTo>
                <a:lnTo>
                  <a:pt x="1985131" y="1632048"/>
                </a:lnTo>
                <a:lnTo>
                  <a:pt x="2020174" y="1635639"/>
                </a:lnTo>
                <a:lnTo>
                  <a:pt x="2040934" y="1637344"/>
                </a:lnTo>
                <a:lnTo>
                  <a:pt x="2051409" y="1638078"/>
                </a:lnTo>
                <a:lnTo>
                  <a:pt x="2055598" y="1638755"/>
                </a:lnTo>
                <a:lnTo>
                  <a:pt x="2057502" y="1640290"/>
                </a:lnTo>
                <a:lnTo>
                  <a:pt x="2061120" y="1643597"/>
                </a:lnTo>
                <a:lnTo>
                  <a:pt x="2070452" y="1649590"/>
                </a:lnTo>
                <a:lnTo>
                  <a:pt x="2122253" y="1673294"/>
                </a:lnTo>
                <a:lnTo>
                  <a:pt x="2168482" y="1689766"/>
                </a:lnTo>
                <a:lnTo>
                  <a:pt x="2192117" y="1697187"/>
                </a:lnTo>
                <a:lnTo>
                  <a:pt x="2215902" y="1705057"/>
                </a:lnTo>
                <a:lnTo>
                  <a:pt x="2230034" y="1709547"/>
                </a:lnTo>
                <a:lnTo>
                  <a:pt x="2245657" y="1714781"/>
                </a:lnTo>
                <a:lnTo>
                  <a:pt x="2258306" y="1719121"/>
                </a:lnTo>
                <a:lnTo>
                  <a:pt x="2263515" y="1720932"/>
                </a:lnTo>
                <a:lnTo>
                  <a:pt x="2317785" y="1716702"/>
                </a:lnTo>
                <a:lnTo>
                  <a:pt x="2368281" y="1712554"/>
                </a:lnTo>
                <a:lnTo>
                  <a:pt x="2415891" y="1707017"/>
                </a:lnTo>
                <a:lnTo>
                  <a:pt x="2461502" y="1698619"/>
                </a:lnTo>
                <a:lnTo>
                  <a:pt x="2506003" y="1685887"/>
                </a:lnTo>
                <a:lnTo>
                  <a:pt x="2550282" y="1667348"/>
                </a:lnTo>
                <a:lnTo>
                  <a:pt x="2595226" y="1641532"/>
                </a:lnTo>
                <a:lnTo>
                  <a:pt x="2614517" y="1614138"/>
                </a:lnTo>
                <a:lnTo>
                  <a:pt x="2634107" y="1586745"/>
                </a:lnTo>
                <a:lnTo>
                  <a:pt x="2672988" y="1531969"/>
                </a:lnTo>
                <a:lnTo>
                  <a:pt x="2701340" y="1489540"/>
                </a:lnTo>
                <a:lnTo>
                  <a:pt x="2714365" y="1433645"/>
                </a:lnTo>
                <a:lnTo>
                  <a:pt x="2725666" y="1383226"/>
                </a:lnTo>
                <a:lnTo>
                  <a:pt x="2738465" y="1333073"/>
                </a:lnTo>
                <a:lnTo>
                  <a:pt x="2752585" y="1283185"/>
                </a:lnTo>
                <a:lnTo>
                  <a:pt x="2767852" y="1233562"/>
                </a:lnTo>
                <a:lnTo>
                  <a:pt x="2784088" y="1184205"/>
                </a:lnTo>
                <a:lnTo>
                  <a:pt x="2760804" y="1133520"/>
                </a:lnTo>
                <a:lnTo>
                  <a:pt x="2730070" y="1093687"/>
                </a:lnTo>
                <a:lnTo>
                  <a:pt x="2693427" y="1061529"/>
                </a:lnTo>
                <a:lnTo>
                  <a:pt x="2652419" y="1033872"/>
                </a:lnTo>
                <a:lnTo>
                  <a:pt x="2608588" y="1007538"/>
                </a:lnTo>
                <a:lnTo>
                  <a:pt x="2563476" y="979354"/>
                </a:lnTo>
                <a:lnTo>
                  <a:pt x="2527717" y="934963"/>
                </a:lnTo>
                <a:lnTo>
                  <a:pt x="2486898" y="900550"/>
                </a:lnTo>
                <a:lnTo>
                  <a:pt x="2440721" y="874176"/>
                </a:lnTo>
                <a:lnTo>
                  <a:pt x="2388889" y="853903"/>
                </a:lnTo>
                <a:lnTo>
                  <a:pt x="2331657" y="863108"/>
                </a:lnTo>
                <a:lnTo>
                  <a:pt x="2277397" y="873952"/>
                </a:lnTo>
                <a:lnTo>
                  <a:pt x="2223731" y="886284"/>
                </a:lnTo>
                <a:lnTo>
                  <a:pt x="2168277" y="899953"/>
                </a:lnTo>
                <a:lnTo>
                  <a:pt x="2120694" y="897696"/>
                </a:lnTo>
                <a:lnTo>
                  <a:pt x="2073256" y="896183"/>
                </a:lnTo>
                <a:lnTo>
                  <a:pt x="2026113" y="892586"/>
                </a:lnTo>
                <a:lnTo>
                  <a:pt x="1979416" y="884078"/>
                </a:lnTo>
                <a:lnTo>
                  <a:pt x="1943702" y="850358"/>
                </a:lnTo>
                <a:lnTo>
                  <a:pt x="1931803" y="838028"/>
                </a:lnTo>
                <a:lnTo>
                  <a:pt x="1893876" y="802937"/>
                </a:lnTo>
                <a:lnTo>
                  <a:pt x="1857320" y="765791"/>
                </a:lnTo>
                <a:lnTo>
                  <a:pt x="1820841" y="728723"/>
                </a:lnTo>
                <a:lnTo>
                  <a:pt x="1783142" y="693865"/>
                </a:lnTo>
                <a:lnTo>
                  <a:pt x="1742929" y="663352"/>
                </a:lnTo>
                <a:lnTo>
                  <a:pt x="1710641" y="623397"/>
                </a:lnTo>
                <a:lnTo>
                  <a:pt x="1673932" y="588016"/>
                </a:lnTo>
                <a:lnTo>
                  <a:pt x="1634481" y="555304"/>
                </a:lnTo>
                <a:lnTo>
                  <a:pt x="1593963" y="523355"/>
                </a:lnTo>
                <a:lnTo>
                  <a:pt x="1554055" y="490264"/>
                </a:lnTo>
                <a:lnTo>
                  <a:pt x="1514550" y="454610"/>
                </a:lnTo>
                <a:lnTo>
                  <a:pt x="1480850" y="425356"/>
                </a:lnTo>
                <a:lnTo>
                  <a:pt x="1444471" y="401162"/>
                </a:lnTo>
                <a:lnTo>
                  <a:pt x="1396930" y="380688"/>
                </a:lnTo>
                <a:lnTo>
                  <a:pt x="1362408" y="337928"/>
                </a:lnTo>
                <a:lnTo>
                  <a:pt x="1322249" y="303858"/>
                </a:lnTo>
                <a:lnTo>
                  <a:pt x="1277289" y="276877"/>
                </a:lnTo>
                <a:lnTo>
                  <a:pt x="1228367" y="255384"/>
                </a:lnTo>
                <a:lnTo>
                  <a:pt x="1176319" y="237775"/>
                </a:lnTo>
                <a:lnTo>
                  <a:pt x="1129302" y="229242"/>
                </a:lnTo>
                <a:lnTo>
                  <a:pt x="1105122" y="226390"/>
                </a:lnTo>
                <a:lnTo>
                  <a:pt x="1081094" y="221900"/>
                </a:lnTo>
                <a:lnTo>
                  <a:pt x="1022369" y="203831"/>
                </a:lnTo>
                <a:lnTo>
                  <a:pt x="964316" y="174429"/>
                </a:lnTo>
                <a:lnTo>
                  <a:pt x="941624" y="155795"/>
                </a:lnTo>
                <a:lnTo>
                  <a:pt x="918039" y="139245"/>
                </a:lnTo>
                <a:lnTo>
                  <a:pt x="892220" y="128200"/>
                </a:lnTo>
                <a:lnTo>
                  <a:pt x="844952" y="116368"/>
                </a:lnTo>
                <a:lnTo>
                  <a:pt x="797475" y="104622"/>
                </a:lnTo>
                <a:lnTo>
                  <a:pt x="749865" y="92858"/>
                </a:lnTo>
                <a:lnTo>
                  <a:pt x="702197" y="80970"/>
                </a:lnTo>
                <a:lnTo>
                  <a:pt x="654549" y="68853"/>
                </a:lnTo>
                <a:lnTo>
                  <a:pt x="606995" y="56402"/>
                </a:lnTo>
                <a:lnTo>
                  <a:pt x="559614" y="43512"/>
                </a:lnTo>
                <a:lnTo>
                  <a:pt x="512479" y="30079"/>
                </a:lnTo>
                <a:lnTo>
                  <a:pt x="465669" y="15997"/>
                </a:lnTo>
                <a:lnTo>
                  <a:pt x="419259" y="1162"/>
                </a:lnTo>
                <a:lnTo>
                  <a:pt x="367109" y="1878"/>
                </a:lnTo>
                <a:lnTo>
                  <a:pt x="313284" y="0"/>
                </a:lnTo>
                <a:lnTo>
                  <a:pt x="260299" y="939"/>
                </a:lnTo>
                <a:lnTo>
                  <a:pt x="210665" y="10110"/>
                </a:lnTo>
                <a:lnTo>
                  <a:pt x="166897" y="32924"/>
                </a:lnTo>
                <a:lnTo>
                  <a:pt x="157920" y="43940"/>
                </a:lnTo>
                <a:lnTo>
                  <a:pt x="151028" y="56743"/>
                </a:lnTo>
                <a:lnTo>
                  <a:pt x="144137" y="69547"/>
                </a:lnTo>
                <a:lnTo>
                  <a:pt x="108472" y="101209"/>
                </a:lnTo>
                <a:lnTo>
                  <a:pt x="52124" y="137735"/>
                </a:lnTo>
                <a:lnTo>
                  <a:pt x="41510" y="144087"/>
                </a:lnTo>
                <a:lnTo>
                  <a:pt x="17358" y="181130"/>
                </a:lnTo>
                <a:lnTo>
                  <a:pt x="3024" y="211774"/>
                </a:lnTo>
                <a:lnTo>
                  <a:pt x="0" y="243905"/>
                </a:lnTo>
                <a:lnTo>
                  <a:pt x="9773" y="285413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449269" y="3016746"/>
            <a:ext cx="3585254" cy="18295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449269" y="3016746"/>
            <a:ext cx="3585845" cy="1830070"/>
          </a:xfrm>
          <a:custGeom>
            <a:avLst/>
            <a:gdLst/>
            <a:ahLst/>
            <a:cxnLst/>
            <a:rect l="l" t="t" r="r" b="b"/>
            <a:pathLst>
              <a:path w="3585845" h="1830070">
                <a:moveTo>
                  <a:pt x="400285" y="111074"/>
                </a:moveTo>
                <a:lnTo>
                  <a:pt x="365874" y="156480"/>
                </a:lnTo>
                <a:lnTo>
                  <a:pt x="328875" y="193659"/>
                </a:lnTo>
                <a:lnTo>
                  <a:pt x="288599" y="225430"/>
                </a:lnTo>
                <a:lnTo>
                  <a:pt x="244360" y="254612"/>
                </a:lnTo>
                <a:lnTo>
                  <a:pt x="195472" y="284022"/>
                </a:lnTo>
                <a:lnTo>
                  <a:pt x="184010" y="299969"/>
                </a:lnTo>
                <a:lnTo>
                  <a:pt x="161082" y="332450"/>
                </a:lnTo>
                <a:lnTo>
                  <a:pt x="124022" y="362770"/>
                </a:lnTo>
                <a:lnTo>
                  <a:pt x="111222" y="370033"/>
                </a:lnTo>
                <a:lnTo>
                  <a:pt x="100209" y="379234"/>
                </a:lnTo>
                <a:lnTo>
                  <a:pt x="77084" y="412230"/>
                </a:lnTo>
                <a:lnTo>
                  <a:pt x="58129" y="448054"/>
                </a:lnTo>
                <a:lnTo>
                  <a:pt x="40368" y="484770"/>
                </a:lnTo>
                <a:lnTo>
                  <a:pt x="20821" y="520445"/>
                </a:lnTo>
                <a:lnTo>
                  <a:pt x="13052" y="581644"/>
                </a:lnTo>
                <a:lnTo>
                  <a:pt x="6705" y="637273"/>
                </a:lnTo>
                <a:lnTo>
                  <a:pt x="2211" y="688174"/>
                </a:lnTo>
                <a:lnTo>
                  <a:pt x="0" y="735190"/>
                </a:lnTo>
                <a:lnTo>
                  <a:pt x="501" y="779165"/>
                </a:lnTo>
                <a:lnTo>
                  <a:pt x="4145" y="820942"/>
                </a:lnTo>
                <a:lnTo>
                  <a:pt x="11361" y="861363"/>
                </a:lnTo>
                <a:lnTo>
                  <a:pt x="22581" y="901271"/>
                </a:lnTo>
                <a:lnTo>
                  <a:pt x="38232" y="941510"/>
                </a:lnTo>
                <a:lnTo>
                  <a:pt x="58747" y="982923"/>
                </a:lnTo>
                <a:lnTo>
                  <a:pt x="84554" y="1026352"/>
                </a:lnTo>
                <a:lnTo>
                  <a:pt x="116084" y="1072641"/>
                </a:lnTo>
                <a:lnTo>
                  <a:pt x="143518" y="1113421"/>
                </a:lnTo>
                <a:lnTo>
                  <a:pt x="168870" y="1148998"/>
                </a:lnTo>
                <a:lnTo>
                  <a:pt x="199582" y="1177735"/>
                </a:lnTo>
                <a:lnTo>
                  <a:pt x="243097" y="1197990"/>
                </a:lnTo>
                <a:lnTo>
                  <a:pt x="274250" y="1236669"/>
                </a:lnTo>
                <a:lnTo>
                  <a:pt x="311313" y="1265693"/>
                </a:lnTo>
                <a:lnTo>
                  <a:pt x="353050" y="1287840"/>
                </a:lnTo>
                <a:lnTo>
                  <a:pt x="398227" y="1305887"/>
                </a:lnTo>
                <a:lnTo>
                  <a:pt x="445608" y="1322611"/>
                </a:lnTo>
                <a:lnTo>
                  <a:pt x="493960" y="1340789"/>
                </a:lnTo>
                <a:lnTo>
                  <a:pt x="517750" y="1350436"/>
                </a:lnTo>
                <a:lnTo>
                  <a:pt x="543774" y="1360825"/>
                </a:lnTo>
                <a:lnTo>
                  <a:pt x="564738" y="1369130"/>
                </a:lnTo>
                <a:lnTo>
                  <a:pt x="573348" y="1372526"/>
                </a:lnTo>
                <a:lnTo>
                  <a:pt x="622222" y="1369394"/>
                </a:lnTo>
                <a:lnTo>
                  <a:pt x="672311" y="1365673"/>
                </a:lnTo>
                <a:lnTo>
                  <a:pt x="723300" y="1361952"/>
                </a:lnTo>
                <a:lnTo>
                  <a:pt x="774878" y="1358817"/>
                </a:lnTo>
                <a:lnTo>
                  <a:pt x="826729" y="1356857"/>
                </a:lnTo>
                <a:lnTo>
                  <a:pt x="878542" y="1356660"/>
                </a:lnTo>
                <a:lnTo>
                  <a:pt x="930002" y="1358814"/>
                </a:lnTo>
                <a:lnTo>
                  <a:pt x="980796" y="1363907"/>
                </a:lnTo>
                <a:lnTo>
                  <a:pt x="1030611" y="1372526"/>
                </a:lnTo>
                <a:lnTo>
                  <a:pt x="1077524" y="1391868"/>
                </a:lnTo>
                <a:lnTo>
                  <a:pt x="1118928" y="1422512"/>
                </a:lnTo>
                <a:lnTo>
                  <a:pt x="1159440" y="1455535"/>
                </a:lnTo>
                <a:lnTo>
                  <a:pt x="1203674" y="1482013"/>
                </a:lnTo>
                <a:lnTo>
                  <a:pt x="1303551" y="1508862"/>
                </a:lnTo>
                <a:lnTo>
                  <a:pt x="1418017" y="1523067"/>
                </a:lnTo>
                <a:lnTo>
                  <a:pt x="1512239" y="1528646"/>
                </a:lnTo>
                <a:lnTo>
                  <a:pt x="1551387" y="1529613"/>
                </a:lnTo>
                <a:lnTo>
                  <a:pt x="1595221" y="1543526"/>
                </a:lnTo>
                <a:lnTo>
                  <a:pt x="1639130" y="1556755"/>
                </a:lnTo>
                <a:lnTo>
                  <a:pt x="1683190" y="1569374"/>
                </a:lnTo>
                <a:lnTo>
                  <a:pt x="1727479" y="1581460"/>
                </a:lnTo>
                <a:lnTo>
                  <a:pt x="1772075" y="1593087"/>
                </a:lnTo>
                <a:lnTo>
                  <a:pt x="1793403" y="1626612"/>
                </a:lnTo>
                <a:lnTo>
                  <a:pt x="1802079" y="1639648"/>
                </a:lnTo>
                <a:lnTo>
                  <a:pt x="1809458" y="1643698"/>
                </a:lnTo>
                <a:lnTo>
                  <a:pt x="1826896" y="1650260"/>
                </a:lnTo>
                <a:lnTo>
                  <a:pt x="1865750" y="1670837"/>
                </a:lnTo>
                <a:lnTo>
                  <a:pt x="1901725" y="1692972"/>
                </a:lnTo>
                <a:lnTo>
                  <a:pt x="1927158" y="1709880"/>
                </a:lnTo>
                <a:lnTo>
                  <a:pt x="1944543" y="1722281"/>
                </a:lnTo>
                <a:lnTo>
                  <a:pt x="1956371" y="1730897"/>
                </a:lnTo>
                <a:lnTo>
                  <a:pt x="1965134" y="1736450"/>
                </a:lnTo>
                <a:lnTo>
                  <a:pt x="1973323" y="1739661"/>
                </a:lnTo>
                <a:lnTo>
                  <a:pt x="1983430" y="1741253"/>
                </a:lnTo>
                <a:lnTo>
                  <a:pt x="1997947" y="1741946"/>
                </a:lnTo>
                <a:lnTo>
                  <a:pt x="2019366" y="1742464"/>
                </a:lnTo>
                <a:lnTo>
                  <a:pt x="2050178" y="1743526"/>
                </a:lnTo>
                <a:lnTo>
                  <a:pt x="2092876" y="1745855"/>
                </a:lnTo>
                <a:lnTo>
                  <a:pt x="2149951" y="1750174"/>
                </a:lnTo>
                <a:lnTo>
                  <a:pt x="2197915" y="1761881"/>
                </a:lnTo>
                <a:lnTo>
                  <a:pt x="2246455" y="1772712"/>
                </a:lnTo>
                <a:lnTo>
                  <a:pt x="2295438" y="1782734"/>
                </a:lnTo>
                <a:lnTo>
                  <a:pt x="2344734" y="1792011"/>
                </a:lnTo>
                <a:lnTo>
                  <a:pt x="2394214" y="1800608"/>
                </a:lnTo>
                <a:lnTo>
                  <a:pt x="2443744" y="1808592"/>
                </a:lnTo>
                <a:lnTo>
                  <a:pt x="2493196" y="1816026"/>
                </a:lnTo>
                <a:lnTo>
                  <a:pt x="2542438" y="1822977"/>
                </a:lnTo>
                <a:lnTo>
                  <a:pt x="2591339" y="1829511"/>
                </a:lnTo>
                <a:lnTo>
                  <a:pt x="2646589" y="1827477"/>
                </a:lnTo>
                <a:lnTo>
                  <a:pt x="2702285" y="1826337"/>
                </a:lnTo>
                <a:lnTo>
                  <a:pt x="2757683" y="1822819"/>
                </a:lnTo>
                <a:lnTo>
                  <a:pt x="2812040" y="1813648"/>
                </a:lnTo>
                <a:lnTo>
                  <a:pt x="2853306" y="1797373"/>
                </a:lnTo>
                <a:lnTo>
                  <a:pt x="2891836" y="1772858"/>
                </a:lnTo>
                <a:lnTo>
                  <a:pt x="2928337" y="1743231"/>
                </a:lnTo>
                <a:lnTo>
                  <a:pt x="2963515" y="1711623"/>
                </a:lnTo>
                <a:lnTo>
                  <a:pt x="2998077" y="1681161"/>
                </a:lnTo>
                <a:lnTo>
                  <a:pt x="3032728" y="1654974"/>
                </a:lnTo>
                <a:lnTo>
                  <a:pt x="3079023" y="1633476"/>
                </a:lnTo>
                <a:lnTo>
                  <a:pt x="3132758" y="1618673"/>
                </a:lnTo>
                <a:lnTo>
                  <a:pt x="3187681" y="1606549"/>
                </a:lnTo>
                <a:lnTo>
                  <a:pt x="3237541" y="1593087"/>
                </a:lnTo>
                <a:lnTo>
                  <a:pt x="3266854" y="1563575"/>
                </a:lnTo>
                <a:lnTo>
                  <a:pt x="3295885" y="1533418"/>
                </a:lnTo>
                <a:lnTo>
                  <a:pt x="3371515" y="1500635"/>
                </a:lnTo>
                <a:lnTo>
                  <a:pt x="3408463" y="1468382"/>
                </a:lnTo>
                <a:lnTo>
                  <a:pt x="3444956" y="1434909"/>
                </a:lnTo>
                <a:lnTo>
                  <a:pt x="3482288" y="1402272"/>
                </a:lnTo>
                <a:lnTo>
                  <a:pt x="3521754" y="1372526"/>
                </a:lnTo>
                <a:lnTo>
                  <a:pt x="3569379" y="1229728"/>
                </a:lnTo>
                <a:lnTo>
                  <a:pt x="3573869" y="1215839"/>
                </a:lnTo>
                <a:lnTo>
                  <a:pt x="3579103" y="1200762"/>
                </a:lnTo>
                <a:lnTo>
                  <a:pt x="3583443" y="1188662"/>
                </a:lnTo>
                <a:lnTo>
                  <a:pt x="3585254" y="1183703"/>
                </a:lnTo>
                <a:lnTo>
                  <a:pt x="3573555" y="1136484"/>
                </a:lnTo>
                <a:lnTo>
                  <a:pt x="3557782" y="1090853"/>
                </a:lnTo>
                <a:lnTo>
                  <a:pt x="3538353" y="1046746"/>
                </a:lnTo>
                <a:lnTo>
                  <a:pt x="3515681" y="1004097"/>
                </a:lnTo>
                <a:lnTo>
                  <a:pt x="3490181" y="962843"/>
                </a:lnTo>
                <a:lnTo>
                  <a:pt x="3462269" y="922919"/>
                </a:lnTo>
                <a:lnTo>
                  <a:pt x="3432360" y="884262"/>
                </a:lnTo>
                <a:lnTo>
                  <a:pt x="3400869" y="846806"/>
                </a:lnTo>
                <a:lnTo>
                  <a:pt x="3368211" y="810487"/>
                </a:lnTo>
                <a:lnTo>
                  <a:pt x="3334801" y="775242"/>
                </a:lnTo>
                <a:lnTo>
                  <a:pt x="3301054" y="741006"/>
                </a:lnTo>
                <a:lnTo>
                  <a:pt x="3262431" y="699279"/>
                </a:lnTo>
                <a:lnTo>
                  <a:pt x="3226632" y="658296"/>
                </a:lnTo>
                <a:lnTo>
                  <a:pt x="3188747" y="619396"/>
                </a:lnTo>
                <a:lnTo>
                  <a:pt x="3143866" y="583920"/>
                </a:lnTo>
                <a:lnTo>
                  <a:pt x="3089436" y="585632"/>
                </a:lnTo>
                <a:lnTo>
                  <a:pt x="3035034" y="586928"/>
                </a:lnTo>
                <a:lnTo>
                  <a:pt x="2980688" y="588169"/>
                </a:lnTo>
                <a:lnTo>
                  <a:pt x="2926423" y="589715"/>
                </a:lnTo>
                <a:lnTo>
                  <a:pt x="2872270" y="591927"/>
                </a:lnTo>
                <a:lnTo>
                  <a:pt x="2818253" y="595167"/>
                </a:lnTo>
                <a:lnTo>
                  <a:pt x="2764402" y="599795"/>
                </a:lnTo>
                <a:lnTo>
                  <a:pt x="2693157" y="619423"/>
                </a:lnTo>
                <a:lnTo>
                  <a:pt x="2658352" y="633928"/>
                </a:lnTo>
                <a:lnTo>
                  <a:pt x="2623102" y="647395"/>
                </a:lnTo>
                <a:lnTo>
                  <a:pt x="2608956" y="651882"/>
                </a:lnTo>
                <a:lnTo>
                  <a:pt x="2593325" y="657112"/>
                </a:lnTo>
                <a:lnTo>
                  <a:pt x="2580674" y="661448"/>
                </a:lnTo>
                <a:lnTo>
                  <a:pt x="2575464" y="663257"/>
                </a:lnTo>
                <a:lnTo>
                  <a:pt x="2521952" y="660996"/>
                </a:lnTo>
                <a:lnTo>
                  <a:pt x="2468210" y="659270"/>
                </a:lnTo>
                <a:lnTo>
                  <a:pt x="2414393" y="657087"/>
                </a:lnTo>
                <a:lnTo>
                  <a:pt x="2360652" y="653459"/>
                </a:lnTo>
                <a:lnTo>
                  <a:pt x="2307139" y="647395"/>
                </a:lnTo>
                <a:lnTo>
                  <a:pt x="2265461" y="634079"/>
                </a:lnTo>
                <a:lnTo>
                  <a:pt x="2224979" y="584244"/>
                </a:lnTo>
                <a:lnTo>
                  <a:pt x="2197589" y="552183"/>
                </a:lnTo>
                <a:lnTo>
                  <a:pt x="2161629" y="521502"/>
                </a:lnTo>
                <a:lnTo>
                  <a:pt x="2124451" y="492193"/>
                </a:lnTo>
                <a:lnTo>
                  <a:pt x="2086360" y="464103"/>
                </a:lnTo>
                <a:lnTo>
                  <a:pt x="2047659" y="437080"/>
                </a:lnTo>
                <a:lnTo>
                  <a:pt x="2008651" y="410971"/>
                </a:lnTo>
                <a:lnTo>
                  <a:pt x="1968905" y="384361"/>
                </a:lnTo>
                <a:lnTo>
                  <a:pt x="1928093" y="358057"/>
                </a:lnTo>
                <a:lnTo>
                  <a:pt x="1886673" y="332364"/>
                </a:lnTo>
                <a:lnTo>
                  <a:pt x="1845102" y="307584"/>
                </a:lnTo>
                <a:lnTo>
                  <a:pt x="1803838" y="284022"/>
                </a:lnTo>
                <a:lnTo>
                  <a:pt x="1761984" y="263322"/>
                </a:lnTo>
                <a:lnTo>
                  <a:pt x="1717463" y="245592"/>
                </a:lnTo>
                <a:lnTo>
                  <a:pt x="1671799" y="228850"/>
                </a:lnTo>
                <a:lnTo>
                  <a:pt x="1626515" y="211116"/>
                </a:lnTo>
                <a:lnTo>
                  <a:pt x="1583137" y="190410"/>
                </a:lnTo>
                <a:lnTo>
                  <a:pt x="1538236" y="162460"/>
                </a:lnTo>
                <a:lnTo>
                  <a:pt x="1495624" y="131690"/>
                </a:lnTo>
                <a:lnTo>
                  <a:pt x="1453392" y="100614"/>
                </a:lnTo>
                <a:lnTo>
                  <a:pt x="1409636" y="71745"/>
                </a:lnTo>
                <a:lnTo>
                  <a:pt x="1362449" y="47599"/>
                </a:lnTo>
                <a:lnTo>
                  <a:pt x="1318924" y="32756"/>
                </a:lnTo>
                <a:lnTo>
                  <a:pt x="1268816" y="21273"/>
                </a:lnTo>
                <a:lnTo>
                  <a:pt x="1213747" y="12744"/>
                </a:lnTo>
                <a:lnTo>
                  <a:pt x="1155337" y="6759"/>
                </a:lnTo>
                <a:lnTo>
                  <a:pt x="1095207" y="2912"/>
                </a:lnTo>
                <a:lnTo>
                  <a:pt x="1034978" y="795"/>
                </a:lnTo>
                <a:lnTo>
                  <a:pt x="976271" y="0"/>
                </a:lnTo>
                <a:lnTo>
                  <a:pt x="920706" y="119"/>
                </a:lnTo>
                <a:lnTo>
                  <a:pt x="869904" y="745"/>
                </a:lnTo>
                <a:lnTo>
                  <a:pt x="825486" y="1470"/>
                </a:lnTo>
                <a:lnTo>
                  <a:pt x="789073" y="1887"/>
                </a:lnTo>
                <a:lnTo>
                  <a:pt x="713228" y="8928"/>
                </a:lnTo>
                <a:lnTo>
                  <a:pt x="665670" y="17987"/>
                </a:lnTo>
                <a:lnTo>
                  <a:pt x="618995" y="28368"/>
                </a:lnTo>
                <a:lnTo>
                  <a:pt x="572583" y="39674"/>
                </a:lnTo>
                <a:lnTo>
                  <a:pt x="525819" y="51508"/>
                </a:lnTo>
                <a:lnTo>
                  <a:pt x="478085" y="63474"/>
                </a:lnTo>
                <a:lnTo>
                  <a:pt x="459228" y="96350"/>
                </a:lnTo>
                <a:lnTo>
                  <a:pt x="449900" y="109886"/>
                </a:lnTo>
                <a:lnTo>
                  <a:pt x="435215" y="112116"/>
                </a:lnTo>
                <a:lnTo>
                  <a:pt x="400285" y="111074"/>
                </a:lnTo>
                <a:close/>
              </a:path>
            </a:pathLst>
          </a:custGeom>
          <a:ln w="9143">
            <a:solidFill>
              <a:srgbClr val="FFCC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83247" y="4587233"/>
            <a:ext cx="2710764" cy="13563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683247" y="4587233"/>
            <a:ext cx="2710815" cy="1356360"/>
          </a:xfrm>
          <a:custGeom>
            <a:avLst/>
            <a:gdLst/>
            <a:ahLst/>
            <a:cxnLst/>
            <a:rect l="l" t="t" r="r" b="b"/>
            <a:pathLst>
              <a:path w="2710815" h="1356360">
                <a:moveTo>
                  <a:pt x="266636" y="204889"/>
                </a:moveTo>
                <a:lnTo>
                  <a:pt x="231227" y="216806"/>
                </a:lnTo>
                <a:lnTo>
                  <a:pt x="211891" y="224378"/>
                </a:lnTo>
                <a:lnTo>
                  <a:pt x="196134" y="233933"/>
                </a:lnTo>
                <a:lnTo>
                  <a:pt x="171464" y="251798"/>
                </a:lnTo>
                <a:lnTo>
                  <a:pt x="125387" y="284302"/>
                </a:lnTo>
                <a:lnTo>
                  <a:pt x="85309" y="312691"/>
                </a:lnTo>
                <a:lnTo>
                  <a:pt x="46205" y="378009"/>
                </a:lnTo>
                <a:lnTo>
                  <a:pt x="30359" y="425654"/>
                </a:lnTo>
                <a:lnTo>
                  <a:pt x="14808" y="473302"/>
                </a:lnTo>
                <a:lnTo>
                  <a:pt x="0" y="520954"/>
                </a:lnTo>
                <a:lnTo>
                  <a:pt x="16064" y="568536"/>
                </a:lnTo>
                <a:lnTo>
                  <a:pt x="35554" y="610020"/>
                </a:lnTo>
                <a:lnTo>
                  <a:pt x="61139" y="645024"/>
                </a:lnTo>
                <a:lnTo>
                  <a:pt x="95486" y="673167"/>
                </a:lnTo>
                <a:lnTo>
                  <a:pt x="141262" y="694067"/>
                </a:lnTo>
                <a:lnTo>
                  <a:pt x="182788" y="723599"/>
                </a:lnTo>
                <a:lnTo>
                  <a:pt x="223622" y="751549"/>
                </a:lnTo>
                <a:lnTo>
                  <a:pt x="264091" y="777909"/>
                </a:lnTo>
                <a:lnTo>
                  <a:pt x="304525" y="802673"/>
                </a:lnTo>
                <a:lnTo>
                  <a:pt x="345253" y="825834"/>
                </a:lnTo>
                <a:lnTo>
                  <a:pt x="386603" y="847383"/>
                </a:lnTo>
                <a:lnTo>
                  <a:pt x="428905" y="867315"/>
                </a:lnTo>
                <a:lnTo>
                  <a:pt x="472488" y="885622"/>
                </a:lnTo>
                <a:lnTo>
                  <a:pt x="517680" y="902296"/>
                </a:lnTo>
                <a:lnTo>
                  <a:pt x="564811" y="917331"/>
                </a:lnTo>
                <a:lnTo>
                  <a:pt x="614210" y="930719"/>
                </a:lnTo>
                <a:lnTo>
                  <a:pt x="656845" y="957561"/>
                </a:lnTo>
                <a:lnTo>
                  <a:pt x="699823" y="980422"/>
                </a:lnTo>
                <a:lnTo>
                  <a:pt x="743204" y="999661"/>
                </a:lnTo>
                <a:lnTo>
                  <a:pt x="787049" y="1015639"/>
                </a:lnTo>
                <a:lnTo>
                  <a:pt x="831419" y="1028715"/>
                </a:lnTo>
                <a:lnTo>
                  <a:pt x="876374" y="1039249"/>
                </a:lnTo>
                <a:lnTo>
                  <a:pt x="921975" y="1047602"/>
                </a:lnTo>
                <a:lnTo>
                  <a:pt x="968282" y="1054134"/>
                </a:lnTo>
                <a:lnTo>
                  <a:pt x="1015357" y="1059204"/>
                </a:lnTo>
                <a:lnTo>
                  <a:pt x="1063260" y="1063173"/>
                </a:lnTo>
                <a:lnTo>
                  <a:pt x="1112052" y="1066400"/>
                </a:lnTo>
                <a:lnTo>
                  <a:pt x="1161793" y="1069246"/>
                </a:lnTo>
                <a:lnTo>
                  <a:pt x="1212545" y="1072070"/>
                </a:lnTo>
                <a:lnTo>
                  <a:pt x="1263175" y="1079271"/>
                </a:lnTo>
                <a:lnTo>
                  <a:pt x="1313524" y="1087989"/>
                </a:lnTo>
                <a:lnTo>
                  <a:pt x="1363642" y="1097953"/>
                </a:lnTo>
                <a:lnTo>
                  <a:pt x="1413577" y="1108893"/>
                </a:lnTo>
                <a:lnTo>
                  <a:pt x="1463381" y="1120539"/>
                </a:lnTo>
                <a:lnTo>
                  <a:pt x="1513101" y="1132620"/>
                </a:lnTo>
                <a:lnTo>
                  <a:pt x="1562789" y="1144868"/>
                </a:lnTo>
                <a:lnTo>
                  <a:pt x="1612493" y="1157010"/>
                </a:lnTo>
                <a:lnTo>
                  <a:pt x="1662263" y="1168779"/>
                </a:lnTo>
                <a:lnTo>
                  <a:pt x="1712149" y="1179902"/>
                </a:lnTo>
                <a:lnTo>
                  <a:pt x="1762201" y="1190110"/>
                </a:lnTo>
                <a:lnTo>
                  <a:pt x="1812467" y="1199134"/>
                </a:lnTo>
                <a:lnTo>
                  <a:pt x="1859456" y="1212157"/>
                </a:lnTo>
                <a:lnTo>
                  <a:pt x="1906904" y="1220606"/>
                </a:lnTo>
                <a:lnTo>
                  <a:pt x="1954505" y="1227149"/>
                </a:lnTo>
                <a:lnTo>
                  <a:pt x="2001953" y="1234452"/>
                </a:lnTo>
                <a:lnTo>
                  <a:pt x="2048941" y="1245184"/>
                </a:lnTo>
                <a:lnTo>
                  <a:pt x="2081780" y="1254241"/>
                </a:lnTo>
                <a:lnTo>
                  <a:pt x="2094574" y="1258519"/>
                </a:lnTo>
                <a:lnTo>
                  <a:pt x="2095457" y="1260437"/>
                </a:lnTo>
                <a:lnTo>
                  <a:pt x="2092564" y="1262410"/>
                </a:lnTo>
                <a:lnTo>
                  <a:pt x="2094030" y="1266856"/>
                </a:lnTo>
                <a:lnTo>
                  <a:pt x="2142578" y="1292834"/>
                </a:lnTo>
                <a:lnTo>
                  <a:pt x="2189115" y="1311485"/>
                </a:lnTo>
                <a:lnTo>
                  <a:pt x="2235649" y="1326173"/>
                </a:lnTo>
                <a:lnTo>
                  <a:pt x="2282562" y="1337888"/>
                </a:lnTo>
                <a:lnTo>
                  <a:pt x="2330236" y="1347620"/>
                </a:lnTo>
                <a:lnTo>
                  <a:pt x="2379052" y="1356360"/>
                </a:lnTo>
                <a:lnTo>
                  <a:pt x="2426643" y="1352986"/>
                </a:lnTo>
                <a:lnTo>
                  <a:pt x="2474085" y="1349613"/>
                </a:lnTo>
                <a:lnTo>
                  <a:pt x="2521229" y="1345644"/>
                </a:lnTo>
                <a:lnTo>
                  <a:pt x="2567927" y="1340485"/>
                </a:lnTo>
                <a:lnTo>
                  <a:pt x="2605642" y="1331549"/>
                </a:lnTo>
                <a:lnTo>
                  <a:pt x="2627135" y="1288867"/>
                </a:lnTo>
                <a:lnTo>
                  <a:pt x="2631401" y="1276959"/>
                </a:lnTo>
                <a:lnTo>
                  <a:pt x="2656746" y="1233000"/>
                </a:lnTo>
                <a:lnTo>
                  <a:pt x="2684068" y="1192309"/>
                </a:lnTo>
                <a:lnTo>
                  <a:pt x="2692425" y="1185656"/>
                </a:lnTo>
                <a:lnTo>
                  <a:pt x="2694063" y="1184245"/>
                </a:lnTo>
                <a:lnTo>
                  <a:pt x="2696447" y="1178325"/>
                </a:lnTo>
                <a:lnTo>
                  <a:pt x="2701404" y="1163555"/>
                </a:lnTo>
                <a:lnTo>
                  <a:pt x="2710764" y="1135595"/>
                </a:lnTo>
                <a:lnTo>
                  <a:pt x="2705589" y="1081737"/>
                </a:lnTo>
                <a:lnTo>
                  <a:pt x="2701831" y="1027738"/>
                </a:lnTo>
                <a:lnTo>
                  <a:pt x="2698767" y="973655"/>
                </a:lnTo>
                <a:lnTo>
                  <a:pt x="2695676" y="919543"/>
                </a:lnTo>
                <a:lnTo>
                  <a:pt x="2691834" y="865458"/>
                </a:lnTo>
                <a:lnTo>
                  <a:pt x="2686521" y="811456"/>
                </a:lnTo>
                <a:lnTo>
                  <a:pt x="2679014" y="757593"/>
                </a:lnTo>
                <a:lnTo>
                  <a:pt x="2665734" y="720294"/>
                </a:lnTo>
                <a:lnTo>
                  <a:pt x="2640903" y="685804"/>
                </a:lnTo>
                <a:lnTo>
                  <a:pt x="2607404" y="654106"/>
                </a:lnTo>
                <a:lnTo>
                  <a:pt x="2568120" y="625179"/>
                </a:lnTo>
                <a:lnTo>
                  <a:pt x="2525936" y="599007"/>
                </a:lnTo>
                <a:lnTo>
                  <a:pt x="2483732" y="575570"/>
                </a:lnTo>
                <a:lnTo>
                  <a:pt x="2444393" y="554850"/>
                </a:lnTo>
                <a:lnTo>
                  <a:pt x="2410802" y="536829"/>
                </a:lnTo>
                <a:lnTo>
                  <a:pt x="2368656" y="512287"/>
                </a:lnTo>
                <a:lnTo>
                  <a:pt x="2327478" y="487000"/>
                </a:lnTo>
                <a:lnTo>
                  <a:pt x="2286597" y="462010"/>
                </a:lnTo>
                <a:lnTo>
                  <a:pt x="2245345" y="438361"/>
                </a:lnTo>
                <a:lnTo>
                  <a:pt x="2203052" y="417093"/>
                </a:lnTo>
                <a:lnTo>
                  <a:pt x="2159048" y="399249"/>
                </a:lnTo>
                <a:lnTo>
                  <a:pt x="2112663" y="385871"/>
                </a:lnTo>
                <a:lnTo>
                  <a:pt x="2063229" y="378002"/>
                </a:lnTo>
                <a:lnTo>
                  <a:pt x="2014676" y="373816"/>
                </a:lnTo>
                <a:lnTo>
                  <a:pt x="1966002" y="370567"/>
                </a:lnTo>
                <a:lnTo>
                  <a:pt x="1917242" y="367933"/>
                </a:lnTo>
                <a:lnTo>
                  <a:pt x="1868433" y="365593"/>
                </a:lnTo>
                <a:lnTo>
                  <a:pt x="1819610" y="363223"/>
                </a:lnTo>
                <a:lnTo>
                  <a:pt x="1770809" y="360503"/>
                </a:lnTo>
                <a:lnTo>
                  <a:pt x="1722066" y="357110"/>
                </a:lnTo>
                <a:lnTo>
                  <a:pt x="1673415" y="352721"/>
                </a:lnTo>
                <a:lnTo>
                  <a:pt x="1624894" y="347016"/>
                </a:lnTo>
                <a:lnTo>
                  <a:pt x="1576537" y="339671"/>
                </a:lnTo>
                <a:lnTo>
                  <a:pt x="1528381" y="330365"/>
                </a:lnTo>
                <a:lnTo>
                  <a:pt x="1478972" y="318787"/>
                </a:lnTo>
                <a:lnTo>
                  <a:pt x="1430342" y="305213"/>
                </a:lnTo>
                <a:lnTo>
                  <a:pt x="1382380" y="289934"/>
                </a:lnTo>
                <a:lnTo>
                  <a:pt x="1334978" y="273240"/>
                </a:lnTo>
                <a:lnTo>
                  <a:pt x="1288023" y="255422"/>
                </a:lnTo>
                <a:lnTo>
                  <a:pt x="1241407" y="236772"/>
                </a:lnTo>
                <a:lnTo>
                  <a:pt x="1195020" y="217579"/>
                </a:lnTo>
                <a:lnTo>
                  <a:pt x="1148751" y="198135"/>
                </a:lnTo>
                <a:lnTo>
                  <a:pt x="1102491" y="178730"/>
                </a:lnTo>
                <a:lnTo>
                  <a:pt x="1056129" y="159655"/>
                </a:lnTo>
                <a:lnTo>
                  <a:pt x="1009556" y="141201"/>
                </a:lnTo>
                <a:lnTo>
                  <a:pt x="962661" y="123659"/>
                </a:lnTo>
                <a:lnTo>
                  <a:pt x="915334" y="107320"/>
                </a:lnTo>
                <a:lnTo>
                  <a:pt x="867466" y="92474"/>
                </a:lnTo>
                <a:lnTo>
                  <a:pt x="818946" y="79413"/>
                </a:lnTo>
                <a:lnTo>
                  <a:pt x="786274" y="57562"/>
                </a:lnTo>
                <a:lnTo>
                  <a:pt x="768992" y="46763"/>
                </a:lnTo>
                <a:lnTo>
                  <a:pt x="753921" y="40536"/>
                </a:lnTo>
                <a:lnTo>
                  <a:pt x="727883" y="32403"/>
                </a:lnTo>
                <a:lnTo>
                  <a:pt x="677697" y="15887"/>
                </a:lnTo>
                <a:lnTo>
                  <a:pt x="663560" y="11396"/>
                </a:lnTo>
                <a:lnTo>
                  <a:pt x="647938" y="6157"/>
                </a:lnTo>
                <a:lnTo>
                  <a:pt x="635292" y="1812"/>
                </a:lnTo>
                <a:lnTo>
                  <a:pt x="630085" y="0"/>
                </a:lnTo>
                <a:lnTo>
                  <a:pt x="586537" y="11469"/>
                </a:lnTo>
                <a:lnTo>
                  <a:pt x="543585" y="23829"/>
                </a:lnTo>
                <a:lnTo>
                  <a:pt x="500633" y="36188"/>
                </a:lnTo>
                <a:lnTo>
                  <a:pt x="457085" y="47650"/>
                </a:lnTo>
                <a:lnTo>
                  <a:pt x="445404" y="56190"/>
                </a:lnTo>
                <a:lnTo>
                  <a:pt x="409473" y="79413"/>
                </a:lnTo>
                <a:lnTo>
                  <a:pt x="350554" y="99267"/>
                </a:lnTo>
                <a:lnTo>
                  <a:pt x="314248" y="109588"/>
                </a:lnTo>
                <a:lnTo>
                  <a:pt x="279355" y="130958"/>
                </a:lnTo>
                <a:lnTo>
                  <a:pt x="266039" y="142351"/>
                </a:lnTo>
                <a:lnTo>
                  <a:pt x="264924" y="161187"/>
                </a:lnTo>
                <a:lnTo>
                  <a:pt x="266636" y="204889"/>
                </a:lnTo>
                <a:close/>
              </a:path>
            </a:pathLst>
          </a:custGeom>
          <a:ln w="9144">
            <a:solidFill>
              <a:srgbClr val="00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921952" y="2730627"/>
            <a:ext cx="3295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i="1">
                <a:latin typeface="Times New Roman"/>
                <a:cs typeface="Times New Roman"/>
              </a:rPr>
              <a:t>C</a:t>
            </a:r>
            <a:r>
              <a:rPr dirty="0" baseline="-20833" sz="2400" spc="-7">
                <a:latin typeface="Times New Roman"/>
                <a:cs typeface="Times New Roman"/>
              </a:rPr>
              <a:t>1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779077" y="4603877"/>
            <a:ext cx="3295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i="1">
                <a:latin typeface="Times New Roman"/>
                <a:cs typeface="Times New Roman"/>
              </a:rPr>
              <a:t>C</a:t>
            </a:r>
            <a:r>
              <a:rPr dirty="0" baseline="-20833" sz="2400" spc="-7">
                <a:latin typeface="Times New Roman"/>
                <a:cs typeface="Times New Roman"/>
              </a:rPr>
              <a:t>2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74702" y="5107114"/>
            <a:ext cx="3295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i="1">
                <a:latin typeface="Times New Roman"/>
                <a:cs typeface="Times New Roman"/>
              </a:rPr>
              <a:t>C</a:t>
            </a:r>
            <a:r>
              <a:rPr dirty="0" baseline="-20833" sz="2400" spc="-7">
                <a:latin typeface="Times New Roman"/>
                <a:cs typeface="Times New Roman"/>
              </a:rPr>
              <a:t>3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19165" y="3738689"/>
            <a:ext cx="3295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i="1">
                <a:latin typeface="Times New Roman"/>
                <a:cs typeface="Times New Roman"/>
              </a:rPr>
              <a:t>C</a:t>
            </a:r>
            <a:r>
              <a:rPr dirty="0" baseline="-20833" sz="2400" spc="-7">
                <a:latin typeface="Times New Roman"/>
                <a:cs typeface="Times New Roman"/>
              </a:rPr>
              <a:t>4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484882" y="3318395"/>
            <a:ext cx="387985" cy="904240"/>
          </a:xfrm>
          <a:custGeom>
            <a:avLst/>
            <a:gdLst/>
            <a:ahLst/>
            <a:cxnLst/>
            <a:rect l="l" t="t" r="r" b="b"/>
            <a:pathLst>
              <a:path w="387985" h="904239">
                <a:moveTo>
                  <a:pt x="0" y="903846"/>
                </a:moveTo>
                <a:lnTo>
                  <a:pt x="387756" y="0"/>
                </a:lnTo>
              </a:path>
            </a:pathLst>
          </a:custGeom>
          <a:ln w="38099">
            <a:solidFill>
              <a:srgbClr val="33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755063" y="3213356"/>
            <a:ext cx="175069" cy="2126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875468" y="3133382"/>
            <a:ext cx="987425" cy="656590"/>
          </a:xfrm>
          <a:custGeom>
            <a:avLst/>
            <a:gdLst/>
            <a:ahLst/>
            <a:cxnLst/>
            <a:rect l="l" t="t" r="r" b="b"/>
            <a:pathLst>
              <a:path w="987425" h="656589">
                <a:moveTo>
                  <a:pt x="986853" y="656043"/>
                </a:moveTo>
                <a:lnTo>
                  <a:pt x="0" y="0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780278" y="3070096"/>
            <a:ext cx="211454" cy="185420"/>
          </a:xfrm>
          <a:custGeom>
            <a:avLst/>
            <a:gdLst/>
            <a:ahLst/>
            <a:cxnLst/>
            <a:rect l="l" t="t" r="r" b="b"/>
            <a:pathLst>
              <a:path w="211454" h="185420">
                <a:moveTo>
                  <a:pt x="0" y="0"/>
                </a:moveTo>
                <a:lnTo>
                  <a:pt x="105905" y="184797"/>
                </a:lnTo>
                <a:lnTo>
                  <a:pt x="95186" y="63284"/>
                </a:lnTo>
                <a:lnTo>
                  <a:pt x="211378" y="26149"/>
                </a:lnTo>
                <a:lnTo>
                  <a:pt x="0" y="0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894404" y="5235905"/>
            <a:ext cx="1183005" cy="65405"/>
          </a:xfrm>
          <a:custGeom>
            <a:avLst/>
            <a:gdLst/>
            <a:ahLst/>
            <a:cxnLst/>
            <a:rect l="l" t="t" r="r" b="b"/>
            <a:pathLst>
              <a:path w="1183004" h="65404">
                <a:moveTo>
                  <a:pt x="1182801" y="65328"/>
                </a:moveTo>
                <a:lnTo>
                  <a:pt x="0" y="0"/>
                </a:lnTo>
              </a:path>
            </a:pathLst>
          </a:custGeom>
          <a:ln w="38099">
            <a:solidFill>
              <a:srgbClr val="33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780285" y="5145020"/>
            <a:ext cx="195580" cy="190500"/>
          </a:xfrm>
          <a:custGeom>
            <a:avLst/>
            <a:gdLst/>
            <a:ahLst/>
            <a:cxnLst/>
            <a:rect l="l" t="t" r="r" b="b"/>
            <a:pathLst>
              <a:path w="195579" h="190500">
                <a:moveTo>
                  <a:pt x="195465" y="0"/>
                </a:moveTo>
                <a:lnTo>
                  <a:pt x="0" y="84582"/>
                </a:lnTo>
                <a:lnTo>
                  <a:pt x="184950" y="190207"/>
                </a:lnTo>
                <a:lnTo>
                  <a:pt x="114122" y="90893"/>
                </a:lnTo>
                <a:lnTo>
                  <a:pt x="195465" y="0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436870" y="1558289"/>
            <a:ext cx="965200" cy="0"/>
          </a:xfrm>
          <a:custGeom>
            <a:avLst/>
            <a:gdLst/>
            <a:ahLst/>
            <a:cxnLst/>
            <a:rect l="l" t="t" r="r" b="b"/>
            <a:pathLst>
              <a:path w="965200" h="0">
                <a:moveTo>
                  <a:pt x="0" y="0"/>
                </a:moveTo>
                <a:lnTo>
                  <a:pt x="964691" y="0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325361" y="1463036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0"/>
                </a:moveTo>
                <a:lnTo>
                  <a:pt x="76200" y="95250"/>
                </a:lnTo>
                <a:lnTo>
                  <a:pt x="0" y="190500"/>
                </a:lnTo>
                <a:lnTo>
                  <a:pt x="19050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6833552" y="1308227"/>
            <a:ext cx="20720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Times New Roman"/>
                <a:cs typeface="Times New Roman"/>
              </a:rPr>
              <a:t>Transposed</a:t>
            </a:r>
            <a:r>
              <a:rPr dirty="0" sz="2400" spc="-9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edge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0" y="196595"/>
            <a:ext cx="2374391" cy="13746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548384" y="196595"/>
            <a:ext cx="2197595" cy="137464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919983" y="196595"/>
            <a:ext cx="1028699" cy="13746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275075" y="196595"/>
            <a:ext cx="1333499" cy="137464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904488" y="263652"/>
            <a:ext cx="853439" cy="9479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344956" y="345343"/>
            <a:ext cx="413448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87040" algn="l"/>
              </a:tabLst>
            </a:pPr>
            <a:r>
              <a:rPr dirty="0" spc="-5"/>
              <a:t>Basic</a:t>
            </a:r>
            <a:r>
              <a:rPr dirty="0"/>
              <a:t> </a:t>
            </a:r>
            <a:r>
              <a:rPr dirty="0" spc="-5"/>
              <a:t>Idea	</a:t>
            </a:r>
            <a:r>
              <a:rPr dirty="0"/>
              <a:t>-</a:t>
            </a:r>
            <a:r>
              <a:rPr dirty="0" spc="-85"/>
              <a:t> </a:t>
            </a:r>
            <a:r>
              <a:rPr dirty="0" spc="-5"/>
              <a:t>G</a:t>
            </a:r>
            <a:r>
              <a:rPr dirty="0" baseline="25173" sz="4800" spc="-7"/>
              <a:t>T</a:t>
            </a:r>
            <a:endParaRPr baseline="25173" sz="4800"/>
          </a:p>
        </p:txBody>
      </p:sp>
      <p:sp>
        <p:nvSpPr>
          <p:cNvPr id="34" name="object 3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Lectures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</a:t>
            </a:r>
            <a:r>
              <a:rPr dirty="0" spc="-55"/>
              <a:t> </a:t>
            </a:r>
            <a:r>
              <a:rPr dirty="0"/>
              <a:t>2015</a:t>
            </a:r>
          </a:p>
        </p:txBody>
      </p:sp>
      <p:sp>
        <p:nvSpPr>
          <p:cNvPr id="35" name="object 3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2015/5/5</a:t>
            </a:r>
          </a:p>
        </p:txBody>
      </p:sp>
      <p:sp>
        <p:nvSpPr>
          <p:cNvPr id="36" name="object 3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17</a:t>
            </a:fld>
          </a:p>
        </p:txBody>
      </p:sp>
      <p:sp>
        <p:nvSpPr>
          <p:cNvPr id="33" name="object 33"/>
          <p:cNvSpPr txBox="1"/>
          <p:nvPr/>
        </p:nvSpPr>
        <p:spPr>
          <a:xfrm>
            <a:off x="330259" y="1646580"/>
            <a:ext cx="86931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Palatino Linotype"/>
                <a:cs typeface="Palatino Linotype"/>
              </a:rPr>
              <a:t>O</a:t>
            </a:r>
            <a:r>
              <a:rPr dirty="0" sz="1800" spc="-5">
                <a:latin typeface="Palatino Linotype"/>
                <a:cs typeface="Palatino Linotype"/>
              </a:rPr>
              <a:t>r</a:t>
            </a:r>
            <a:r>
              <a:rPr dirty="0" sz="1800">
                <a:latin typeface="Palatino Linotype"/>
                <a:cs typeface="Palatino Linotype"/>
              </a:rPr>
              <a:t>i</a:t>
            </a:r>
            <a:r>
              <a:rPr dirty="0" sz="1800" spc="-5">
                <a:latin typeface="Palatino Linotype"/>
                <a:cs typeface="Palatino Linotype"/>
              </a:rPr>
              <a:t>g</a:t>
            </a:r>
            <a:r>
              <a:rPr dirty="0" sz="1800">
                <a:latin typeface="Palatino Linotype"/>
                <a:cs typeface="Palatino Linotype"/>
              </a:rPr>
              <a:t>i</a:t>
            </a:r>
            <a:r>
              <a:rPr dirty="0" sz="1800" spc="-5">
                <a:latin typeface="Palatino Linotype"/>
                <a:cs typeface="Palatino Linotype"/>
              </a:rPr>
              <a:t>n</a:t>
            </a:r>
            <a:r>
              <a:rPr dirty="0" sz="1800">
                <a:latin typeface="Palatino Linotype"/>
                <a:cs typeface="Palatino Linotype"/>
              </a:rPr>
              <a:t>al  </a:t>
            </a:r>
            <a:r>
              <a:rPr dirty="0" sz="1800" spc="-5">
                <a:latin typeface="Palatino Linotype"/>
                <a:cs typeface="Palatino Linotype"/>
              </a:rPr>
              <a:t>Graph</a:t>
            </a:r>
            <a:endParaRPr sz="180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ransition spd="med">
    <p:fade thruBlk="0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77339" y="384047"/>
            <a:ext cx="2231135" cy="1374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82467" y="384047"/>
            <a:ext cx="1028699" cy="1374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37559" y="384047"/>
            <a:ext cx="4226052" cy="13746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78279" y="532767"/>
            <a:ext cx="518604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SCC </a:t>
            </a:r>
            <a:r>
              <a:rPr dirty="0"/>
              <a:t>- </a:t>
            </a:r>
            <a:r>
              <a:rPr dirty="0" spc="-5"/>
              <a:t>An</a:t>
            </a:r>
            <a:r>
              <a:rPr dirty="0" spc="-65"/>
              <a:t> </a:t>
            </a:r>
            <a:r>
              <a:rPr dirty="0" spc="-5"/>
              <a:t>Example</a:t>
            </a:r>
          </a:p>
        </p:txBody>
      </p:sp>
      <p:sp>
        <p:nvSpPr>
          <p:cNvPr id="6" name="object 6"/>
          <p:cNvSpPr/>
          <p:nvPr/>
        </p:nvSpPr>
        <p:spPr>
          <a:xfrm>
            <a:off x="6291071" y="5033771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6369" y="3130"/>
                </a:lnTo>
                <a:lnTo>
                  <a:pt x="251742" y="12248"/>
                </a:lnTo>
                <a:lnTo>
                  <a:pt x="209426" y="26946"/>
                </a:lnTo>
                <a:lnTo>
                  <a:pt x="169830" y="46815"/>
                </a:lnTo>
                <a:lnTo>
                  <a:pt x="133362" y="71446"/>
                </a:lnTo>
                <a:lnTo>
                  <a:pt x="100431" y="100431"/>
                </a:lnTo>
                <a:lnTo>
                  <a:pt x="71446" y="133362"/>
                </a:lnTo>
                <a:lnTo>
                  <a:pt x="46815" y="169830"/>
                </a:lnTo>
                <a:lnTo>
                  <a:pt x="26946" y="209426"/>
                </a:lnTo>
                <a:lnTo>
                  <a:pt x="12248" y="251742"/>
                </a:lnTo>
                <a:lnTo>
                  <a:pt x="3130" y="296369"/>
                </a:lnTo>
                <a:lnTo>
                  <a:pt x="0" y="342899"/>
                </a:lnTo>
                <a:lnTo>
                  <a:pt x="3130" y="389430"/>
                </a:lnTo>
                <a:lnTo>
                  <a:pt x="12248" y="434057"/>
                </a:lnTo>
                <a:lnTo>
                  <a:pt x="26946" y="476373"/>
                </a:lnTo>
                <a:lnTo>
                  <a:pt x="46815" y="515969"/>
                </a:lnTo>
                <a:lnTo>
                  <a:pt x="71446" y="552437"/>
                </a:lnTo>
                <a:lnTo>
                  <a:pt x="100431" y="585368"/>
                </a:lnTo>
                <a:lnTo>
                  <a:pt x="133362" y="614353"/>
                </a:lnTo>
                <a:lnTo>
                  <a:pt x="169830" y="638984"/>
                </a:lnTo>
                <a:lnTo>
                  <a:pt x="209426" y="658853"/>
                </a:lnTo>
                <a:lnTo>
                  <a:pt x="251742" y="673551"/>
                </a:lnTo>
                <a:lnTo>
                  <a:pt x="296369" y="682669"/>
                </a:lnTo>
                <a:lnTo>
                  <a:pt x="342900" y="685799"/>
                </a:lnTo>
                <a:lnTo>
                  <a:pt x="389430" y="682669"/>
                </a:lnTo>
                <a:lnTo>
                  <a:pt x="434057" y="673551"/>
                </a:lnTo>
                <a:lnTo>
                  <a:pt x="476373" y="658853"/>
                </a:lnTo>
                <a:lnTo>
                  <a:pt x="515969" y="638984"/>
                </a:lnTo>
                <a:lnTo>
                  <a:pt x="552437" y="614353"/>
                </a:lnTo>
                <a:lnTo>
                  <a:pt x="585368" y="585368"/>
                </a:lnTo>
                <a:lnTo>
                  <a:pt x="614353" y="552437"/>
                </a:lnTo>
                <a:lnTo>
                  <a:pt x="638984" y="515969"/>
                </a:lnTo>
                <a:lnTo>
                  <a:pt x="658853" y="476373"/>
                </a:lnTo>
                <a:lnTo>
                  <a:pt x="673551" y="434057"/>
                </a:lnTo>
                <a:lnTo>
                  <a:pt x="682669" y="389430"/>
                </a:lnTo>
                <a:lnTo>
                  <a:pt x="685800" y="342899"/>
                </a:lnTo>
                <a:lnTo>
                  <a:pt x="682669" y="296369"/>
                </a:lnTo>
                <a:lnTo>
                  <a:pt x="673551" y="251742"/>
                </a:lnTo>
                <a:lnTo>
                  <a:pt x="658853" y="209426"/>
                </a:lnTo>
                <a:lnTo>
                  <a:pt x="638984" y="169830"/>
                </a:lnTo>
                <a:lnTo>
                  <a:pt x="614353" y="133362"/>
                </a:lnTo>
                <a:lnTo>
                  <a:pt x="585368" y="100431"/>
                </a:lnTo>
                <a:lnTo>
                  <a:pt x="552437" y="71446"/>
                </a:lnTo>
                <a:lnTo>
                  <a:pt x="515969" y="46815"/>
                </a:lnTo>
                <a:lnTo>
                  <a:pt x="476373" y="26946"/>
                </a:lnTo>
                <a:lnTo>
                  <a:pt x="434057" y="12248"/>
                </a:lnTo>
                <a:lnTo>
                  <a:pt x="389430" y="3130"/>
                </a:lnTo>
                <a:lnTo>
                  <a:pt x="34290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10650" y="3612451"/>
            <a:ext cx="2778760" cy="2087880"/>
          </a:xfrm>
          <a:custGeom>
            <a:avLst/>
            <a:gdLst/>
            <a:ahLst/>
            <a:cxnLst/>
            <a:rect l="l" t="t" r="r" b="b"/>
            <a:pathLst>
              <a:path w="2778759" h="2087879">
                <a:moveTo>
                  <a:pt x="354774" y="27278"/>
                </a:moveTo>
                <a:lnTo>
                  <a:pt x="310920" y="33053"/>
                </a:lnTo>
                <a:lnTo>
                  <a:pt x="266694" y="53226"/>
                </a:lnTo>
                <a:lnTo>
                  <a:pt x="201661" y="95237"/>
                </a:lnTo>
                <a:lnTo>
                  <a:pt x="191194" y="132858"/>
                </a:lnTo>
                <a:lnTo>
                  <a:pt x="179835" y="166465"/>
                </a:lnTo>
                <a:lnTo>
                  <a:pt x="165501" y="198585"/>
                </a:lnTo>
                <a:lnTo>
                  <a:pt x="146112" y="231749"/>
                </a:lnTo>
                <a:lnTo>
                  <a:pt x="130072" y="283342"/>
                </a:lnTo>
                <a:lnTo>
                  <a:pt x="114185" y="335163"/>
                </a:lnTo>
                <a:lnTo>
                  <a:pt x="98223" y="387060"/>
                </a:lnTo>
                <a:lnTo>
                  <a:pt x="81958" y="438881"/>
                </a:lnTo>
                <a:lnTo>
                  <a:pt x="65162" y="490473"/>
                </a:lnTo>
                <a:lnTo>
                  <a:pt x="58018" y="510962"/>
                </a:lnTo>
                <a:lnTo>
                  <a:pt x="43730" y="552529"/>
                </a:lnTo>
                <a:lnTo>
                  <a:pt x="28451" y="597617"/>
                </a:lnTo>
                <a:lnTo>
                  <a:pt x="20277" y="664865"/>
                </a:lnTo>
                <a:lnTo>
                  <a:pt x="16660" y="716641"/>
                </a:lnTo>
                <a:lnTo>
                  <a:pt x="13141" y="768083"/>
                </a:lnTo>
                <a:lnTo>
                  <a:pt x="9824" y="819245"/>
                </a:lnTo>
                <a:lnTo>
                  <a:pt x="6815" y="870185"/>
                </a:lnTo>
                <a:lnTo>
                  <a:pt x="4217" y="920957"/>
                </a:lnTo>
                <a:lnTo>
                  <a:pt x="2135" y="971618"/>
                </a:lnTo>
                <a:lnTo>
                  <a:pt x="674" y="1022222"/>
                </a:lnTo>
                <a:lnTo>
                  <a:pt x="74" y="1063498"/>
                </a:lnTo>
                <a:lnTo>
                  <a:pt x="0" y="1105361"/>
                </a:lnTo>
                <a:lnTo>
                  <a:pt x="107" y="1127111"/>
                </a:lnTo>
                <a:lnTo>
                  <a:pt x="1062" y="1174260"/>
                </a:lnTo>
                <a:lnTo>
                  <a:pt x="3131" y="1225200"/>
                </a:lnTo>
                <a:lnTo>
                  <a:pt x="6343" y="1276362"/>
                </a:lnTo>
                <a:lnTo>
                  <a:pt x="10803" y="1327804"/>
                </a:lnTo>
                <a:lnTo>
                  <a:pt x="16616" y="1379580"/>
                </a:lnTo>
                <a:lnTo>
                  <a:pt x="23887" y="1431747"/>
                </a:lnTo>
                <a:lnTo>
                  <a:pt x="34028" y="1481688"/>
                </a:lnTo>
                <a:lnTo>
                  <a:pt x="47872" y="1530218"/>
                </a:lnTo>
                <a:lnTo>
                  <a:pt x="64362" y="1577779"/>
                </a:lnTo>
                <a:lnTo>
                  <a:pt x="82438" y="1624812"/>
                </a:lnTo>
                <a:lnTo>
                  <a:pt x="101045" y="1671758"/>
                </a:lnTo>
                <a:lnTo>
                  <a:pt x="119124" y="1719059"/>
                </a:lnTo>
                <a:lnTo>
                  <a:pt x="135630" y="1765171"/>
                </a:lnTo>
                <a:lnTo>
                  <a:pt x="151693" y="1809651"/>
                </a:lnTo>
                <a:lnTo>
                  <a:pt x="169519" y="1852191"/>
                </a:lnTo>
                <a:lnTo>
                  <a:pt x="191313" y="1892482"/>
                </a:lnTo>
                <a:lnTo>
                  <a:pt x="219279" y="1930216"/>
                </a:lnTo>
                <a:lnTo>
                  <a:pt x="255624" y="1965083"/>
                </a:lnTo>
                <a:lnTo>
                  <a:pt x="295952" y="1993870"/>
                </a:lnTo>
                <a:lnTo>
                  <a:pt x="337514" y="2017585"/>
                </a:lnTo>
                <a:lnTo>
                  <a:pt x="380223" y="2037507"/>
                </a:lnTo>
                <a:lnTo>
                  <a:pt x="423991" y="2054915"/>
                </a:lnTo>
                <a:lnTo>
                  <a:pt x="514348" y="2087308"/>
                </a:lnTo>
                <a:lnTo>
                  <a:pt x="538630" y="2084629"/>
                </a:lnTo>
                <a:lnTo>
                  <a:pt x="563356" y="2082545"/>
                </a:lnTo>
                <a:lnTo>
                  <a:pt x="611173" y="2073020"/>
                </a:lnTo>
                <a:lnTo>
                  <a:pt x="662959" y="2041872"/>
                </a:lnTo>
                <a:lnTo>
                  <a:pt x="702367" y="2001918"/>
                </a:lnTo>
                <a:lnTo>
                  <a:pt x="712163" y="1984332"/>
                </a:lnTo>
                <a:lnTo>
                  <a:pt x="722255" y="1967043"/>
                </a:lnTo>
                <a:lnTo>
                  <a:pt x="733385" y="1950796"/>
                </a:lnTo>
                <a:lnTo>
                  <a:pt x="742960" y="1939884"/>
                </a:lnTo>
                <a:lnTo>
                  <a:pt x="765085" y="1920445"/>
                </a:lnTo>
                <a:lnTo>
                  <a:pt x="774660" y="1909533"/>
                </a:lnTo>
                <a:lnTo>
                  <a:pt x="783565" y="1890186"/>
                </a:lnTo>
                <a:lnTo>
                  <a:pt x="788749" y="1869054"/>
                </a:lnTo>
                <a:lnTo>
                  <a:pt x="793636" y="1847924"/>
                </a:lnTo>
                <a:lnTo>
                  <a:pt x="801647" y="1828584"/>
                </a:lnTo>
                <a:lnTo>
                  <a:pt x="830926" y="1784160"/>
                </a:lnTo>
                <a:lnTo>
                  <a:pt x="860663" y="1742559"/>
                </a:lnTo>
                <a:lnTo>
                  <a:pt x="889410" y="1701264"/>
                </a:lnTo>
                <a:lnTo>
                  <a:pt x="915720" y="1657761"/>
                </a:lnTo>
                <a:lnTo>
                  <a:pt x="938147" y="1609534"/>
                </a:lnTo>
                <a:lnTo>
                  <a:pt x="946745" y="1562727"/>
                </a:lnTo>
                <a:lnTo>
                  <a:pt x="957194" y="1509175"/>
                </a:lnTo>
                <a:lnTo>
                  <a:pt x="970288" y="1452980"/>
                </a:lnTo>
                <a:lnTo>
                  <a:pt x="986821" y="1398239"/>
                </a:lnTo>
                <a:lnTo>
                  <a:pt x="1007588" y="1349053"/>
                </a:lnTo>
                <a:lnTo>
                  <a:pt x="1033384" y="1309522"/>
                </a:lnTo>
                <a:lnTo>
                  <a:pt x="1071672" y="1283538"/>
                </a:lnTo>
                <a:lnTo>
                  <a:pt x="1115922" y="1268260"/>
                </a:lnTo>
                <a:lnTo>
                  <a:pt x="1701608" y="1268260"/>
                </a:lnTo>
                <a:lnTo>
                  <a:pt x="1749295" y="1251939"/>
                </a:lnTo>
                <a:lnTo>
                  <a:pt x="1844967" y="1220936"/>
                </a:lnTo>
                <a:lnTo>
                  <a:pt x="2084144" y="1146035"/>
                </a:lnTo>
                <a:lnTo>
                  <a:pt x="2133546" y="1127111"/>
                </a:lnTo>
                <a:lnTo>
                  <a:pt x="2180566" y="1105361"/>
                </a:lnTo>
                <a:lnTo>
                  <a:pt x="2226991" y="1083314"/>
                </a:lnTo>
                <a:lnTo>
                  <a:pt x="2274606" y="1063498"/>
                </a:lnTo>
                <a:lnTo>
                  <a:pt x="2309998" y="1027430"/>
                </a:lnTo>
                <a:lnTo>
                  <a:pt x="2344943" y="988051"/>
                </a:lnTo>
                <a:lnTo>
                  <a:pt x="2414684" y="905163"/>
                </a:lnTo>
                <a:lnTo>
                  <a:pt x="2450075" y="864557"/>
                </a:lnTo>
                <a:lnTo>
                  <a:pt x="2486211" y="826443"/>
                </a:lnTo>
                <a:lnTo>
                  <a:pt x="2523389" y="792273"/>
                </a:lnTo>
                <a:lnTo>
                  <a:pt x="2561906" y="763498"/>
                </a:lnTo>
                <a:lnTo>
                  <a:pt x="2588291" y="722223"/>
                </a:lnTo>
                <a:lnTo>
                  <a:pt x="2615868" y="680948"/>
                </a:lnTo>
                <a:lnTo>
                  <a:pt x="2643722" y="644445"/>
                </a:lnTo>
                <a:lnTo>
                  <a:pt x="2675591" y="604369"/>
                </a:lnTo>
                <a:lnTo>
                  <a:pt x="2701805" y="572029"/>
                </a:lnTo>
                <a:lnTo>
                  <a:pt x="2712693" y="558736"/>
                </a:lnTo>
                <a:lnTo>
                  <a:pt x="2723358" y="526019"/>
                </a:lnTo>
                <a:lnTo>
                  <a:pt x="2734916" y="495833"/>
                </a:lnTo>
                <a:lnTo>
                  <a:pt x="2748853" y="466542"/>
                </a:lnTo>
                <a:lnTo>
                  <a:pt x="2766655" y="436511"/>
                </a:lnTo>
                <a:lnTo>
                  <a:pt x="2777616" y="386314"/>
                </a:lnTo>
                <a:lnTo>
                  <a:pt x="2778142" y="342982"/>
                </a:lnTo>
                <a:lnTo>
                  <a:pt x="2769701" y="304896"/>
                </a:lnTo>
                <a:lnTo>
                  <a:pt x="2731801" y="237989"/>
                </a:lnTo>
                <a:lnTo>
                  <a:pt x="2705279" y="205931"/>
                </a:lnTo>
                <a:lnTo>
                  <a:pt x="2675670" y="172644"/>
                </a:lnTo>
                <a:lnTo>
                  <a:pt x="2644443" y="136512"/>
                </a:lnTo>
                <a:lnTo>
                  <a:pt x="2619987" y="114934"/>
                </a:lnTo>
                <a:lnTo>
                  <a:pt x="2595572" y="95237"/>
                </a:lnTo>
                <a:lnTo>
                  <a:pt x="1606383" y="95237"/>
                </a:lnTo>
                <a:lnTo>
                  <a:pt x="1304234" y="69491"/>
                </a:lnTo>
                <a:lnTo>
                  <a:pt x="849483" y="39878"/>
                </a:lnTo>
                <a:lnTo>
                  <a:pt x="645835" y="29329"/>
                </a:lnTo>
                <a:lnTo>
                  <a:pt x="464559" y="29329"/>
                </a:lnTo>
                <a:lnTo>
                  <a:pt x="382948" y="27463"/>
                </a:lnTo>
                <a:lnTo>
                  <a:pt x="354774" y="27278"/>
                </a:lnTo>
                <a:close/>
              </a:path>
              <a:path w="2778759" h="2087879">
                <a:moveTo>
                  <a:pt x="1701608" y="1268260"/>
                </a:moveTo>
                <a:lnTo>
                  <a:pt x="1115922" y="1268260"/>
                </a:lnTo>
                <a:lnTo>
                  <a:pt x="1165916" y="1272464"/>
                </a:lnTo>
                <a:lnTo>
                  <a:pt x="1265910" y="1284135"/>
                </a:lnTo>
                <a:lnTo>
                  <a:pt x="1315909" y="1289661"/>
                </a:lnTo>
                <a:lnTo>
                  <a:pt x="1365908" y="1293689"/>
                </a:lnTo>
                <a:lnTo>
                  <a:pt x="1415908" y="1295247"/>
                </a:lnTo>
                <a:lnTo>
                  <a:pt x="1463527" y="1293689"/>
                </a:lnTo>
                <a:lnTo>
                  <a:pt x="1511145" y="1289661"/>
                </a:lnTo>
                <a:lnTo>
                  <a:pt x="1558763" y="1284135"/>
                </a:lnTo>
                <a:lnTo>
                  <a:pt x="1653994" y="1272464"/>
                </a:lnTo>
                <a:lnTo>
                  <a:pt x="1701608" y="1268260"/>
                </a:lnTo>
                <a:close/>
              </a:path>
              <a:path w="2778759" h="2087879">
                <a:moveTo>
                  <a:pt x="2169148" y="235"/>
                </a:moveTo>
                <a:lnTo>
                  <a:pt x="2143776" y="3270"/>
                </a:lnTo>
                <a:lnTo>
                  <a:pt x="2049427" y="23280"/>
                </a:lnTo>
                <a:lnTo>
                  <a:pt x="2000479" y="33166"/>
                </a:lnTo>
                <a:lnTo>
                  <a:pt x="1951551" y="42423"/>
                </a:lnTo>
                <a:lnTo>
                  <a:pt x="1902603" y="51120"/>
                </a:lnTo>
                <a:lnTo>
                  <a:pt x="1853598" y="59321"/>
                </a:lnTo>
                <a:lnTo>
                  <a:pt x="1755264" y="74506"/>
                </a:lnTo>
                <a:lnTo>
                  <a:pt x="1606383" y="95237"/>
                </a:lnTo>
                <a:lnTo>
                  <a:pt x="2595572" y="95237"/>
                </a:lnTo>
                <a:lnTo>
                  <a:pt x="2534172" y="46779"/>
                </a:lnTo>
                <a:lnTo>
                  <a:pt x="2457415" y="13394"/>
                </a:lnTo>
                <a:lnTo>
                  <a:pt x="2378772" y="5159"/>
                </a:lnTo>
                <a:lnTo>
                  <a:pt x="2348820" y="3476"/>
                </a:lnTo>
                <a:lnTo>
                  <a:pt x="2227278" y="3476"/>
                </a:lnTo>
                <a:lnTo>
                  <a:pt x="2200715" y="2939"/>
                </a:lnTo>
                <a:lnTo>
                  <a:pt x="2184733" y="992"/>
                </a:lnTo>
                <a:lnTo>
                  <a:pt x="2169148" y="235"/>
                </a:lnTo>
                <a:close/>
              </a:path>
              <a:path w="2778759" h="2087879">
                <a:moveTo>
                  <a:pt x="596885" y="26987"/>
                </a:moveTo>
                <a:lnTo>
                  <a:pt x="523106" y="29149"/>
                </a:lnTo>
                <a:lnTo>
                  <a:pt x="464559" y="29329"/>
                </a:lnTo>
                <a:lnTo>
                  <a:pt x="645835" y="29329"/>
                </a:lnTo>
                <a:lnTo>
                  <a:pt x="596885" y="26987"/>
                </a:lnTo>
                <a:close/>
              </a:path>
              <a:path w="2778759" h="2087879">
                <a:moveTo>
                  <a:pt x="2274606" y="0"/>
                </a:moveTo>
                <a:lnTo>
                  <a:pt x="2227278" y="3476"/>
                </a:lnTo>
                <a:lnTo>
                  <a:pt x="2348820" y="3476"/>
                </a:lnTo>
                <a:lnTo>
                  <a:pt x="2306377" y="1091"/>
                </a:lnTo>
                <a:lnTo>
                  <a:pt x="2274606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182126" y="2193371"/>
            <a:ext cx="1120775" cy="1242060"/>
          </a:xfrm>
          <a:custGeom>
            <a:avLst/>
            <a:gdLst/>
            <a:ahLst/>
            <a:cxnLst/>
            <a:rect l="l" t="t" r="r" b="b"/>
            <a:pathLst>
              <a:path w="1120775" h="1242060">
                <a:moveTo>
                  <a:pt x="816043" y="0"/>
                </a:moveTo>
                <a:lnTo>
                  <a:pt x="776747" y="3727"/>
                </a:lnTo>
                <a:lnTo>
                  <a:pt x="736306" y="11106"/>
                </a:lnTo>
                <a:lnTo>
                  <a:pt x="694921" y="22061"/>
                </a:lnTo>
                <a:lnTo>
                  <a:pt x="652794" y="36515"/>
                </a:lnTo>
                <a:lnTo>
                  <a:pt x="610125" y="54391"/>
                </a:lnTo>
                <a:lnTo>
                  <a:pt x="567115" y="75612"/>
                </a:lnTo>
                <a:lnTo>
                  <a:pt x="523966" y="100103"/>
                </a:lnTo>
                <a:lnTo>
                  <a:pt x="480879" y="127785"/>
                </a:lnTo>
                <a:lnTo>
                  <a:pt x="438055" y="158584"/>
                </a:lnTo>
                <a:lnTo>
                  <a:pt x="395695" y="192421"/>
                </a:lnTo>
                <a:lnTo>
                  <a:pt x="354001" y="229220"/>
                </a:lnTo>
                <a:lnTo>
                  <a:pt x="313173" y="268904"/>
                </a:lnTo>
                <a:lnTo>
                  <a:pt x="273414" y="311397"/>
                </a:lnTo>
                <a:lnTo>
                  <a:pt x="234923" y="356623"/>
                </a:lnTo>
                <a:lnTo>
                  <a:pt x="198589" y="403599"/>
                </a:lnTo>
                <a:lnTo>
                  <a:pt x="165190" y="451254"/>
                </a:lnTo>
                <a:lnTo>
                  <a:pt x="134759" y="499376"/>
                </a:lnTo>
                <a:lnTo>
                  <a:pt x="107330" y="547752"/>
                </a:lnTo>
                <a:lnTo>
                  <a:pt x="82936" y="596169"/>
                </a:lnTo>
                <a:lnTo>
                  <a:pt x="61611" y="644415"/>
                </a:lnTo>
                <a:lnTo>
                  <a:pt x="43389" y="692277"/>
                </a:lnTo>
                <a:lnTo>
                  <a:pt x="28304" y="739542"/>
                </a:lnTo>
                <a:lnTo>
                  <a:pt x="16388" y="785998"/>
                </a:lnTo>
                <a:lnTo>
                  <a:pt x="7677" y="831433"/>
                </a:lnTo>
                <a:lnTo>
                  <a:pt x="2203" y="875633"/>
                </a:lnTo>
                <a:lnTo>
                  <a:pt x="0" y="918386"/>
                </a:lnTo>
                <a:lnTo>
                  <a:pt x="1101" y="959480"/>
                </a:lnTo>
                <a:lnTo>
                  <a:pt x="5541" y="998701"/>
                </a:lnTo>
                <a:lnTo>
                  <a:pt x="24572" y="1070677"/>
                </a:lnTo>
                <a:lnTo>
                  <a:pt x="57360" y="1132613"/>
                </a:lnTo>
                <a:lnTo>
                  <a:pt x="104176" y="1182809"/>
                </a:lnTo>
                <a:lnTo>
                  <a:pt x="162930" y="1218291"/>
                </a:lnTo>
                <a:lnTo>
                  <a:pt x="230287" y="1237630"/>
                </a:lnTo>
                <a:lnTo>
                  <a:pt x="266689" y="1241437"/>
                </a:lnTo>
                <a:lnTo>
                  <a:pt x="304660" y="1241437"/>
                </a:lnTo>
                <a:lnTo>
                  <a:pt x="343935" y="1237712"/>
                </a:lnTo>
                <a:lnTo>
                  <a:pt x="384376" y="1230333"/>
                </a:lnTo>
                <a:lnTo>
                  <a:pt x="425761" y="1219378"/>
                </a:lnTo>
                <a:lnTo>
                  <a:pt x="467888" y="1204924"/>
                </a:lnTo>
                <a:lnTo>
                  <a:pt x="510557" y="1187048"/>
                </a:lnTo>
                <a:lnTo>
                  <a:pt x="553567" y="1165826"/>
                </a:lnTo>
                <a:lnTo>
                  <a:pt x="596716" y="1141336"/>
                </a:lnTo>
                <a:lnTo>
                  <a:pt x="639803" y="1113653"/>
                </a:lnTo>
                <a:lnTo>
                  <a:pt x="682627" y="1082855"/>
                </a:lnTo>
                <a:lnTo>
                  <a:pt x="724987" y="1049018"/>
                </a:lnTo>
                <a:lnTo>
                  <a:pt x="766681" y="1012219"/>
                </a:lnTo>
                <a:lnTo>
                  <a:pt x="807509" y="972534"/>
                </a:lnTo>
                <a:lnTo>
                  <a:pt x="847268" y="930041"/>
                </a:lnTo>
                <a:lnTo>
                  <a:pt x="885759" y="884816"/>
                </a:lnTo>
                <a:lnTo>
                  <a:pt x="922093" y="837840"/>
                </a:lnTo>
                <a:lnTo>
                  <a:pt x="955492" y="790184"/>
                </a:lnTo>
                <a:lnTo>
                  <a:pt x="985923" y="742062"/>
                </a:lnTo>
                <a:lnTo>
                  <a:pt x="1013352" y="693687"/>
                </a:lnTo>
                <a:lnTo>
                  <a:pt x="1037746" y="645269"/>
                </a:lnTo>
                <a:lnTo>
                  <a:pt x="1059071" y="597024"/>
                </a:lnTo>
                <a:lnTo>
                  <a:pt x="1077293" y="549162"/>
                </a:lnTo>
                <a:lnTo>
                  <a:pt x="1092378" y="501896"/>
                </a:lnTo>
                <a:lnTo>
                  <a:pt x="1104294" y="455440"/>
                </a:lnTo>
                <a:lnTo>
                  <a:pt x="1113005" y="410006"/>
                </a:lnTo>
                <a:lnTo>
                  <a:pt x="1118480" y="365806"/>
                </a:lnTo>
                <a:lnTo>
                  <a:pt x="1120683" y="323052"/>
                </a:lnTo>
                <a:lnTo>
                  <a:pt x="1119581" y="281959"/>
                </a:lnTo>
                <a:lnTo>
                  <a:pt x="1115141" y="242737"/>
                </a:lnTo>
                <a:lnTo>
                  <a:pt x="1096110" y="170761"/>
                </a:lnTo>
                <a:lnTo>
                  <a:pt x="1063322" y="108825"/>
                </a:lnTo>
                <a:lnTo>
                  <a:pt x="1016506" y="58630"/>
                </a:lnTo>
                <a:lnTo>
                  <a:pt x="957752" y="23148"/>
                </a:lnTo>
                <a:lnTo>
                  <a:pt x="890395" y="3809"/>
                </a:lnTo>
                <a:lnTo>
                  <a:pt x="816043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334526" y="4403171"/>
            <a:ext cx="1120775" cy="1242060"/>
          </a:xfrm>
          <a:custGeom>
            <a:avLst/>
            <a:gdLst/>
            <a:ahLst/>
            <a:cxnLst/>
            <a:rect l="l" t="t" r="r" b="b"/>
            <a:pathLst>
              <a:path w="1120775" h="1242060">
                <a:moveTo>
                  <a:pt x="816043" y="0"/>
                </a:moveTo>
                <a:lnTo>
                  <a:pt x="776747" y="3727"/>
                </a:lnTo>
                <a:lnTo>
                  <a:pt x="736306" y="11106"/>
                </a:lnTo>
                <a:lnTo>
                  <a:pt x="694921" y="22061"/>
                </a:lnTo>
                <a:lnTo>
                  <a:pt x="652794" y="36515"/>
                </a:lnTo>
                <a:lnTo>
                  <a:pt x="610125" y="54391"/>
                </a:lnTo>
                <a:lnTo>
                  <a:pt x="567115" y="75612"/>
                </a:lnTo>
                <a:lnTo>
                  <a:pt x="523966" y="100103"/>
                </a:lnTo>
                <a:lnTo>
                  <a:pt x="480879" y="127785"/>
                </a:lnTo>
                <a:lnTo>
                  <a:pt x="438055" y="158584"/>
                </a:lnTo>
                <a:lnTo>
                  <a:pt x="395695" y="192421"/>
                </a:lnTo>
                <a:lnTo>
                  <a:pt x="354001" y="229220"/>
                </a:lnTo>
                <a:lnTo>
                  <a:pt x="313173" y="268904"/>
                </a:lnTo>
                <a:lnTo>
                  <a:pt x="273414" y="311397"/>
                </a:lnTo>
                <a:lnTo>
                  <a:pt x="234923" y="356623"/>
                </a:lnTo>
                <a:lnTo>
                  <a:pt x="198589" y="403599"/>
                </a:lnTo>
                <a:lnTo>
                  <a:pt x="165190" y="451254"/>
                </a:lnTo>
                <a:lnTo>
                  <a:pt x="134759" y="499376"/>
                </a:lnTo>
                <a:lnTo>
                  <a:pt x="107330" y="547752"/>
                </a:lnTo>
                <a:lnTo>
                  <a:pt x="82936" y="596169"/>
                </a:lnTo>
                <a:lnTo>
                  <a:pt x="61611" y="644415"/>
                </a:lnTo>
                <a:lnTo>
                  <a:pt x="43389" y="692277"/>
                </a:lnTo>
                <a:lnTo>
                  <a:pt x="28304" y="739542"/>
                </a:lnTo>
                <a:lnTo>
                  <a:pt x="16388" y="785998"/>
                </a:lnTo>
                <a:lnTo>
                  <a:pt x="7677" y="831433"/>
                </a:lnTo>
                <a:lnTo>
                  <a:pt x="2203" y="875633"/>
                </a:lnTo>
                <a:lnTo>
                  <a:pt x="0" y="918386"/>
                </a:lnTo>
                <a:lnTo>
                  <a:pt x="1101" y="959480"/>
                </a:lnTo>
                <a:lnTo>
                  <a:pt x="5541" y="998701"/>
                </a:lnTo>
                <a:lnTo>
                  <a:pt x="24572" y="1070677"/>
                </a:lnTo>
                <a:lnTo>
                  <a:pt x="57360" y="1132613"/>
                </a:lnTo>
                <a:lnTo>
                  <a:pt x="104176" y="1182809"/>
                </a:lnTo>
                <a:lnTo>
                  <a:pt x="162930" y="1218291"/>
                </a:lnTo>
                <a:lnTo>
                  <a:pt x="230287" y="1237630"/>
                </a:lnTo>
                <a:lnTo>
                  <a:pt x="266689" y="1241437"/>
                </a:lnTo>
                <a:lnTo>
                  <a:pt x="304660" y="1241437"/>
                </a:lnTo>
                <a:lnTo>
                  <a:pt x="343935" y="1237712"/>
                </a:lnTo>
                <a:lnTo>
                  <a:pt x="384376" y="1230333"/>
                </a:lnTo>
                <a:lnTo>
                  <a:pt x="425761" y="1219378"/>
                </a:lnTo>
                <a:lnTo>
                  <a:pt x="467888" y="1204924"/>
                </a:lnTo>
                <a:lnTo>
                  <a:pt x="510557" y="1187048"/>
                </a:lnTo>
                <a:lnTo>
                  <a:pt x="553567" y="1165826"/>
                </a:lnTo>
                <a:lnTo>
                  <a:pt x="596716" y="1141336"/>
                </a:lnTo>
                <a:lnTo>
                  <a:pt x="639803" y="1113653"/>
                </a:lnTo>
                <a:lnTo>
                  <a:pt x="682627" y="1082855"/>
                </a:lnTo>
                <a:lnTo>
                  <a:pt x="724987" y="1049018"/>
                </a:lnTo>
                <a:lnTo>
                  <a:pt x="766681" y="1012219"/>
                </a:lnTo>
                <a:lnTo>
                  <a:pt x="807509" y="972534"/>
                </a:lnTo>
                <a:lnTo>
                  <a:pt x="847268" y="930041"/>
                </a:lnTo>
                <a:lnTo>
                  <a:pt x="885759" y="884816"/>
                </a:lnTo>
                <a:lnTo>
                  <a:pt x="922093" y="837840"/>
                </a:lnTo>
                <a:lnTo>
                  <a:pt x="955492" y="790184"/>
                </a:lnTo>
                <a:lnTo>
                  <a:pt x="985923" y="742062"/>
                </a:lnTo>
                <a:lnTo>
                  <a:pt x="1013352" y="693687"/>
                </a:lnTo>
                <a:lnTo>
                  <a:pt x="1037746" y="645269"/>
                </a:lnTo>
                <a:lnTo>
                  <a:pt x="1059071" y="597024"/>
                </a:lnTo>
                <a:lnTo>
                  <a:pt x="1077293" y="549162"/>
                </a:lnTo>
                <a:lnTo>
                  <a:pt x="1092378" y="501896"/>
                </a:lnTo>
                <a:lnTo>
                  <a:pt x="1104294" y="455440"/>
                </a:lnTo>
                <a:lnTo>
                  <a:pt x="1113005" y="410006"/>
                </a:lnTo>
                <a:lnTo>
                  <a:pt x="1118480" y="365806"/>
                </a:lnTo>
                <a:lnTo>
                  <a:pt x="1120683" y="323052"/>
                </a:lnTo>
                <a:lnTo>
                  <a:pt x="1119581" y="281959"/>
                </a:lnTo>
                <a:lnTo>
                  <a:pt x="1115141" y="242737"/>
                </a:lnTo>
                <a:lnTo>
                  <a:pt x="1096110" y="170761"/>
                </a:lnTo>
                <a:lnTo>
                  <a:pt x="1063322" y="108825"/>
                </a:lnTo>
                <a:lnTo>
                  <a:pt x="1016506" y="58630"/>
                </a:lnTo>
                <a:lnTo>
                  <a:pt x="957752" y="23148"/>
                </a:lnTo>
                <a:lnTo>
                  <a:pt x="890395" y="3809"/>
                </a:lnTo>
                <a:lnTo>
                  <a:pt x="816043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94181" y="5609590"/>
            <a:ext cx="3429000" cy="0"/>
          </a:xfrm>
          <a:custGeom>
            <a:avLst/>
            <a:gdLst/>
            <a:ahLst/>
            <a:cxnLst/>
            <a:rect l="l" t="t" r="r" b="b"/>
            <a:pathLst>
              <a:path w="3429000" h="0">
                <a:moveTo>
                  <a:pt x="0" y="0"/>
                </a:moveTo>
                <a:lnTo>
                  <a:pt x="3429000" y="0"/>
                </a:lnTo>
              </a:path>
            </a:pathLst>
          </a:custGeom>
          <a:ln w="12700">
            <a:solidFill>
              <a:srgbClr val="2F58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94181" y="5584190"/>
            <a:ext cx="3429000" cy="0"/>
          </a:xfrm>
          <a:custGeom>
            <a:avLst/>
            <a:gdLst/>
            <a:ahLst/>
            <a:cxnLst/>
            <a:rect l="l" t="t" r="r" b="b"/>
            <a:pathLst>
              <a:path w="3429000" h="0">
                <a:moveTo>
                  <a:pt x="0" y="0"/>
                </a:moveTo>
                <a:lnTo>
                  <a:pt x="3429000" y="0"/>
                </a:lnTo>
              </a:path>
            </a:pathLst>
          </a:custGeom>
          <a:ln w="12700">
            <a:solidFill>
              <a:srgbClr val="2F58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1481" y="5596890"/>
            <a:ext cx="0" cy="609600"/>
          </a:xfrm>
          <a:custGeom>
            <a:avLst/>
            <a:gdLst/>
            <a:ahLst/>
            <a:cxnLst/>
            <a:rect l="l" t="t" r="r" b="b"/>
            <a:pathLst>
              <a:path w="0" h="609600">
                <a:moveTo>
                  <a:pt x="0" y="0"/>
                </a:moveTo>
                <a:lnTo>
                  <a:pt x="0" y="609600"/>
                </a:lnTo>
              </a:path>
            </a:pathLst>
          </a:custGeom>
          <a:ln w="12700">
            <a:solidFill>
              <a:srgbClr val="2F58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06881" y="5596890"/>
            <a:ext cx="0" cy="609600"/>
          </a:xfrm>
          <a:custGeom>
            <a:avLst/>
            <a:gdLst/>
            <a:ahLst/>
            <a:cxnLst/>
            <a:rect l="l" t="t" r="r" b="b"/>
            <a:pathLst>
              <a:path w="0" h="609600">
                <a:moveTo>
                  <a:pt x="0" y="0"/>
                </a:moveTo>
                <a:lnTo>
                  <a:pt x="0" y="609600"/>
                </a:lnTo>
              </a:path>
            </a:pathLst>
          </a:custGeom>
          <a:ln w="12700">
            <a:solidFill>
              <a:srgbClr val="2F58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94181" y="6219190"/>
            <a:ext cx="3048000" cy="0"/>
          </a:xfrm>
          <a:custGeom>
            <a:avLst/>
            <a:gdLst/>
            <a:ahLst/>
            <a:cxnLst/>
            <a:rect l="l" t="t" r="r" b="b"/>
            <a:pathLst>
              <a:path w="3048000" h="0">
                <a:moveTo>
                  <a:pt x="0" y="0"/>
                </a:moveTo>
                <a:lnTo>
                  <a:pt x="3047999" y="0"/>
                </a:lnTo>
              </a:path>
            </a:pathLst>
          </a:custGeom>
          <a:ln w="12700">
            <a:solidFill>
              <a:srgbClr val="2F58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94181" y="6193790"/>
            <a:ext cx="3048000" cy="0"/>
          </a:xfrm>
          <a:custGeom>
            <a:avLst/>
            <a:gdLst/>
            <a:ahLst/>
            <a:cxnLst/>
            <a:rect l="l" t="t" r="r" b="b"/>
            <a:pathLst>
              <a:path w="3048000" h="0">
                <a:moveTo>
                  <a:pt x="0" y="0"/>
                </a:moveTo>
                <a:lnTo>
                  <a:pt x="3047999" y="0"/>
                </a:lnTo>
              </a:path>
            </a:pathLst>
          </a:custGeom>
          <a:ln w="12700">
            <a:solidFill>
              <a:srgbClr val="2F58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361182" y="590169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 h="0">
                <a:moveTo>
                  <a:pt x="914400" y="0"/>
                </a:moveTo>
                <a:lnTo>
                  <a:pt x="0" y="0"/>
                </a:lnTo>
              </a:path>
            </a:pathLst>
          </a:custGeom>
          <a:ln w="19812">
            <a:solidFill>
              <a:srgbClr val="FF99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284982" y="5838187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7000" y="0"/>
                </a:moveTo>
                <a:lnTo>
                  <a:pt x="0" y="63500"/>
                </a:lnTo>
                <a:lnTo>
                  <a:pt x="127000" y="127000"/>
                </a:lnTo>
                <a:lnTo>
                  <a:pt x="76200" y="63500"/>
                </a:lnTo>
                <a:lnTo>
                  <a:pt x="127000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4087036" y="5847831"/>
            <a:ext cx="11442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p</a:t>
            </a:r>
            <a:r>
              <a:rPr dirty="0" sz="2400" spc="-5">
                <a:latin typeface="Times New Roman"/>
                <a:cs typeface="Times New Roman"/>
              </a:rPr>
              <a:t>us</a:t>
            </a:r>
            <a:r>
              <a:rPr dirty="0" sz="2400" spc="-5">
                <a:latin typeface="Times New Roman"/>
                <a:cs typeface="Times New Roman"/>
              </a:rPr>
              <a:t>h/pop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62533" y="1704594"/>
            <a:ext cx="338455" cy="356870"/>
          </a:xfrm>
          <a:custGeom>
            <a:avLst/>
            <a:gdLst/>
            <a:ahLst/>
            <a:cxnLst/>
            <a:rect l="l" t="t" r="r" b="b"/>
            <a:pathLst>
              <a:path w="338455" h="356869">
                <a:moveTo>
                  <a:pt x="0" y="178308"/>
                </a:moveTo>
                <a:lnTo>
                  <a:pt x="6043" y="130907"/>
                </a:lnTo>
                <a:lnTo>
                  <a:pt x="23097" y="88312"/>
                </a:lnTo>
                <a:lnTo>
                  <a:pt x="49549" y="52225"/>
                </a:lnTo>
                <a:lnTo>
                  <a:pt x="83786" y="24344"/>
                </a:lnTo>
                <a:lnTo>
                  <a:pt x="124195" y="6369"/>
                </a:lnTo>
                <a:lnTo>
                  <a:pt x="169164" y="0"/>
                </a:lnTo>
                <a:lnTo>
                  <a:pt x="214132" y="6369"/>
                </a:lnTo>
                <a:lnTo>
                  <a:pt x="254541" y="24344"/>
                </a:lnTo>
                <a:lnTo>
                  <a:pt x="288778" y="52225"/>
                </a:lnTo>
                <a:lnTo>
                  <a:pt x="315230" y="88312"/>
                </a:lnTo>
                <a:lnTo>
                  <a:pt x="332284" y="130907"/>
                </a:lnTo>
                <a:lnTo>
                  <a:pt x="338328" y="178308"/>
                </a:lnTo>
                <a:lnTo>
                  <a:pt x="332284" y="225708"/>
                </a:lnTo>
                <a:lnTo>
                  <a:pt x="315230" y="268303"/>
                </a:lnTo>
                <a:lnTo>
                  <a:pt x="288778" y="304390"/>
                </a:lnTo>
                <a:lnTo>
                  <a:pt x="254541" y="332271"/>
                </a:lnTo>
                <a:lnTo>
                  <a:pt x="214132" y="350246"/>
                </a:lnTo>
                <a:lnTo>
                  <a:pt x="169164" y="356616"/>
                </a:lnTo>
                <a:lnTo>
                  <a:pt x="124195" y="350246"/>
                </a:lnTo>
                <a:lnTo>
                  <a:pt x="83786" y="332271"/>
                </a:lnTo>
                <a:lnTo>
                  <a:pt x="49549" y="304390"/>
                </a:lnTo>
                <a:lnTo>
                  <a:pt x="23097" y="268303"/>
                </a:lnTo>
                <a:lnTo>
                  <a:pt x="6043" y="225708"/>
                </a:lnTo>
                <a:lnTo>
                  <a:pt x="0" y="17830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495550" y="1646682"/>
            <a:ext cx="337185" cy="355600"/>
          </a:xfrm>
          <a:custGeom>
            <a:avLst/>
            <a:gdLst/>
            <a:ahLst/>
            <a:cxnLst/>
            <a:rect l="l" t="t" r="r" b="b"/>
            <a:pathLst>
              <a:path w="337185" h="355600">
                <a:moveTo>
                  <a:pt x="0" y="177546"/>
                </a:moveTo>
                <a:lnTo>
                  <a:pt x="6015" y="130346"/>
                </a:lnTo>
                <a:lnTo>
                  <a:pt x="22992" y="87934"/>
                </a:lnTo>
                <a:lnTo>
                  <a:pt x="49325" y="52001"/>
                </a:lnTo>
                <a:lnTo>
                  <a:pt x="83407" y="24240"/>
                </a:lnTo>
                <a:lnTo>
                  <a:pt x="123635" y="6342"/>
                </a:lnTo>
                <a:lnTo>
                  <a:pt x="168402" y="0"/>
                </a:lnTo>
                <a:lnTo>
                  <a:pt x="213168" y="6342"/>
                </a:lnTo>
                <a:lnTo>
                  <a:pt x="253396" y="24240"/>
                </a:lnTo>
                <a:lnTo>
                  <a:pt x="287478" y="52001"/>
                </a:lnTo>
                <a:lnTo>
                  <a:pt x="313811" y="87934"/>
                </a:lnTo>
                <a:lnTo>
                  <a:pt x="330788" y="130346"/>
                </a:lnTo>
                <a:lnTo>
                  <a:pt x="336804" y="177546"/>
                </a:lnTo>
                <a:lnTo>
                  <a:pt x="330788" y="224745"/>
                </a:lnTo>
                <a:lnTo>
                  <a:pt x="313811" y="267157"/>
                </a:lnTo>
                <a:lnTo>
                  <a:pt x="287478" y="303090"/>
                </a:lnTo>
                <a:lnTo>
                  <a:pt x="253396" y="330851"/>
                </a:lnTo>
                <a:lnTo>
                  <a:pt x="213168" y="348749"/>
                </a:lnTo>
                <a:lnTo>
                  <a:pt x="168402" y="355092"/>
                </a:lnTo>
                <a:lnTo>
                  <a:pt x="123635" y="348749"/>
                </a:lnTo>
                <a:lnTo>
                  <a:pt x="83407" y="330851"/>
                </a:lnTo>
                <a:lnTo>
                  <a:pt x="49325" y="303090"/>
                </a:lnTo>
                <a:lnTo>
                  <a:pt x="22992" y="267157"/>
                </a:lnTo>
                <a:lnTo>
                  <a:pt x="6015" y="224745"/>
                </a:lnTo>
                <a:lnTo>
                  <a:pt x="0" y="177546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946654" y="2359914"/>
            <a:ext cx="338455" cy="355600"/>
          </a:xfrm>
          <a:custGeom>
            <a:avLst/>
            <a:gdLst/>
            <a:ahLst/>
            <a:cxnLst/>
            <a:rect l="l" t="t" r="r" b="b"/>
            <a:pathLst>
              <a:path w="338454" h="355600">
                <a:moveTo>
                  <a:pt x="0" y="177546"/>
                </a:moveTo>
                <a:lnTo>
                  <a:pt x="6043" y="130346"/>
                </a:lnTo>
                <a:lnTo>
                  <a:pt x="23097" y="87934"/>
                </a:lnTo>
                <a:lnTo>
                  <a:pt x="49549" y="52001"/>
                </a:lnTo>
                <a:lnTo>
                  <a:pt x="83786" y="24240"/>
                </a:lnTo>
                <a:lnTo>
                  <a:pt x="124195" y="6342"/>
                </a:lnTo>
                <a:lnTo>
                  <a:pt x="169164" y="0"/>
                </a:lnTo>
                <a:lnTo>
                  <a:pt x="214132" y="6342"/>
                </a:lnTo>
                <a:lnTo>
                  <a:pt x="254541" y="24240"/>
                </a:lnTo>
                <a:lnTo>
                  <a:pt x="288778" y="52001"/>
                </a:lnTo>
                <a:lnTo>
                  <a:pt x="315230" y="87934"/>
                </a:lnTo>
                <a:lnTo>
                  <a:pt x="332284" y="130346"/>
                </a:lnTo>
                <a:lnTo>
                  <a:pt x="338328" y="177546"/>
                </a:lnTo>
                <a:lnTo>
                  <a:pt x="332284" y="224745"/>
                </a:lnTo>
                <a:lnTo>
                  <a:pt x="315230" y="267157"/>
                </a:lnTo>
                <a:lnTo>
                  <a:pt x="288778" y="303090"/>
                </a:lnTo>
                <a:lnTo>
                  <a:pt x="254541" y="330851"/>
                </a:lnTo>
                <a:lnTo>
                  <a:pt x="214132" y="348749"/>
                </a:lnTo>
                <a:lnTo>
                  <a:pt x="169164" y="355092"/>
                </a:lnTo>
                <a:lnTo>
                  <a:pt x="124195" y="348749"/>
                </a:lnTo>
                <a:lnTo>
                  <a:pt x="83786" y="330851"/>
                </a:lnTo>
                <a:lnTo>
                  <a:pt x="49549" y="303090"/>
                </a:lnTo>
                <a:lnTo>
                  <a:pt x="23097" y="267157"/>
                </a:lnTo>
                <a:lnTo>
                  <a:pt x="6043" y="224745"/>
                </a:lnTo>
                <a:lnTo>
                  <a:pt x="0" y="17754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495550" y="3071622"/>
            <a:ext cx="337185" cy="356870"/>
          </a:xfrm>
          <a:custGeom>
            <a:avLst/>
            <a:gdLst/>
            <a:ahLst/>
            <a:cxnLst/>
            <a:rect l="l" t="t" r="r" b="b"/>
            <a:pathLst>
              <a:path w="337185" h="356870">
                <a:moveTo>
                  <a:pt x="0" y="178308"/>
                </a:moveTo>
                <a:lnTo>
                  <a:pt x="6015" y="130907"/>
                </a:lnTo>
                <a:lnTo>
                  <a:pt x="22992" y="88312"/>
                </a:lnTo>
                <a:lnTo>
                  <a:pt x="49325" y="52225"/>
                </a:lnTo>
                <a:lnTo>
                  <a:pt x="83407" y="24344"/>
                </a:lnTo>
                <a:lnTo>
                  <a:pt x="123635" y="6369"/>
                </a:lnTo>
                <a:lnTo>
                  <a:pt x="168402" y="0"/>
                </a:lnTo>
                <a:lnTo>
                  <a:pt x="213168" y="6369"/>
                </a:lnTo>
                <a:lnTo>
                  <a:pt x="253396" y="24344"/>
                </a:lnTo>
                <a:lnTo>
                  <a:pt x="287478" y="52225"/>
                </a:lnTo>
                <a:lnTo>
                  <a:pt x="313811" y="88312"/>
                </a:lnTo>
                <a:lnTo>
                  <a:pt x="330788" y="130907"/>
                </a:lnTo>
                <a:lnTo>
                  <a:pt x="336804" y="178308"/>
                </a:lnTo>
                <a:lnTo>
                  <a:pt x="330788" y="225708"/>
                </a:lnTo>
                <a:lnTo>
                  <a:pt x="313811" y="268303"/>
                </a:lnTo>
                <a:lnTo>
                  <a:pt x="287478" y="304390"/>
                </a:lnTo>
                <a:lnTo>
                  <a:pt x="253396" y="332271"/>
                </a:lnTo>
                <a:lnTo>
                  <a:pt x="213168" y="350246"/>
                </a:lnTo>
                <a:lnTo>
                  <a:pt x="168402" y="356616"/>
                </a:lnTo>
                <a:lnTo>
                  <a:pt x="123635" y="350246"/>
                </a:lnTo>
                <a:lnTo>
                  <a:pt x="83407" y="332271"/>
                </a:lnTo>
                <a:lnTo>
                  <a:pt x="49325" y="304390"/>
                </a:lnTo>
                <a:lnTo>
                  <a:pt x="22992" y="268303"/>
                </a:lnTo>
                <a:lnTo>
                  <a:pt x="6015" y="225708"/>
                </a:lnTo>
                <a:lnTo>
                  <a:pt x="0" y="17830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479041" y="2300477"/>
            <a:ext cx="338455" cy="355600"/>
          </a:xfrm>
          <a:custGeom>
            <a:avLst/>
            <a:gdLst/>
            <a:ahLst/>
            <a:cxnLst/>
            <a:rect l="l" t="t" r="r" b="b"/>
            <a:pathLst>
              <a:path w="338455" h="355600">
                <a:moveTo>
                  <a:pt x="0" y="177546"/>
                </a:moveTo>
                <a:lnTo>
                  <a:pt x="6043" y="130346"/>
                </a:lnTo>
                <a:lnTo>
                  <a:pt x="23097" y="87934"/>
                </a:lnTo>
                <a:lnTo>
                  <a:pt x="49549" y="52001"/>
                </a:lnTo>
                <a:lnTo>
                  <a:pt x="83786" y="24240"/>
                </a:lnTo>
                <a:lnTo>
                  <a:pt x="124195" y="6342"/>
                </a:lnTo>
                <a:lnTo>
                  <a:pt x="169164" y="0"/>
                </a:lnTo>
                <a:lnTo>
                  <a:pt x="214132" y="6342"/>
                </a:lnTo>
                <a:lnTo>
                  <a:pt x="254541" y="24240"/>
                </a:lnTo>
                <a:lnTo>
                  <a:pt x="288778" y="52001"/>
                </a:lnTo>
                <a:lnTo>
                  <a:pt x="315230" y="87934"/>
                </a:lnTo>
                <a:lnTo>
                  <a:pt x="332284" y="130346"/>
                </a:lnTo>
                <a:lnTo>
                  <a:pt x="338328" y="177546"/>
                </a:lnTo>
                <a:lnTo>
                  <a:pt x="332284" y="224745"/>
                </a:lnTo>
                <a:lnTo>
                  <a:pt x="315230" y="267157"/>
                </a:lnTo>
                <a:lnTo>
                  <a:pt x="288778" y="303090"/>
                </a:lnTo>
                <a:lnTo>
                  <a:pt x="254541" y="330851"/>
                </a:lnTo>
                <a:lnTo>
                  <a:pt x="214132" y="348749"/>
                </a:lnTo>
                <a:lnTo>
                  <a:pt x="169164" y="355092"/>
                </a:lnTo>
                <a:lnTo>
                  <a:pt x="124195" y="348749"/>
                </a:lnTo>
                <a:lnTo>
                  <a:pt x="83786" y="330851"/>
                </a:lnTo>
                <a:lnTo>
                  <a:pt x="49549" y="303090"/>
                </a:lnTo>
                <a:lnTo>
                  <a:pt x="23097" y="267157"/>
                </a:lnTo>
                <a:lnTo>
                  <a:pt x="6043" y="224745"/>
                </a:lnTo>
                <a:lnTo>
                  <a:pt x="0" y="17754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479041" y="3071622"/>
            <a:ext cx="338455" cy="356870"/>
          </a:xfrm>
          <a:custGeom>
            <a:avLst/>
            <a:gdLst/>
            <a:ahLst/>
            <a:cxnLst/>
            <a:rect l="l" t="t" r="r" b="b"/>
            <a:pathLst>
              <a:path w="338455" h="356870">
                <a:moveTo>
                  <a:pt x="0" y="178308"/>
                </a:moveTo>
                <a:lnTo>
                  <a:pt x="6043" y="130907"/>
                </a:lnTo>
                <a:lnTo>
                  <a:pt x="23097" y="88312"/>
                </a:lnTo>
                <a:lnTo>
                  <a:pt x="49549" y="52225"/>
                </a:lnTo>
                <a:lnTo>
                  <a:pt x="83786" y="24344"/>
                </a:lnTo>
                <a:lnTo>
                  <a:pt x="124195" y="6369"/>
                </a:lnTo>
                <a:lnTo>
                  <a:pt x="169164" y="0"/>
                </a:lnTo>
                <a:lnTo>
                  <a:pt x="214132" y="6369"/>
                </a:lnTo>
                <a:lnTo>
                  <a:pt x="254541" y="24344"/>
                </a:lnTo>
                <a:lnTo>
                  <a:pt x="288778" y="52225"/>
                </a:lnTo>
                <a:lnTo>
                  <a:pt x="315230" y="88312"/>
                </a:lnTo>
                <a:lnTo>
                  <a:pt x="332284" y="130907"/>
                </a:lnTo>
                <a:lnTo>
                  <a:pt x="338328" y="178308"/>
                </a:lnTo>
                <a:lnTo>
                  <a:pt x="332284" y="225708"/>
                </a:lnTo>
                <a:lnTo>
                  <a:pt x="315230" y="268303"/>
                </a:lnTo>
                <a:lnTo>
                  <a:pt x="288778" y="304390"/>
                </a:lnTo>
                <a:lnTo>
                  <a:pt x="254541" y="332271"/>
                </a:lnTo>
                <a:lnTo>
                  <a:pt x="214132" y="350246"/>
                </a:lnTo>
                <a:lnTo>
                  <a:pt x="169164" y="356616"/>
                </a:lnTo>
                <a:lnTo>
                  <a:pt x="124195" y="350246"/>
                </a:lnTo>
                <a:lnTo>
                  <a:pt x="83786" y="332271"/>
                </a:lnTo>
                <a:lnTo>
                  <a:pt x="49549" y="304390"/>
                </a:lnTo>
                <a:lnTo>
                  <a:pt x="23097" y="268303"/>
                </a:lnTo>
                <a:lnTo>
                  <a:pt x="6043" y="225708"/>
                </a:lnTo>
                <a:lnTo>
                  <a:pt x="0" y="17830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62533" y="3071622"/>
            <a:ext cx="338455" cy="356870"/>
          </a:xfrm>
          <a:custGeom>
            <a:avLst/>
            <a:gdLst/>
            <a:ahLst/>
            <a:cxnLst/>
            <a:rect l="l" t="t" r="r" b="b"/>
            <a:pathLst>
              <a:path w="338455" h="356870">
                <a:moveTo>
                  <a:pt x="0" y="178308"/>
                </a:moveTo>
                <a:lnTo>
                  <a:pt x="6043" y="130907"/>
                </a:lnTo>
                <a:lnTo>
                  <a:pt x="23097" y="88312"/>
                </a:lnTo>
                <a:lnTo>
                  <a:pt x="49549" y="52225"/>
                </a:lnTo>
                <a:lnTo>
                  <a:pt x="83786" y="24344"/>
                </a:lnTo>
                <a:lnTo>
                  <a:pt x="124195" y="6369"/>
                </a:lnTo>
                <a:lnTo>
                  <a:pt x="169164" y="0"/>
                </a:lnTo>
                <a:lnTo>
                  <a:pt x="214132" y="6369"/>
                </a:lnTo>
                <a:lnTo>
                  <a:pt x="254541" y="24344"/>
                </a:lnTo>
                <a:lnTo>
                  <a:pt x="288778" y="52225"/>
                </a:lnTo>
                <a:lnTo>
                  <a:pt x="315230" y="88312"/>
                </a:lnTo>
                <a:lnTo>
                  <a:pt x="332284" y="130907"/>
                </a:lnTo>
                <a:lnTo>
                  <a:pt x="338328" y="178308"/>
                </a:lnTo>
                <a:lnTo>
                  <a:pt x="332284" y="225708"/>
                </a:lnTo>
                <a:lnTo>
                  <a:pt x="315230" y="268303"/>
                </a:lnTo>
                <a:lnTo>
                  <a:pt x="288778" y="304390"/>
                </a:lnTo>
                <a:lnTo>
                  <a:pt x="254541" y="332271"/>
                </a:lnTo>
                <a:lnTo>
                  <a:pt x="214132" y="350246"/>
                </a:lnTo>
                <a:lnTo>
                  <a:pt x="169164" y="356616"/>
                </a:lnTo>
                <a:lnTo>
                  <a:pt x="124195" y="350246"/>
                </a:lnTo>
                <a:lnTo>
                  <a:pt x="83786" y="332271"/>
                </a:lnTo>
                <a:lnTo>
                  <a:pt x="49549" y="304390"/>
                </a:lnTo>
                <a:lnTo>
                  <a:pt x="23097" y="268303"/>
                </a:lnTo>
                <a:lnTo>
                  <a:pt x="6043" y="225708"/>
                </a:lnTo>
                <a:lnTo>
                  <a:pt x="0" y="17830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71219" y="1837944"/>
            <a:ext cx="1595120" cy="0"/>
          </a:xfrm>
          <a:custGeom>
            <a:avLst/>
            <a:gdLst/>
            <a:ahLst/>
            <a:cxnLst/>
            <a:rect l="l" t="t" r="r" b="b"/>
            <a:pathLst>
              <a:path w="1595120" h="0">
                <a:moveTo>
                  <a:pt x="1594612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07718" y="1799841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71144" y="1987295"/>
            <a:ext cx="654050" cy="412750"/>
          </a:xfrm>
          <a:custGeom>
            <a:avLst/>
            <a:gdLst/>
            <a:ahLst/>
            <a:cxnLst/>
            <a:rect l="l" t="t" r="r" b="b"/>
            <a:pathLst>
              <a:path w="654050" h="412750">
                <a:moveTo>
                  <a:pt x="0" y="0"/>
                </a:moveTo>
                <a:lnTo>
                  <a:pt x="653440" y="412623"/>
                </a:lnTo>
              </a:path>
            </a:pathLst>
          </a:custGeom>
          <a:ln w="12700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393504" y="2360926"/>
            <a:ext cx="85090" cy="73025"/>
          </a:xfrm>
          <a:custGeom>
            <a:avLst/>
            <a:gdLst/>
            <a:ahLst/>
            <a:cxnLst/>
            <a:rect l="l" t="t" r="r" b="b"/>
            <a:pathLst>
              <a:path w="85090" h="73025">
                <a:moveTo>
                  <a:pt x="40690" y="0"/>
                </a:moveTo>
                <a:lnTo>
                  <a:pt x="0" y="64427"/>
                </a:lnTo>
                <a:lnTo>
                  <a:pt x="84772" y="72898"/>
                </a:lnTo>
                <a:lnTo>
                  <a:pt x="40690" y="0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795272" y="1982012"/>
            <a:ext cx="688340" cy="415290"/>
          </a:xfrm>
          <a:custGeom>
            <a:avLst/>
            <a:gdLst/>
            <a:ahLst/>
            <a:cxnLst/>
            <a:rect l="l" t="t" r="r" b="b"/>
            <a:pathLst>
              <a:path w="688339" h="415289">
                <a:moveTo>
                  <a:pt x="0" y="415239"/>
                </a:moveTo>
                <a:lnTo>
                  <a:pt x="687832" y="0"/>
                </a:lnTo>
              </a:path>
            </a:pathLst>
          </a:custGeom>
          <a:ln w="12700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452537" y="1949200"/>
            <a:ext cx="85090" cy="72390"/>
          </a:xfrm>
          <a:custGeom>
            <a:avLst/>
            <a:gdLst/>
            <a:ahLst/>
            <a:cxnLst/>
            <a:rect l="l" t="t" r="r" b="b"/>
            <a:pathLst>
              <a:path w="85089" h="72389">
                <a:moveTo>
                  <a:pt x="84924" y="0"/>
                </a:moveTo>
                <a:lnTo>
                  <a:pt x="0" y="6769"/>
                </a:lnTo>
                <a:lnTo>
                  <a:pt x="39382" y="71996"/>
                </a:lnTo>
                <a:lnTo>
                  <a:pt x="84924" y="0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655064" y="2654807"/>
            <a:ext cx="0" cy="381635"/>
          </a:xfrm>
          <a:custGeom>
            <a:avLst/>
            <a:gdLst/>
            <a:ahLst/>
            <a:cxnLst/>
            <a:rect l="l" t="t" r="r" b="b"/>
            <a:pathLst>
              <a:path w="0" h="381635">
                <a:moveTo>
                  <a:pt x="0" y="0"/>
                </a:moveTo>
                <a:lnTo>
                  <a:pt x="0" y="381508"/>
                </a:lnTo>
              </a:path>
            </a:pathLst>
          </a:custGeom>
          <a:ln w="12700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616967" y="3023617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381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796846" y="1987295"/>
            <a:ext cx="775970" cy="1099185"/>
          </a:xfrm>
          <a:custGeom>
            <a:avLst/>
            <a:gdLst/>
            <a:ahLst/>
            <a:cxnLst/>
            <a:rect l="l" t="t" r="r" b="b"/>
            <a:pathLst>
              <a:path w="775969" h="1099185">
                <a:moveTo>
                  <a:pt x="775665" y="0"/>
                </a:moveTo>
                <a:lnTo>
                  <a:pt x="0" y="1098740"/>
                </a:lnTo>
              </a:path>
            </a:pathLst>
          </a:custGeom>
          <a:ln w="12700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760222" y="3053690"/>
            <a:ext cx="75565" cy="84455"/>
          </a:xfrm>
          <a:custGeom>
            <a:avLst/>
            <a:gdLst/>
            <a:ahLst/>
            <a:cxnLst/>
            <a:rect l="l" t="t" r="r" b="b"/>
            <a:pathLst>
              <a:path w="75564" h="84455">
                <a:moveTo>
                  <a:pt x="12814" y="0"/>
                </a:moveTo>
                <a:lnTo>
                  <a:pt x="0" y="84226"/>
                </a:lnTo>
                <a:lnTo>
                  <a:pt x="75069" y="43942"/>
                </a:lnTo>
                <a:lnTo>
                  <a:pt x="12814" y="0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07719" y="3249167"/>
            <a:ext cx="607060" cy="0"/>
          </a:xfrm>
          <a:custGeom>
            <a:avLst/>
            <a:gdLst/>
            <a:ahLst/>
            <a:cxnLst/>
            <a:rect l="l" t="t" r="r" b="b"/>
            <a:pathLst>
              <a:path w="607060" h="0">
                <a:moveTo>
                  <a:pt x="0" y="0"/>
                </a:moveTo>
                <a:lnTo>
                  <a:pt x="607060" y="0"/>
                </a:lnTo>
              </a:path>
            </a:pathLst>
          </a:custGeom>
          <a:ln w="12700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402081" y="321106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858772" y="3249167"/>
            <a:ext cx="607060" cy="0"/>
          </a:xfrm>
          <a:custGeom>
            <a:avLst/>
            <a:gdLst/>
            <a:ahLst/>
            <a:cxnLst/>
            <a:rect l="l" t="t" r="r" b="b"/>
            <a:pathLst>
              <a:path w="607060" h="0">
                <a:moveTo>
                  <a:pt x="607059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795269" y="321106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783890" y="2001431"/>
            <a:ext cx="247650" cy="358140"/>
          </a:xfrm>
          <a:custGeom>
            <a:avLst/>
            <a:gdLst/>
            <a:ahLst/>
            <a:cxnLst/>
            <a:rect l="l" t="t" r="r" b="b"/>
            <a:pathLst>
              <a:path w="247650" h="358139">
                <a:moveTo>
                  <a:pt x="247345" y="357720"/>
                </a:moveTo>
                <a:lnTo>
                  <a:pt x="0" y="0"/>
                </a:lnTo>
              </a:path>
            </a:pathLst>
          </a:custGeom>
          <a:ln w="12700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747765" y="1949200"/>
            <a:ext cx="74930" cy="84455"/>
          </a:xfrm>
          <a:custGeom>
            <a:avLst/>
            <a:gdLst/>
            <a:ahLst/>
            <a:cxnLst/>
            <a:rect l="l" t="t" r="r" b="b"/>
            <a:pathLst>
              <a:path w="74930" h="84455">
                <a:moveTo>
                  <a:pt x="0" y="0"/>
                </a:moveTo>
                <a:lnTo>
                  <a:pt x="12001" y="84340"/>
                </a:lnTo>
                <a:lnTo>
                  <a:pt x="74675" y="41008"/>
                </a:lnTo>
                <a:lnTo>
                  <a:pt x="0" y="0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21936" y="2081758"/>
            <a:ext cx="204470" cy="1018540"/>
          </a:xfrm>
          <a:custGeom>
            <a:avLst/>
            <a:gdLst/>
            <a:ahLst/>
            <a:cxnLst/>
            <a:rect l="l" t="t" r="r" b="b"/>
            <a:pathLst>
              <a:path w="204470" h="1018539">
                <a:moveTo>
                  <a:pt x="203843" y="1018057"/>
                </a:moveTo>
                <a:lnTo>
                  <a:pt x="188592" y="991443"/>
                </a:lnTo>
                <a:lnTo>
                  <a:pt x="166762" y="956087"/>
                </a:lnTo>
                <a:lnTo>
                  <a:pt x="140546" y="913921"/>
                </a:lnTo>
                <a:lnTo>
                  <a:pt x="112136" y="866876"/>
                </a:lnTo>
                <a:lnTo>
                  <a:pt x="83727" y="816886"/>
                </a:lnTo>
                <a:lnTo>
                  <a:pt x="57510" y="765883"/>
                </a:lnTo>
                <a:lnTo>
                  <a:pt x="35680" y="715798"/>
                </a:lnTo>
                <a:lnTo>
                  <a:pt x="20430" y="668566"/>
                </a:lnTo>
                <a:lnTo>
                  <a:pt x="9691" y="616449"/>
                </a:lnTo>
                <a:lnTo>
                  <a:pt x="2968" y="563532"/>
                </a:lnTo>
                <a:lnTo>
                  <a:pt x="0" y="510134"/>
                </a:lnTo>
                <a:lnTo>
                  <a:pt x="523" y="456576"/>
                </a:lnTo>
                <a:lnTo>
                  <a:pt x="4278" y="403178"/>
                </a:lnTo>
                <a:lnTo>
                  <a:pt x="11000" y="350261"/>
                </a:lnTo>
                <a:lnTo>
                  <a:pt x="20430" y="298145"/>
                </a:lnTo>
                <a:lnTo>
                  <a:pt x="33455" y="248885"/>
                </a:lnTo>
                <a:lnTo>
                  <a:pt x="51708" y="197152"/>
                </a:lnTo>
                <a:lnTo>
                  <a:pt x="73441" y="144672"/>
                </a:lnTo>
                <a:lnTo>
                  <a:pt x="96906" y="93169"/>
                </a:lnTo>
                <a:lnTo>
                  <a:pt x="120356" y="44369"/>
                </a:lnTo>
                <a:lnTo>
                  <a:pt x="142045" y="0"/>
                </a:lnTo>
              </a:path>
            </a:pathLst>
          </a:custGeom>
          <a:ln w="12700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24214" y="2023875"/>
            <a:ext cx="69215" cy="85725"/>
          </a:xfrm>
          <a:custGeom>
            <a:avLst/>
            <a:gdLst/>
            <a:ahLst/>
            <a:cxnLst/>
            <a:rect l="l" t="t" r="r" b="b"/>
            <a:pathLst>
              <a:path w="69215" h="85725">
                <a:moveTo>
                  <a:pt x="66624" y="0"/>
                </a:moveTo>
                <a:lnTo>
                  <a:pt x="0" y="53085"/>
                </a:lnTo>
                <a:lnTo>
                  <a:pt x="69126" y="85153"/>
                </a:lnTo>
                <a:lnTo>
                  <a:pt x="66624" y="0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36091" y="2060448"/>
            <a:ext cx="204470" cy="1018540"/>
          </a:xfrm>
          <a:custGeom>
            <a:avLst/>
            <a:gdLst/>
            <a:ahLst/>
            <a:cxnLst/>
            <a:rect l="l" t="t" r="r" b="b"/>
            <a:pathLst>
              <a:path w="204469" h="1018539">
                <a:moveTo>
                  <a:pt x="0" y="0"/>
                </a:moveTo>
                <a:lnTo>
                  <a:pt x="15250" y="26613"/>
                </a:lnTo>
                <a:lnTo>
                  <a:pt x="37080" y="61969"/>
                </a:lnTo>
                <a:lnTo>
                  <a:pt x="63297" y="104136"/>
                </a:lnTo>
                <a:lnTo>
                  <a:pt x="91706" y="151180"/>
                </a:lnTo>
                <a:lnTo>
                  <a:pt x="120116" y="201170"/>
                </a:lnTo>
                <a:lnTo>
                  <a:pt x="146332" y="252174"/>
                </a:lnTo>
                <a:lnTo>
                  <a:pt x="168162" y="302258"/>
                </a:lnTo>
                <a:lnTo>
                  <a:pt x="183413" y="349491"/>
                </a:lnTo>
                <a:lnTo>
                  <a:pt x="194152" y="401607"/>
                </a:lnTo>
                <a:lnTo>
                  <a:pt x="200874" y="454524"/>
                </a:lnTo>
                <a:lnTo>
                  <a:pt x="203843" y="507922"/>
                </a:lnTo>
                <a:lnTo>
                  <a:pt x="203319" y="561480"/>
                </a:lnTo>
                <a:lnTo>
                  <a:pt x="199565" y="614878"/>
                </a:lnTo>
                <a:lnTo>
                  <a:pt x="192842" y="667795"/>
                </a:lnTo>
                <a:lnTo>
                  <a:pt x="183413" y="719912"/>
                </a:lnTo>
                <a:lnTo>
                  <a:pt x="170387" y="769171"/>
                </a:lnTo>
                <a:lnTo>
                  <a:pt x="152134" y="820904"/>
                </a:lnTo>
                <a:lnTo>
                  <a:pt x="130402" y="873385"/>
                </a:lnTo>
                <a:lnTo>
                  <a:pt x="106936" y="924888"/>
                </a:lnTo>
                <a:lnTo>
                  <a:pt x="83486" y="973687"/>
                </a:lnTo>
                <a:lnTo>
                  <a:pt x="61798" y="1018057"/>
                </a:lnTo>
              </a:path>
            </a:pathLst>
          </a:custGeom>
          <a:ln w="12700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68531" y="3051234"/>
            <a:ext cx="69215" cy="85725"/>
          </a:xfrm>
          <a:custGeom>
            <a:avLst/>
            <a:gdLst/>
            <a:ahLst/>
            <a:cxnLst/>
            <a:rect l="l" t="t" r="r" b="b"/>
            <a:pathLst>
              <a:path w="69215" h="85725">
                <a:moveTo>
                  <a:pt x="0" y="0"/>
                </a:moveTo>
                <a:lnTo>
                  <a:pt x="2501" y="85153"/>
                </a:lnTo>
                <a:lnTo>
                  <a:pt x="69126" y="32067"/>
                </a:lnTo>
                <a:lnTo>
                  <a:pt x="0" y="0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721470" y="2654807"/>
            <a:ext cx="238760" cy="382270"/>
          </a:xfrm>
          <a:custGeom>
            <a:avLst/>
            <a:gdLst/>
            <a:ahLst/>
            <a:cxnLst/>
            <a:rect l="l" t="t" r="r" b="b"/>
            <a:pathLst>
              <a:path w="238760" h="382269">
                <a:moveTo>
                  <a:pt x="238137" y="0"/>
                </a:moveTo>
                <a:lnTo>
                  <a:pt x="198411" y="25668"/>
                </a:lnTo>
                <a:lnTo>
                  <a:pt x="160674" y="52192"/>
                </a:lnTo>
                <a:lnTo>
                  <a:pt x="126441" y="80433"/>
                </a:lnTo>
                <a:lnTo>
                  <a:pt x="97231" y="111252"/>
                </a:lnTo>
                <a:lnTo>
                  <a:pt x="73853" y="144852"/>
                </a:lnTo>
                <a:lnTo>
                  <a:pt x="55152" y="180784"/>
                </a:lnTo>
                <a:lnTo>
                  <a:pt x="39724" y="218926"/>
                </a:lnTo>
                <a:lnTo>
                  <a:pt x="26162" y="259156"/>
                </a:lnTo>
                <a:lnTo>
                  <a:pt x="11099" y="318168"/>
                </a:lnTo>
                <a:lnTo>
                  <a:pt x="5180" y="349615"/>
                </a:lnTo>
                <a:lnTo>
                  <a:pt x="0" y="381952"/>
                </a:lnTo>
              </a:path>
            </a:pathLst>
          </a:custGeom>
          <a:ln w="12700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685454" y="3019096"/>
            <a:ext cx="75565" cy="81280"/>
          </a:xfrm>
          <a:custGeom>
            <a:avLst/>
            <a:gdLst/>
            <a:ahLst/>
            <a:cxnLst/>
            <a:rect l="l" t="t" r="r" b="b"/>
            <a:pathLst>
              <a:path w="75564" h="81280">
                <a:moveTo>
                  <a:pt x="0" y="0"/>
                </a:moveTo>
                <a:lnTo>
                  <a:pt x="27266" y="80721"/>
                </a:lnTo>
                <a:lnTo>
                  <a:pt x="75476" y="10477"/>
                </a:lnTo>
                <a:lnTo>
                  <a:pt x="0" y="0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819400" y="2754388"/>
            <a:ext cx="239395" cy="420370"/>
          </a:xfrm>
          <a:custGeom>
            <a:avLst/>
            <a:gdLst/>
            <a:ahLst/>
            <a:cxnLst/>
            <a:rect l="l" t="t" r="r" b="b"/>
            <a:pathLst>
              <a:path w="239394" h="420369">
                <a:moveTo>
                  <a:pt x="0" y="420103"/>
                </a:moveTo>
                <a:lnTo>
                  <a:pt x="39725" y="392239"/>
                </a:lnTo>
                <a:lnTo>
                  <a:pt x="77463" y="363443"/>
                </a:lnTo>
                <a:lnTo>
                  <a:pt x="111696" y="332783"/>
                </a:lnTo>
                <a:lnTo>
                  <a:pt x="140906" y="299326"/>
                </a:lnTo>
                <a:lnTo>
                  <a:pt x="164284" y="262848"/>
                </a:lnTo>
                <a:lnTo>
                  <a:pt x="182984" y="223839"/>
                </a:lnTo>
                <a:lnTo>
                  <a:pt x="198413" y="182431"/>
                </a:lnTo>
                <a:lnTo>
                  <a:pt x="211975" y="138760"/>
                </a:lnTo>
                <a:lnTo>
                  <a:pt x="227526" y="72113"/>
                </a:lnTo>
                <a:lnTo>
                  <a:pt x="233589" y="36554"/>
                </a:lnTo>
                <a:lnTo>
                  <a:pt x="238886" y="0"/>
                </a:lnTo>
              </a:path>
            </a:pathLst>
          </a:custGeom>
          <a:ln w="12700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018890" y="2691385"/>
            <a:ext cx="76200" cy="80645"/>
          </a:xfrm>
          <a:custGeom>
            <a:avLst/>
            <a:gdLst/>
            <a:ahLst/>
            <a:cxnLst/>
            <a:rect l="l" t="t" r="r" b="b"/>
            <a:pathLst>
              <a:path w="76200" h="80644">
                <a:moveTo>
                  <a:pt x="47396" y="0"/>
                </a:moveTo>
                <a:lnTo>
                  <a:pt x="0" y="70789"/>
                </a:lnTo>
                <a:lnTo>
                  <a:pt x="75590" y="80391"/>
                </a:lnTo>
                <a:lnTo>
                  <a:pt x="47396" y="0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574272" y="3087141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Times New Roman"/>
                <a:cs typeface="Times New Roman"/>
              </a:rPr>
              <a:t>F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580923" y="3088741"/>
            <a:ext cx="1651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Times New Roman"/>
                <a:cs typeface="Times New Roman"/>
              </a:rPr>
              <a:t>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587324" y="1658391"/>
            <a:ext cx="1905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Times New Roman"/>
                <a:cs typeface="Times New Roman"/>
              </a:rPr>
              <a:t>D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557023" y="3087141"/>
            <a:ext cx="1784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Times New Roman"/>
                <a:cs typeface="Times New Roman"/>
              </a:rPr>
              <a:t>C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577597" y="2323617"/>
            <a:ext cx="1784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Times New Roman"/>
                <a:cs typeface="Times New Roman"/>
              </a:rPr>
              <a:t>B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40896" y="1715541"/>
            <a:ext cx="1905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Times New Roman"/>
                <a:cs typeface="Times New Roman"/>
              </a:rPr>
              <a:t>A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36091" y="2023872"/>
            <a:ext cx="774065" cy="1025525"/>
          </a:xfrm>
          <a:custGeom>
            <a:avLst/>
            <a:gdLst/>
            <a:ahLst/>
            <a:cxnLst/>
            <a:rect l="l" t="t" r="r" b="b"/>
            <a:pathLst>
              <a:path w="774065" h="1025525">
                <a:moveTo>
                  <a:pt x="0" y="0"/>
                </a:moveTo>
                <a:lnTo>
                  <a:pt x="774026" y="1025271"/>
                </a:lnTo>
              </a:path>
            </a:pathLst>
          </a:custGeom>
          <a:ln w="12700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472062" y="3016044"/>
            <a:ext cx="76835" cy="83820"/>
          </a:xfrm>
          <a:custGeom>
            <a:avLst/>
            <a:gdLst/>
            <a:ahLst/>
            <a:cxnLst/>
            <a:rect l="l" t="t" r="r" b="b"/>
            <a:pathLst>
              <a:path w="76834" h="83819">
                <a:moveTo>
                  <a:pt x="60820" y="0"/>
                </a:moveTo>
                <a:lnTo>
                  <a:pt x="0" y="45910"/>
                </a:lnTo>
                <a:lnTo>
                  <a:pt x="76327" y="83769"/>
                </a:lnTo>
                <a:lnTo>
                  <a:pt x="60820" y="0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3044422" y="2385466"/>
            <a:ext cx="1905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Times New Roman"/>
                <a:cs typeface="Times New Roman"/>
              </a:rPr>
              <a:t>G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1757933" y="3685794"/>
            <a:ext cx="338455" cy="356870"/>
          </a:xfrm>
          <a:custGeom>
            <a:avLst/>
            <a:gdLst/>
            <a:ahLst/>
            <a:cxnLst/>
            <a:rect l="l" t="t" r="r" b="b"/>
            <a:pathLst>
              <a:path w="338455" h="356870">
                <a:moveTo>
                  <a:pt x="0" y="178307"/>
                </a:moveTo>
                <a:lnTo>
                  <a:pt x="6043" y="130907"/>
                </a:lnTo>
                <a:lnTo>
                  <a:pt x="23097" y="88312"/>
                </a:lnTo>
                <a:lnTo>
                  <a:pt x="49549" y="52225"/>
                </a:lnTo>
                <a:lnTo>
                  <a:pt x="83786" y="24344"/>
                </a:lnTo>
                <a:lnTo>
                  <a:pt x="124195" y="6369"/>
                </a:lnTo>
                <a:lnTo>
                  <a:pt x="169164" y="0"/>
                </a:lnTo>
                <a:lnTo>
                  <a:pt x="214132" y="6369"/>
                </a:lnTo>
                <a:lnTo>
                  <a:pt x="254541" y="24344"/>
                </a:lnTo>
                <a:lnTo>
                  <a:pt x="288778" y="52225"/>
                </a:lnTo>
                <a:lnTo>
                  <a:pt x="315230" y="88312"/>
                </a:lnTo>
                <a:lnTo>
                  <a:pt x="332284" y="130907"/>
                </a:lnTo>
                <a:lnTo>
                  <a:pt x="338328" y="178307"/>
                </a:lnTo>
                <a:lnTo>
                  <a:pt x="332284" y="225708"/>
                </a:lnTo>
                <a:lnTo>
                  <a:pt x="315230" y="268303"/>
                </a:lnTo>
                <a:lnTo>
                  <a:pt x="288778" y="304390"/>
                </a:lnTo>
                <a:lnTo>
                  <a:pt x="254541" y="332271"/>
                </a:lnTo>
                <a:lnTo>
                  <a:pt x="214132" y="350246"/>
                </a:lnTo>
                <a:lnTo>
                  <a:pt x="169164" y="356615"/>
                </a:lnTo>
                <a:lnTo>
                  <a:pt x="124195" y="350246"/>
                </a:lnTo>
                <a:lnTo>
                  <a:pt x="83786" y="332271"/>
                </a:lnTo>
                <a:lnTo>
                  <a:pt x="49549" y="304390"/>
                </a:lnTo>
                <a:lnTo>
                  <a:pt x="23097" y="268303"/>
                </a:lnTo>
                <a:lnTo>
                  <a:pt x="6043" y="225708"/>
                </a:lnTo>
                <a:lnTo>
                  <a:pt x="0" y="178307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790950" y="3627882"/>
            <a:ext cx="337185" cy="355600"/>
          </a:xfrm>
          <a:custGeom>
            <a:avLst/>
            <a:gdLst/>
            <a:ahLst/>
            <a:cxnLst/>
            <a:rect l="l" t="t" r="r" b="b"/>
            <a:pathLst>
              <a:path w="337185" h="355600">
                <a:moveTo>
                  <a:pt x="0" y="177546"/>
                </a:moveTo>
                <a:lnTo>
                  <a:pt x="6015" y="130346"/>
                </a:lnTo>
                <a:lnTo>
                  <a:pt x="22992" y="87934"/>
                </a:lnTo>
                <a:lnTo>
                  <a:pt x="49325" y="52001"/>
                </a:lnTo>
                <a:lnTo>
                  <a:pt x="83407" y="24240"/>
                </a:lnTo>
                <a:lnTo>
                  <a:pt x="123635" y="6342"/>
                </a:lnTo>
                <a:lnTo>
                  <a:pt x="168402" y="0"/>
                </a:lnTo>
                <a:lnTo>
                  <a:pt x="213168" y="6342"/>
                </a:lnTo>
                <a:lnTo>
                  <a:pt x="253396" y="24240"/>
                </a:lnTo>
                <a:lnTo>
                  <a:pt x="287478" y="52001"/>
                </a:lnTo>
                <a:lnTo>
                  <a:pt x="313811" y="87934"/>
                </a:lnTo>
                <a:lnTo>
                  <a:pt x="330788" y="130346"/>
                </a:lnTo>
                <a:lnTo>
                  <a:pt x="336804" y="177546"/>
                </a:lnTo>
                <a:lnTo>
                  <a:pt x="330788" y="224745"/>
                </a:lnTo>
                <a:lnTo>
                  <a:pt x="313811" y="267157"/>
                </a:lnTo>
                <a:lnTo>
                  <a:pt x="287478" y="303090"/>
                </a:lnTo>
                <a:lnTo>
                  <a:pt x="253396" y="330851"/>
                </a:lnTo>
                <a:lnTo>
                  <a:pt x="213168" y="348749"/>
                </a:lnTo>
                <a:lnTo>
                  <a:pt x="168402" y="355092"/>
                </a:lnTo>
                <a:lnTo>
                  <a:pt x="123635" y="348749"/>
                </a:lnTo>
                <a:lnTo>
                  <a:pt x="83407" y="330851"/>
                </a:lnTo>
                <a:lnTo>
                  <a:pt x="49325" y="303090"/>
                </a:lnTo>
                <a:lnTo>
                  <a:pt x="22992" y="267157"/>
                </a:lnTo>
                <a:lnTo>
                  <a:pt x="6015" y="224745"/>
                </a:lnTo>
                <a:lnTo>
                  <a:pt x="0" y="177546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242053" y="4341114"/>
            <a:ext cx="338455" cy="355600"/>
          </a:xfrm>
          <a:custGeom>
            <a:avLst/>
            <a:gdLst/>
            <a:ahLst/>
            <a:cxnLst/>
            <a:rect l="l" t="t" r="r" b="b"/>
            <a:pathLst>
              <a:path w="338454" h="355600">
                <a:moveTo>
                  <a:pt x="0" y="177545"/>
                </a:moveTo>
                <a:lnTo>
                  <a:pt x="6043" y="130346"/>
                </a:lnTo>
                <a:lnTo>
                  <a:pt x="23097" y="87934"/>
                </a:lnTo>
                <a:lnTo>
                  <a:pt x="49549" y="52001"/>
                </a:lnTo>
                <a:lnTo>
                  <a:pt x="83786" y="24240"/>
                </a:lnTo>
                <a:lnTo>
                  <a:pt x="124195" y="6342"/>
                </a:lnTo>
                <a:lnTo>
                  <a:pt x="169164" y="0"/>
                </a:lnTo>
                <a:lnTo>
                  <a:pt x="214132" y="6342"/>
                </a:lnTo>
                <a:lnTo>
                  <a:pt x="254541" y="24240"/>
                </a:lnTo>
                <a:lnTo>
                  <a:pt x="288778" y="52001"/>
                </a:lnTo>
                <a:lnTo>
                  <a:pt x="315230" y="87934"/>
                </a:lnTo>
                <a:lnTo>
                  <a:pt x="332284" y="130346"/>
                </a:lnTo>
                <a:lnTo>
                  <a:pt x="338328" y="177545"/>
                </a:lnTo>
                <a:lnTo>
                  <a:pt x="332284" y="224745"/>
                </a:lnTo>
                <a:lnTo>
                  <a:pt x="315230" y="267157"/>
                </a:lnTo>
                <a:lnTo>
                  <a:pt x="288778" y="303090"/>
                </a:lnTo>
                <a:lnTo>
                  <a:pt x="254541" y="330851"/>
                </a:lnTo>
                <a:lnTo>
                  <a:pt x="214132" y="348749"/>
                </a:lnTo>
                <a:lnTo>
                  <a:pt x="169164" y="355091"/>
                </a:lnTo>
                <a:lnTo>
                  <a:pt x="124195" y="348749"/>
                </a:lnTo>
                <a:lnTo>
                  <a:pt x="83786" y="330851"/>
                </a:lnTo>
                <a:lnTo>
                  <a:pt x="49549" y="303090"/>
                </a:lnTo>
                <a:lnTo>
                  <a:pt x="23097" y="267157"/>
                </a:lnTo>
                <a:lnTo>
                  <a:pt x="6043" y="224745"/>
                </a:lnTo>
                <a:lnTo>
                  <a:pt x="0" y="17754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790950" y="5052821"/>
            <a:ext cx="337185" cy="356870"/>
          </a:xfrm>
          <a:custGeom>
            <a:avLst/>
            <a:gdLst/>
            <a:ahLst/>
            <a:cxnLst/>
            <a:rect l="l" t="t" r="r" b="b"/>
            <a:pathLst>
              <a:path w="337185" h="356870">
                <a:moveTo>
                  <a:pt x="0" y="178307"/>
                </a:moveTo>
                <a:lnTo>
                  <a:pt x="6015" y="130907"/>
                </a:lnTo>
                <a:lnTo>
                  <a:pt x="22992" y="88312"/>
                </a:lnTo>
                <a:lnTo>
                  <a:pt x="49325" y="52225"/>
                </a:lnTo>
                <a:lnTo>
                  <a:pt x="83407" y="24344"/>
                </a:lnTo>
                <a:lnTo>
                  <a:pt x="123635" y="6369"/>
                </a:lnTo>
                <a:lnTo>
                  <a:pt x="168402" y="0"/>
                </a:lnTo>
                <a:lnTo>
                  <a:pt x="213168" y="6369"/>
                </a:lnTo>
                <a:lnTo>
                  <a:pt x="253396" y="24344"/>
                </a:lnTo>
                <a:lnTo>
                  <a:pt x="287478" y="52225"/>
                </a:lnTo>
                <a:lnTo>
                  <a:pt x="313811" y="88312"/>
                </a:lnTo>
                <a:lnTo>
                  <a:pt x="330788" y="130907"/>
                </a:lnTo>
                <a:lnTo>
                  <a:pt x="336804" y="178307"/>
                </a:lnTo>
                <a:lnTo>
                  <a:pt x="330788" y="225708"/>
                </a:lnTo>
                <a:lnTo>
                  <a:pt x="313811" y="268303"/>
                </a:lnTo>
                <a:lnTo>
                  <a:pt x="287478" y="304390"/>
                </a:lnTo>
                <a:lnTo>
                  <a:pt x="253396" y="332271"/>
                </a:lnTo>
                <a:lnTo>
                  <a:pt x="213168" y="350246"/>
                </a:lnTo>
                <a:lnTo>
                  <a:pt x="168402" y="356615"/>
                </a:lnTo>
                <a:lnTo>
                  <a:pt x="123635" y="350246"/>
                </a:lnTo>
                <a:lnTo>
                  <a:pt x="83407" y="332271"/>
                </a:lnTo>
                <a:lnTo>
                  <a:pt x="49325" y="304390"/>
                </a:lnTo>
                <a:lnTo>
                  <a:pt x="22992" y="268303"/>
                </a:lnTo>
                <a:lnTo>
                  <a:pt x="6015" y="225708"/>
                </a:lnTo>
                <a:lnTo>
                  <a:pt x="0" y="178307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2774442" y="4281678"/>
            <a:ext cx="338455" cy="355600"/>
          </a:xfrm>
          <a:custGeom>
            <a:avLst/>
            <a:gdLst/>
            <a:ahLst/>
            <a:cxnLst/>
            <a:rect l="l" t="t" r="r" b="b"/>
            <a:pathLst>
              <a:path w="338455" h="355600">
                <a:moveTo>
                  <a:pt x="0" y="177546"/>
                </a:moveTo>
                <a:lnTo>
                  <a:pt x="6043" y="130346"/>
                </a:lnTo>
                <a:lnTo>
                  <a:pt x="23097" y="87934"/>
                </a:lnTo>
                <a:lnTo>
                  <a:pt x="49549" y="52001"/>
                </a:lnTo>
                <a:lnTo>
                  <a:pt x="83786" y="24240"/>
                </a:lnTo>
                <a:lnTo>
                  <a:pt x="124195" y="6342"/>
                </a:lnTo>
                <a:lnTo>
                  <a:pt x="169164" y="0"/>
                </a:lnTo>
                <a:lnTo>
                  <a:pt x="214132" y="6342"/>
                </a:lnTo>
                <a:lnTo>
                  <a:pt x="254541" y="24240"/>
                </a:lnTo>
                <a:lnTo>
                  <a:pt x="288778" y="52001"/>
                </a:lnTo>
                <a:lnTo>
                  <a:pt x="315230" y="87934"/>
                </a:lnTo>
                <a:lnTo>
                  <a:pt x="332284" y="130346"/>
                </a:lnTo>
                <a:lnTo>
                  <a:pt x="338328" y="177546"/>
                </a:lnTo>
                <a:lnTo>
                  <a:pt x="332284" y="224745"/>
                </a:lnTo>
                <a:lnTo>
                  <a:pt x="315230" y="267157"/>
                </a:lnTo>
                <a:lnTo>
                  <a:pt x="288778" y="303090"/>
                </a:lnTo>
                <a:lnTo>
                  <a:pt x="254541" y="330851"/>
                </a:lnTo>
                <a:lnTo>
                  <a:pt x="214132" y="348749"/>
                </a:lnTo>
                <a:lnTo>
                  <a:pt x="169164" y="355092"/>
                </a:lnTo>
                <a:lnTo>
                  <a:pt x="124195" y="348749"/>
                </a:lnTo>
                <a:lnTo>
                  <a:pt x="83786" y="330851"/>
                </a:lnTo>
                <a:lnTo>
                  <a:pt x="49549" y="303090"/>
                </a:lnTo>
                <a:lnTo>
                  <a:pt x="23097" y="267157"/>
                </a:lnTo>
                <a:lnTo>
                  <a:pt x="6043" y="224745"/>
                </a:lnTo>
                <a:lnTo>
                  <a:pt x="0" y="17754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2774442" y="5052821"/>
            <a:ext cx="338455" cy="356870"/>
          </a:xfrm>
          <a:custGeom>
            <a:avLst/>
            <a:gdLst/>
            <a:ahLst/>
            <a:cxnLst/>
            <a:rect l="l" t="t" r="r" b="b"/>
            <a:pathLst>
              <a:path w="338455" h="356870">
                <a:moveTo>
                  <a:pt x="0" y="178307"/>
                </a:moveTo>
                <a:lnTo>
                  <a:pt x="6043" y="130907"/>
                </a:lnTo>
                <a:lnTo>
                  <a:pt x="23097" y="88312"/>
                </a:lnTo>
                <a:lnTo>
                  <a:pt x="49549" y="52225"/>
                </a:lnTo>
                <a:lnTo>
                  <a:pt x="83786" y="24344"/>
                </a:lnTo>
                <a:lnTo>
                  <a:pt x="124195" y="6369"/>
                </a:lnTo>
                <a:lnTo>
                  <a:pt x="169164" y="0"/>
                </a:lnTo>
                <a:lnTo>
                  <a:pt x="214132" y="6369"/>
                </a:lnTo>
                <a:lnTo>
                  <a:pt x="254541" y="24344"/>
                </a:lnTo>
                <a:lnTo>
                  <a:pt x="288778" y="52225"/>
                </a:lnTo>
                <a:lnTo>
                  <a:pt x="315230" y="88312"/>
                </a:lnTo>
                <a:lnTo>
                  <a:pt x="332284" y="130907"/>
                </a:lnTo>
                <a:lnTo>
                  <a:pt x="338328" y="178307"/>
                </a:lnTo>
                <a:lnTo>
                  <a:pt x="332284" y="225708"/>
                </a:lnTo>
                <a:lnTo>
                  <a:pt x="315230" y="268303"/>
                </a:lnTo>
                <a:lnTo>
                  <a:pt x="288778" y="304390"/>
                </a:lnTo>
                <a:lnTo>
                  <a:pt x="254541" y="332271"/>
                </a:lnTo>
                <a:lnTo>
                  <a:pt x="214132" y="350246"/>
                </a:lnTo>
                <a:lnTo>
                  <a:pt x="169164" y="356615"/>
                </a:lnTo>
                <a:lnTo>
                  <a:pt x="124195" y="350246"/>
                </a:lnTo>
                <a:lnTo>
                  <a:pt x="83786" y="332271"/>
                </a:lnTo>
                <a:lnTo>
                  <a:pt x="49549" y="304390"/>
                </a:lnTo>
                <a:lnTo>
                  <a:pt x="23097" y="268303"/>
                </a:lnTo>
                <a:lnTo>
                  <a:pt x="6043" y="225708"/>
                </a:lnTo>
                <a:lnTo>
                  <a:pt x="0" y="178307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757933" y="5052821"/>
            <a:ext cx="338455" cy="356870"/>
          </a:xfrm>
          <a:custGeom>
            <a:avLst/>
            <a:gdLst/>
            <a:ahLst/>
            <a:cxnLst/>
            <a:rect l="l" t="t" r="r" b="b"/>
            <a:pathLst>
              <a:path w="338455" h="356870">
                <a:moveTo>
                  <a:pt x="0" y="178307"/>
                </a:moveTo>
                <a:lnTo>
                  <a:pt x="6043" y="130907"/>
                </a:lnTo>
                <a:lnTo>
                  <a:pt x="23097" y="88312"/>
                </a:lnTo>
                <a:lnTo>
                  <a:pt x="49549" y="52225"/>
                </a:lnTo>
                <a:lnTo>
                  <a:pt x="83786" y="24344"/>
                </a:lnTo>
                <a:lnTo>
                  <a:pt x="124195" y="6369"/>
                </a:lnTo>
                <a:lnTo>
                  <a:pt x="169164" y="0"/>
                </a:lnTo>
                <a:lnTo>
                  <a:pt x="214132" y="6369"/>
                </a:lnTo>
                <a:lnTo>
                  <a:pt x="254541" y="24344"/>
                </a:lnTo>
                <a:lnTo>
                  <a:pt x="288778" y="52225"/>
                </a:lnTo>
                <a:lnTo>
                  <a:pt x="315230" y="88312"/>
                </a:lnTo>
                <a:lnTo>
                  <a:pt x="332284" y="130907"/>
                </a:lnTo>
                <a:lnTo>
                  <a:pt x="338328" y="178307"/>
                </a:lnTo>
                <a:lnTo>
                  <a:pt x="332284" y="225708"/>
                </a:lnTo>
                <a:lnTo>
                  <a:pt x="315230" y="268303"/>
                </a:lnTo>
                <a:lnTo>
                  <a:pt x="288778" y="304390"/>
                </a:lnTo>
                <a:lnTo>
                  <a:pt x="254541" y="332271"/>
                </a:lnTo>
                <a:lnTo>
                  <a:pt x="214132" y="350246"/>
                </a:lnTo>
                <a:lnTo>
                  <a:pt x="169164" y="356615"/>
                </a:lnTo>
                <a:lnTo>
                  <a:pt x="124195" y="350246"/>
                </a:lnTo>
                <a:lnTo>
                  <a:pt x="83786" y="332271"/>
                </a:lnTo>
                <a:lnTo>
                  <a:pt x="49549" y="304390"/>
                </a:lnTo>
                <a:lnTo>
                  <a:pt x="23097" y="268303"/>
                </a:lnTo>
                <a:lnTo>
                  <a:pt x="6043" y="225708"/>
                </a:lnTo>
                <a:lnTo>
                  <a:pt x="0" y="178307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2103120" y="3819144"/>
            <a:ext cx="1582420" cy="0"/>
          </a:xfrm>
          <a:custGeom>
            <a:avLst/>
            <a:gdLst/>
            <a:ahLst/>
            <a:cxnLst/>
            <a:rect l="l" t="t" r="r" b="b"/>
            <a:pathLst>
              <a:path w="1582420" h="0">
                <a:moveTo>
                  <a:pt x="1581912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3634232" y="375564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0" y="0"/>
                </a:moveTo>
                <a:lnTo>
                  <a:pt x="50800" y="63500"/>
                </a:lnTo>
                <a:lnTo>
                  <a:pt x="0" y="127000"/>
                </a:lnTo>
                <a:lnTo>
                  <a:pt x="127000" y="63500"/>
                </a:lnTo>
                <a:lnTo>
                  <a:pt x="0" y="0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2130973" y="4009180"/>
            <a:ext cx="643255" cy="406400"/>
          </a:xfrm>
          <a:custGeom>
            <a:avLst/>
            <a:gdLst/>
            <a:ahLst/>
            <a:cxnLst/>
            <a:rect l="l" t="t" r="r" b="b"/>
            <a:pathLst>
              <a:path w="643255" h="406400">
                <a:moveTo>
                  <a:pt x="0" y="0"/>
                </a:moveTo>
                <a:lnTo>
                  <a:pt x="642708" y="405841"/>
                </a:lnTo>
              </a:path>
            </a:pathLst>
          </a:custGeom>
          <a:ln w="12700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2066549" y="3968499"/>
            <a:ext cx="141605" cy="121920"/>
          </a:xfrm>
          <a:custGeom>
            <a:avLst/>
            <a:gdLst/>
            <a:ahLst/>
            <a:cxnLst/>
            <a:rect l="l" t="t" r="r" b="b"/>
            <a:pathLst>
              <a:path w="141605" h="121920">
                <a:moveTo>
                  <a:pt x="0" y="0"/>
                </a:moveTo>
                <a:lnTo>
                  <a:pt x="73482" y="121488"/>
                </a:lnTo>
                <a:lnTo>
                  <a:pt x="64427" y="40678"/>
                </a:lnTo>
                <a:lnTo>
                  <a:pt x="141287" y="14109"/>
                </a:lnTo>
                <a:lnTo>
                  <a:pt x="0" y="0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3155906" y="3930397"/>
            <a:ext cx="677545" cy="408940"/>
          </a:xfrm>
          <a:custGeom>
            <a:avLst/>
            <a:gdLst/>
            <a:ahLst/>
            <a:cxnLst/>
            <a:rect l="l" t="t" r="r" b="b"/>
            <a:pathLst>
              <a:path w="677545" h="408939">
                <a:moveTo>
                  <a:pt x="0" y="408673"/>
                </a:moveTo>
                <a:lnTo>
                  <a:pt x="676948" y="0"/>
                </a:lnTo>
              </a:path>
            </a:pathLst>
          </a:custGeom>
          <a:ln w="12700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3090668" y="4258453"/>
            <a:ext cx="141605" cy="120014"/>
          </a:xfrm>
          <a:custGeom>
            <a:avLst/>
            <a:gdLst/>
            <a:ahLst/>
            <a:cxnLst/>
            <a:rect l="l" t="t" r="r" b="b"/>
            <a:pathLst>
              <a:path w="141605" h="120014">
                <a:moveTo>
                  <a:pt x="75920" y="0"/>
                </a:moveTo>
                <a:lnTo>
                  <a:pt x="0" y="120002"/>
                </a:lnTo>
                <a:lnTo>
                  <a:pt x="141541" y="108724"/>
                </a:lnTo>
                <a:lnTo>
                  <a:pt x="65239" y="80619"/>
                </a:lnTo>
                <a:lnTo>
                  <a:pt x="75920" y="0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2950464" y="4712208"/>
            <a:ext cx="0" cy="368935"/>
          </a:xfrm>
          <a:custGeom>
            <a:avLst/>
            <a:gdLst/>
            <a:ahLst/>
            <a:cxnLst/>
            <a:rect l="l" t="t" r="r" b="b"/>
            <a:pathLst>
              <a:path w="0" h="368935">
                <a:moveTo>
                  <a:pt x="0" y="0"/>
                </a:moveTo>
                <a:lnTo>
                  <a:pt x="0" y="368808"/>
                </a:lnTo>
              </a:path>
            </a:pathLst>
          </a:custGeom>
          <a:ln w="12700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2886967" y="4636008"/>
            <a:ext cx="127000" cy="127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3055614" y="4030746"/>
            <a:ext cx="768350" cy="1088390"/>
          </a:xfrm>
          <a:custGeom>
            <a:avLst/>
            <a:gdLst/>
            <a:ahLst/>
            <a:cxnLst/>
            <a:rect l="l" t="t" r="r" b="b"/>
            <a:pathLst>
              <a:path w="768350" h="1088389">
                <a:moveTo>
                  <a:pt x="768350" y="0"/>
                </a:moveTo>
                <a:lnTo>
                  <a:pt x="0" y="1088364"/>
                </a:lnTo>
              </a:path>
            </a:pathLst>
          </a:custGeom>
          <a:ln w="12700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3742783" y="3968502"/>
            <a:ext cx="125133" cy="1403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2179320" y="5230367"/>
            <a:ext cx="594360" cy="0"/>
          </a:xfrm>
          <a:custGeom>
            <a:avLst/>
            <a:gdLst/>
            <a:ahLst/>
            <a:cxnLst/>
            <a:rect l="l" t="t" r="r" b="b"/>
            <a:pathLst>
              <a:path w="594360" h="0">
                <a:moveTo>
                  <a:pt x="0" y="0"/>
                </a:moveTo>
                <a:lnTo>
                  <a:pt x="594360" y="0"/>
                </a:lnTo>
              </a:path>
            </a:pathLst>
          </a:custGeom>
          <a:ln w="12700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2103120" y="5166864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7000" y="0"/>
                </a:moveTo>
                <a:lnTo>
                  <a:pt x="0" y="63500"/>
                </a:lnTo>
                <a:lnTo>
                  <a:pt x="127000" y="127000"/>
                </a:lnTo>
                <a:lnTo>
                  <a:pt x="76200" y="63500"/>
                </a:lnTo>
                <a:lnTo>
                  <a:pt x="127000" y="0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3090672" y="5230367"/>
            <a:ext cx="594360" cy="0"/>
          </a:xfrm>
          <a:custGeom>
            <a:avLst/>
            <a:gdLst/>
            <a:ahLst/>
            <a:cxnLst/>
            <a:rect l="l" t="t" r="r" b="b"/>
            <a:pathLst>
              <a:path w="594360" h="0">
                <a:moveTo>
                  <a:pt x="59436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3634232" y="5166864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0" y="0"/>
                </a:moveTo>
                <a:lnTo>
                  <a:pt x="50800" y="63500"/>
                </a:lnTo>
                <a:lnTo>
                  <a:pt x="0" y="127000"/>
                </a:lnTo>
                <a:lnTo>
                  <a:pt x="127000" y="63500"/>
                </a:lnTo>
                <a:lnTo>
                  <a:pt x="0" y="0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4043166" y="3930393"/>
            <a:ext cx="240665" cy="347345"/>
          </a:xfrm>
          <a:custGeom>
            <a:avLst/>
            <a:gdLst/>
            <a:ahLst/>
            <a:cxnLst/>
            <a:rect l="l" t="t" r="r" b="b"/>
            <a:pathLst>
              <a:path w="240664" h="347345">
                <a:moveTo>
                  <a:pt x="240131" y="347281"/>
                </a:moveTo>
                <a:lnTo>
                  <a:pt x="0" y="0"/>
                </a:lnTo>
              </a:path>
            </a:pathLst>
          </a:custGeom>
          <a:ln w="12700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4202168" y="4199775"/>
            <a:ext cx="124472" cy="1405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617336" y="4005066"/>
            <a:ext cx="168910" cy="1010919"/>
          </a:xfrm>
          <a:custGeom>
            <a:avLst/>
            <a:gdLst/>
            <a:ahLst/>
            <a:cxnLst/>
            <a:rect l="l" t="t" r="r" b="b"/>
            <a:pathLst>
              <a:path w="168910" h="1010920">
                <a:moveTo>
                  <a:pt x="164600" y="1010513"/>
                </a:moveTo>
                <a:lnTo>
                  <a:pt x="138510" y="968502"/>
                </a:lnTo>
                <a:lnTo>
                  <a:pt x="110447" y="921893"/>
                </a:lnTo>
                <a:lnTo>
                  <a:pt x="82509" y="872537"/>
                </a:lnTo>
                <a:lnTo>
                  <a:pt x="56794" y="822281"/>
                </a:lnTo>
                <a:lnTo>
                  <a:pt x="35401" y="772974"/>
                </a:lnTo>
                <a:lnTo>
                  <a:pt x="20430" y="726465"/>
                </a:lnTo>
                <a:lnTo>
                  <a:pt x="9691" y="674348"/>
                </a:lnTo>
                <a:lnTo>
                  <a:pt x="2968" y="621429"/>
                </a:lnTo>
                <a:lnTo>
                  <a:pt x="0" y="568028"/>
                </a:lnTo>
                <a:lnTo>
                  <a:pt x="523" y="514468"/>
                </a:lnTo>
                <a:lnTo>
                  <a:pt x="4278" y="461067"/>
                </a:lnTo>
                <a:lnTo>
                  <a:pt x="11000" y="408148"/>
                </a:lnTo>
                <a:lnTo>
                  <a:pt x="20430" y="356031"/>
                </a:lnTo>
                <a:lnTo>
                  <a:pt x="32695" y="309219"/>
                </a:lnTo>
                <a:lnTo>
                  <a:pt x="49771" y="260091"/>
                </a:lnTo>
                <a:lnTo>
                  <a:pt x="70151" y="210134"/>
                </a:lnTo>
                <a:lnTo>
                  <a:pt x="92329" y="160837"/>
                </a:lnTo>
                <a:lnTo>
                  <a:pt x="114800" y="113687"/>
                </a:lnTo>
                <a:lnTo>
                  <a:pt x="136056" y="70172"/>
                </a:lnTo>
                <a:lnTo>
                  <a:pt x="154594" y="31781"/>
                </a:lnTo>
                <a:lnTo>
                  <a:pt x="168905" y="0"/>
                </a:lnTo>
              </a:path>
            </a:pathLst>
          </a:custGeom>
          <a:ln w="12699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701403" y="4939443"/>
            <a:ext cx="119773" cy="14156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2066429" y="4107083"/>
            <a:ext cx="168910" cy="1010919"/>
          </a:xfrm>
          <a:custGeom>
            <a:avLst/>
            <a:gdLst/>
            <a:ahLst/>
            <a:cxnLst/>
            <a:rect l="l" t="t" r="r" b="b"/>
            <a:pathLst>
              <a:path w="168910" h="1010920">
                <a:moveTo>
                  <a:pt x="4305" y="0"/>
                </a:moveTo>
                <a:lnTo>
                  <a:pt x="30394" y="42011"/>
                </a:lnTo>
                <a:lnTo>
                  <a:pt x="58458" y="88619"/>
                </a:lnTo>
                <a:lnTo>
                  <a:pt x="86396" y="137975"/>
                </a:lnTo>
                <a:lnTo>
                  <a:pt x="112111" y="188231"/>
                </a:lnTo>
                <a:lnTo>
                  <a:pt x="133503" y="237538"/>
                </a:lnTo>
                <a:lnTo>
                  <a:pt x="148475" y="284048"/>
                </a:lnTo>
                <a:lnTo>
                  <a:pt x="159214" y="336165"/>
                </a:lnTo>
                <a:lnTo>
                  <a:pt x="165937" y="389084"/>
                </a:lnTo>
                <a:lnTo>
                  <a:pt x="168905" y="442484"/>
                </a:lnTo>
                <a:lnTo>
                  <a:pt x="168381" y="496045"/>
                </a:lnTo>
                <a:lnTo>
                  <a:pt x="164627" y="549445"/>
                </a:lnTo>
                <a:lnTo>
                  <a:pt x="157904" y="602364"/>
                </a:lnTo>
                <a:lnTo>
                  <a:pt x="148475" y="654481"/>
                </a:lnTo>
                <a:lnTo>
                  <a:pt x="136210" y="701293"/>
                </a:lnTo>
                <a:lnTo>
                  <a:pt x="119134" y="750422"/>
                </a:lnTo>
                <a:lnTo>
                  <a:pt x="98754" y="800378"/>
                </a:lnTo>
                <a:lnTo>
                  <a:pt x="76576" y="849676"/>
                </a:lnTo>
                <a:lnTo>
                  <a:pt x="54105" y="896825"/>
                </a:lnTo>
                <a:lnTo>
                  <a:pt x="32848" y="940340"/>
                </a:lnTo>
                <a:lnTo>
                  <a:pt x="14311" y="978732"/>
                </a:lnTo>
                <a:lnTo>
                  <a:pt x="0" y="1010513"/>
                </a:lnTo>
              </a:path>
            </a:pathLst>
          </a:custGeom>
          <a:ln w="12699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2031494" y="4041652"/>
            <a:ext cx="119773" cy="14156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4008117" y="4678069"/>
            <a:ext cx="183515" cy="403225"/>
          </a:xfrm>
          <a:custGeom>
            <a:avLst/>
            <a:gdLst/>
            <a:ahLst/>
            <a:cxnLst/>
            <a:rect l="l" t="t" r="r" b="b"/>
            <a:pathLst>
              <a:path w="183514" h="403225">
                <a:moveTo>
                  <a:pt x="183286" y="0"/>
                </a:moveTo>
                <a:lnTo>
                  <a:pt x="141297" y="32889"/>
                </a:lnTo>
                <a:lnTo>
                  <a:pt x="105994" y="69189"/>
                </a:lnTo>
                <a:lnTo>
                  <a:pt x="82614" y="102790"/>
                </a:lnTo>
                <a:lnTo>
                  <a:pt x="63909" y="138722"/>
                </a:lnTo>
                <a:lnTo>
                  <a:pt x="48476" y="176863"/>
                </a:lnTo>
                <a:lnTo>
                  <a:pt x="34912" y="217093"/>
                </a:lnTo>
                <a:lnTo>
                  <a:pt x="23322" y="260118"/>
                </a:lnTo>
                <a:lnTo>
                  <a:pt x="14184" y="306090"/>
                </a:lnTo>
                <a:lnTo>
                  <a:pt x="6681" y="354026"/>
                </a:lnTo>
                <a:lnTo>
                  <a:pt x="0" y="402945"/>
                </a:lnTo>
              </a:path>
            </a:pathLst>
          </a:custGeom>
          <a:ln w="12700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4114053" y="4636011"/>
            <a:ext cx="140970" cy="123189"/>
          </a:xfrm>
          <a:custGeom>
            <a:avLst/>
            <a:gdLst/>
            <a:ahLst/>
            <a:cxnLst/>
            <a:rect l="l" t="t" r="r" b="b"/>
            <a:pathLst>
              <a:path w="140970" h="123189">
                <a:moveTo>
                  <a:pt x="140957" y="0"/>
                </a:moveTo>
                <a:lnTo>
                  <a:pt x="0" y="17081"/>
                </a:lnTo>
                <a:lnTo>
                  <a:pt x="77393" y="42024"/>
                </a:lnTo>
                <a:lnTo>
                  <a:pt x="70040" y="123012"/>
                </a:lnTo>
                <a:lnTo>
                  <a:pt x="140957" y="0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4176753" y="4672578"/>
            <a:ext cx="185420" cy="438784"/>
          </a:xfrm>
          <a:custGeom>
            <a:avLst/>
            <a:gdLst/>
            <a:ahLst/>
            <a:cxnLst/>
            <a:rect l="l" t="t" r="r" b="b"/>
            <a:pathLst>
              <a:path w="185420" h="438785">
                <a:moveTo>
                  <a:pt x="0" y="438721"/>
                </a:moveTo>
                <a:lnTo>
                  <a:pt x="42919" y="402431"/>
                </a:lnTo>
                <a:lnTo>
                  <a:pt x="78943" y="362330"/>
                </a:lnTo>
                <a:lnTo>
                  <a:pt x="102322" y="325855"/>
                </a:lnTo>
                <a:lnTo>
                  <a:pt x="121027" y="286850"/>
                </a:lnTo>
                <a:lnTo>
                  <a:pt x="136461" y="245446"/>
                </a:lnTo>
                <a:lnTo>
                  <a:pt x="150025" y="201777"/>
                </a:lnTo>
                <a:lnTo>
                  <a:pt x="161613" y="155064"/>
                </a:lnTo>
                <a:lnTo>
                  <a:pt x="170748" y="105151"/>
                </a:lnTo>
                <a:lnTo>
                  <a:pt x="178250" y="53107"/>
                </a:lnTo>
                <a:lnTo>
                  <a:pt x="184937" y="0"/>
                </a:lnTo>
              </a:path>
            </a:pathLst>
          </a:custGeom>
          <a:ln w="12700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4114805" y="5030109"/>
            <a:ext cx="140335" cy="125730"/>
          </a:xfrm>
          <a:custGeom>
            <a:avLst/>
            <a:gdLst/>
            <a:ahLst/>
            <a:cxnLst/>
            <a:rect l="l" t="t" r="r" b="b"/>
            <a:pathLst>
              <a:path w="140335" h="125729">
                <a:moveTo>
                  <a:pt x="66255" y="0"/>
                </a:moveTo>
                <a:lnTo>
                  <a:pt x="0" y="125577"/>
                </a:lnTo>
                <a:lnTo>
                  <a:pt x="140220" y="103238"/>
                </a:lnTo>
                <a:lnTo>
                  <a:pt x="61937" y="81203"/>
                </a:lnTo>
                <a:lnTo>
                  <a:pt x="66255" y="0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 txBox="1"/>
          <p:nvPr/>
        </p:nvSpPr>
        <p:spPr>
          <a:xfrm>
            <a:off x="3876323" y="5069941"/>
            <a:ext cx="1651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Times New Roman"/>
                <a:cs typeface="Times New Roman"/>
              </a:rPr>
              <a:t>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3882723" y="3639591"/>
            <a:ext cx="1905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Times New Roman"/>
                <a:cs typeface="Times New Roman"/>
              </a:rPr>
              <a:t>D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848908" y="5068341"/>
            <a:ext cx="2316480" cy="10172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33144">
              <a:lnSpc>
                <a:spcPct val="100000"/>
              </a:lnSpc>
              <a:spcBef>
                <a:spcPts val="100"/>
              </a:spcBef>
              <a:tabLst>
                <a:tab pos="2016125" algn="l"/>
              </a:tabLst>
            </a:pPr>
            <a:r>
              <a:rPr dirty="0" sz="1800" spc="-5">
                <a:latin typeface="Times New Roman"/>
                <a:cs typeface="Times New Roman"/>
              </a:rPr>
              <a:t>F	</a:t>
            </a:r>
            <a:r>
              <a:rPr dirty="0" sz="1800">
                <a:latin typeface="Times New Roman"/>
                <a:cs typeface="Times New Roman"/>
              </a:rPr>
              <a:t>C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67665" algn="l"/>
                <a:tab pos="741045" algn="l"/>
                <a:tab pos="1078865" algn="l"/>
                <a:tab pos="1411605" algn="l"/>
                <a:tab pos="1744980" algn="l"/>
                <a:tab pos="2117090" algn="l"/>
              </a:tabLst>
            </a:pPr>
            <a:r>
              <a:rPr dirty="0" sz="2400" i="1">
                <a:latin typeface="Times New Roman"/>
                <a:cs typeface="Times New Roman"/>
              </a:rPr>
              <a:t>C	</a:t>
            </a:r>
            <a:r>
              <a:rPr dirty="0" sz="2400" spc="-5" i="1">
                <a:latin typeface="Times New Roman"/>
                <a:cs typeface="Times New Roman"/>
              </a:rPr>
              <a:t>D</a:t>
            </a:r>
            <a:r>
              <a:rPr dirty="0" sz="2400" spc="-5" i="1">
                <a:latin typeface="Times New Roman"/>
                <a:cs typeface="Times New Roman"/>
              </a:rPr>
              <a:t>	B	F	A	</a:t>
            </a:r>
            <a:r>
              <a:rPr dirty="0" sz="2400" spc="-5" i="1">
                <a:latin typeface="Times New Roman"/>
                <a:cs typeface="Times New Roman"/>
              </a:rPr>
              <a:t>G</a:t>
            </a:r>
            <a:r>
              <a:rPr dirty="0" sz="2400" spc="-5" i="1">
                <a:latin typeface="Times New Roman"/>
                <a:cs typeface="Times New Roman"/>
              </a:rPr>
              <a:t>	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2872997" y="4304817"/>
            <a:ext cx="1784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Times New Roman"/>
                <a:cs typeface="Times New Roman"/>
              </a:rPr>
              <a:t>B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1836296" y="3696741"/>
            <a:ext cx="1905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Times New Roman"/>
                <a:cs typeface="Times New Roman"/>
              </a:rPr>
              <a:t>A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2077404" y="4065887"/>
            <a:ext cx="766445" cy="1015365"/>
          </a:xfrm>
          <a:custGeom>
            <a:avLst/>
            <a:gdLst/>
            <a:ahLst/>
            <a:cxnLst/>
            <a:rect l="l" t="t" r="r" b="b"/>
            <a:pathLst>
              <a:path w="766444" h="1015364">
                <a:moveTo>
                  <a:pt x="0" y="0"/>
                </a:moveTo>
                <a:lnTo>
                  <a:pt x="766381" y="1015123"/>
                </a:lnTo>
              </a:path>
            </a:pathLst>
          </a:custGeom>
          <a:ln w="12700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2031497" y="4005077"/>
            <a:ext cx="127203" cy="1396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 txBox="1"/>
          <p:nvPr/>
        </p:nvSpPr>
        <p:spPr>
          <a:xfrm>
            <a:off x="4339822" y="4366666"/>
            <a:ext cx="1905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Times New Roman"/>
                <a:cs typeface="Times New Roman"/>
              </a:rPr>
              <a:t>G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874775" y="3435096"/>
            <a:ext cx="704087" cy="7040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922019" y="3462528"/>
            <a:ext cx="609599" cy="6095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922019" y="3462529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609600" y="438035"/>
                </a:moveTo>
                <a:lnTo>
                  <a:pt x="426885" y="609599"/>
                </a:lnTo>
                <a:lnTo>
                  <a:pt x="426885" y="527418"/>
                </a:lnTo>
                <a:lnTo>
                  <a:pt x="350723" y="527418"/>
                </a:lnTo>
                <a:lnTo>
                  <a:pt x="298895" y="524588"/>
                </a:lnTo>
                <a:lnTo>
                  <a:pt x="249429" y="516369"/>
                </a:lnTo>
                <a:lnTo>
                  <a:pt x="202866" y="503163"/>
                </a:lnTo>
                <a:lnTo>
                  <a:pt x="159750" y="485375"/>
                </a:lnTo>
                <a:lnTo>
                  <a:pt x="120622" y="463409"/>
                </a:lnTo>
                <a:lnTo>
                  <a:pt x="86026" y="437667"/>
                </a:lnTo>
                <a:lnTo>
                  <a:pt x="56503" y="408555"/>
                </a:lnTo>
                <a:lnTo>
                  <a:pt x="32596" y="376475"/>
                </a:lnTo>
                <a:lnTo>
                  <a:pt x="14849" y="341832"/>
                </a:lnTo>
                <a:lnTo>
                  <a:pt x="3802" y="305029"/>
                </a:lnTo>
                <a:lnTo>
                  <a:pt x="0" y="266471"/>
                </a:lnTo>
                <a:lnTo>
                  <a:pt x="0" y="0"/>
                </a:lnTo>
                <a:lnTo>
                  <a:pt x="182714" y="0"/>
                </a:lnTo>
                <a:lnTo>
                  <a:pt x="182714" y="266471"/>
                </a:lnTo>
                <a:lnTo>
                  <a:pt x="195916" y="298455"/>
                </a:lnTo>
                <a:lnTo>
                  <a:pt x="231919" y="324578"/>
                </a:lnTo>
                <a:lnTo>
                  <a:pt x="285322" y="342193"/>
                </a:lnTo>
                <a:lnTo>
                  <a:pt x="350723" y="348653"/>
                </a:lnTo>
                <a:lnTo>
                  <a:pt x="426885" y="348653"/>
                </a:lnTo>
                <a:lnTo>
                  <a:pt x="426885" y="266471"/>
                </a:lnTo>
                <a:lnTo>
                  <a:pt x="609600" y="438035"/>
                </a:lnTo>
                <a:close/>
              </a:path>
            </a:pathLst>
          </a:custGeom>
          <a:ln w="9144">
            <a:solidFill>
              <a:srgbClr val="61881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 txBox="1"/>
          <p:nvPr/>
        </p:nvSpPr>
        <p:spPr>
          <a:xfrm>
            <a:off x="315508" y="4095267"/>
            <a:ext cx="111442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latin typeface="Times New Roman"/>
                <a:cs typeface="Times New Roman"/>
              </a:rPr>
              <a:t>t</a:t>
            </a:r>
            <a:r>
              <a:rPr dirty="0" sz="2000">
                <a:latin typeface="Times New Roman"/>
                <a:cs typeface="Times New Roman"/>
              </a:rPr>
              <a:t>r</a:t>
            </a:r>
            <a:r>
              <a:rPr dirty="0" sz="2000" spc="-5">
                <a:latin typeface="Times New Roman"/>
                <a:cs typeface="Times New Roman"/>
              </a:rPr>
              <a:t>a</a:t>
            </a:r>
            <a:r>
              <a:rPr dirty="0" sz="2000" spc="5">
                <a:latin typeface="Times New Roman"/>
                <a:cs typeface="Times New Roman"/>
              </a:rPr>
              <a:t>n</a:t>
            </a:r>
            <a:r>
              <a:rPr dirty="0" sz="2000">
                <a:latin typeface="Times New Roman"/>
                <a:cs typeface="Times New Roman"/>
              </a:rPr>
              <a:t>s</a:t>
            </a:r>
            <a:r>
              <a:rPr dirty="0" sz="2000" spc="5">
                <a:latin typeface="Times New Roman"/>
                <a:cs typeface="Times New Roman"/>
              </a:rPr>
              <a:t>po</a:t>
            </a:r>
            <a:r>
              <a:rPr dirty="0" sz="2000" spc="-15">
                <a:latin typeface="Times New Roman"/>
                <a:cs typeface="Times New Roman"/>
              </a:rPr>
              <a:t>s</a:t>
            </a:r>
            <a:r>
              <a:rPr dirty="0" sz="2000" spc="-5">
                <a:latin typeface="Times New Roman"/>
                <a:cs typeface="Times New Roman"/>
              </a:rPr>
              <a:t>e</a:t>
            </a:r>
            <a:r>
              <a:rPr dirty="0" sz="2000">
                <a:latin typeface="Times New Roman"/>
                <a:cs typeface="Times New Roman"/>
              </a:rPr>
              <a:t>d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5339334" y="1628394"/>
            <a:ext cx="338455" cy="356870"/>
          </a:xfrm>
          <a:custGeom>
            <a:avLst/>
            <a:gdLst/>
            <a:ahLst/>
            <a:cxnLst/>
            <a:rect l="l" t="t" r="r" b="b"/>
            <a:pathLst>
              <a:path w="338454" h="356869">
                <a:moveTo>
                  <a:pt x="0" y="178308"/>
                </a:moveTo>
                <a:lnTo>
                  <a:pt x="6043" y="130907"/>
                </a:lnTo>
                <a:lnTo>
                  <a:pt x="23097" y="88312"/>
                </a:lnTo>
                <a:lnTo>
                  <a:pt x="49549" y="52225"/>
                </a:lnTo>
                <a:lnTo>
                  <a:pt x="83786" y="24344"/>
                </a:lnTo>
                <a:lnTo>
                  <a:pt x="124195" y="6369"/>
                </a:lnTo>
                <a:lnTo>
                  <a:pt x="169164" y="0"/>
                </a:lnTo>
                <a:lnTo>
                  <a:pt x="214132" y="6369"/>
                </a:lnTo>
                <a:lnTo>
                  <a:pt x="254541" y="24344"/>
                </a:lnTo>
                <a:lnTo>
                  <a:pt x="288778" y="52225"/>
                </a:lnTo>
                <a:lnTo>
                  <a:pt x="315230" y="88312"/>
                </a:lnTo>
                <a:lnTo>
                  <a:pt x="332284" y="130907"/>
                </a:lnTo>
                <a:lnTo>
                  <a:pt x="338328" y="178308"/>
                </a:lnTo>
                <a:lnTo>
                  <a:pt x="332284" y="225708"/>
                </a:lnTo>
                <a:lnTo>
                  <a:pt x="315230" y="268303"/>
                </a:lnTo>
                <a:lnTo>
                  <a:pt x="288778" y="304390"/>
                </a:lnTo>
                <a:lnTo>
                  <a:pt x="254541" y="332271"/>
                </a:lnTo>
                <a:lnTo>
                  <a:pt x="214132" y="350246"/>
                </a:lnTo>
                <a:lnTo>
                  <a:pt x="169164" y="356616"/>
                </a:lnTo>
                <a:lnTo>
                  <a:pt x="124195" y="350246"/>
                </a:lnTo>
                <a:lnTo>
                  <a:pt x="83786" y="332271"/>
                </a:lnTo>
                <a:lnTo>
                  <a:pt x="49549" y="304390"/>
                </a:lnTo>
                <a:lnTo>
                  <a:pt x="23097" y="268303"/>
                </a:lnTo>
                <a:lnTo>
                  <a:pt x="6043" y="225708"/>
                </a:lnTo>
                <a:lnTo>
                  <a:pt x="0" y="17830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7372350" y="1570482"/>
            <a:ext cx="337185" cy="355600"/>
          </a:xfrm>
          <a:custGeom>
            <a:avLst/>
            <a:gdLst/>
            <a:ahLst/>
            <a:cxnLst/>
            <a:rect l="l" t="t" r="r" b="b"/>
            <a:pathLst>
              <a:path w="337184" h="355600">
                <a:moveTo>
                  <a:pt x="0" y="177546"/>
                </a:moveTo>
                <a:lnTo>
                  <a:pt x="6015" y="130346"/>
                </a:lnTo>
                <a:lnTo>
                  <a:pt x="22992" y="87934"/>
                </a:lnTo>
                <a:lnTo>
                  <a:pt x="49325" y="52001"/>
                </a:lnTo>
                <a:lnTo>
                  <a:pt x="83407" y="24240"/>
                </a:lnTo>
                <a:lnTo>
                  <a:pt x="123635" y="6342"/>
                </a:lnTo>
                <a:lnTo>
                  <a:pt x="168402" y="0"/>
                </a:lnTo>
                <a:lnTo>
                  <a:pt x="213168" y="6342"/>
                </a:lnTo>
                <a:lnTo>
                  <a:pt x="253396" y="24240"/>
                </a:lnTo>
                <a:lnTo>
                  <a:pt x="287478" y="52001"/>
                </a:lnTo>
                <a:lnTo>
                  <a:pt x="313811" y="87934"/>
                </a:lnTo>
                <a:lnTo>
                  <a:pt x="330788" y="130346"/>
                </a:lnTo>
                <a:lnTo>
                  <a:pt x="336804" y="177546"/>
                </a:lnTo>
                <a:lnTo>
                  <a:pt x="330788" y="224745"/>
                </a:lnTo>
                <a:lnTo>
                  <a:pt x="313811" y="267157"/>
                </a:lnTo>
                <a:lnTo>
                  <a:pt x="287478" y="303090"/>
                </a:lnTo>
                <a:lnTo>
                  <a:pt x="253396" y="330851"/>
                </a:lnTo>
                <a:lnTo>
                  <a:pt x="213168" y="348749"/>
                </a:lnTo>
                <a:lnTo>
                  <a:pt x="168402" y="355092"/>
                </a:lnTo>
                <a:lnTo>
                  <a:pt x="123635" y="348749"/>
                </a:lnTo>
                <a:lnTo>
                  <a:pt x="83407" y="330851"/>
                </a:lnTo>
                <a:lnTo>
                  <a:pt x="49325" y="303090"/>
                </a:lnTo>
                <a:lnTo>
                  <a:pt x="22992" y="267157"/>
                </a:lnTo>
                <a:lnTo>
                  <a:pt x="6015" y="224745"/>
                </a:lnTo>
                <a:lnTo>
                  <a:pt x="0" y="177546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7823454" y="2283714"/>
            <a:ext cx="338455" cy="355600"/>
          </a:xfrm>
          <a:custGeom>
            <a:avLst/>
            <a:gdLst/>
            <a:ahLst/>
            <a:cxnLst/>
            <a:rect l="l" t="t" r="r" b="b"/>
            <a:pathLst>
              <a:path w="338454" h="355600">
                <a:moveTo>
                  <a:pt x="0" y="177546"/>
                </a:moveTo>
                <a:lnTo>
                  <a:pt x="6043" y="130346"/>
                </a:lnTo>
                <a:lnTo>
                  <a:pt x="23097" y="87934"/>
                </a:lnTo>
                <a:lnTo>
                  <a:pt x="49549" y="52001"/>
                </a:lnTo>
                <a:lnTo>
                  <a:pt x="83786" y="24240"/>
                </a:lnTo>
                <a:lnTo>
                  <a:pt x="124195" y="6342"/>
                </a:lnTo>
                <a:lnTo>
                  <a:pt x="169164" y="0"/>
                </a:lnTo>
                <a:lnTo>
                  <a:pt x="214132" y="6342"/>
                </a:lnTo>
                <a:lnTo>
                  <a:pt x="254541" y="24240"/>
                </a:lnTo>
                <a:lnTo>
                  <a:pt x="288778" y="52001"/>
                </a:lnTo>
                <a:lnTo>
                  <a:pt x="315230" y="87934"/>
                </a:lnTo>
                <a:lnTo>
                  <a:pt x="332284" y="130346"/>
                </a:lnTo>
                <a:lnTo>
                  <a:pt x="338328" y="177546"/>
                </a:lnTo>
                <a:lnTo>
                  <a:pt x="332284" y="224745"/>
                </a:lnTo>
                <a:lnTo>
                  <a:pt x="315230" y="267157"/>
                </a:lnTo>
                <a:lnTo>
                  <a:pt x="288778" y="303090"/>
                </a:lnTo>
                <a:lnTo>
                  <a:pt x="254541" y="330851"/>
                </a:lnTo>
                <a:lnTo>
                  <a:pt x="214132" y="348749"/>
                </a:lnTo>
                <a:lnTo>
                  <a:pt x="169164" y="355092"/>
                </a:lnTo>
                <a:lnTo>
                  <a:pt x="124195" y="348749"/>
                </a:lnTo>
                <a:lnTo>
                  <a:pt x="83786" y="330851"/>
                </a:lnTo>
                <a:lnTo>
                  <a:pt x="49549" y="303090"/>
                </a:lnTo>
                <a:lnTo>
                  <a:pt x="23097" y="267157"/>
                </a:lnTo>
                <a:lnTo>
                  <a:pt x="6043" y="224745"/>
                </a:lnTo>
                <a:lnTo>
                  <a:pt x="0" y="17754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7372350" y="2995422"/>
            <a:ext cx="337185" cy="356870"/>
          </a:xfrm>
          <a:custGeom>
            <a:avLst/>
            <a:gdLst/>
            <a:ahLst/>
            <a:cxnLst/>
            <a:rect l="l" t="t" r="r" b="b"/>
            <a:pathLst>
              <a:path w="337184" h="356870">
                <a:moveTo>
                  <a:pt x="0" y="178308"/>
                </a:moveTo>
                <a:lnTo>
                  <a:pt x="6015" y="130907"/>
                </a:lnTo>
                <a:lnTo>
                  <a:pt x="22992" y="88312"/>
                </a:lnTo>
                <a:lnTo>
                  <a:pt x="49325" y="52225"/>
                </a:lnTo>
                <a:lnTo>
                  <a:pt x="83407" y="24344"/>
                </a:lnTo>
                <a:lnTo>
                  <a:pt x="123635" y="6369"/>
                </a:lnTo>
                <a:lnTo>
                  <a:pt x="168402" y="0"/>
                </a:lnTo>
                <a:lnTo>
                  <a:pt x="213168" y="6369"/>
                </a:lnTo>
                <a:lnTo>
                  <a:pt x="253396" y="24344"/>
                </a:lnTo>
                <a:lnTo>
                  <a:pt x="287478" y="52225"/>
                </a:lnTo>
                <a:lnTo>
                  <a:pt x="313811" y="88312"/>
                </a:lnTo>
                <a:lnTo>
                  <a:pt x="330788" y="130907"/>
                </a:lnTo>
                <a:lnTo>
                  <a:pt x="336804" y="178308"/>
                </a:lnTo>
                <a:lnTo>
                  <a:pt x="330788" y="225708"/>
                </a:lnTo>
                <a:lnTo>
                  <a:pt x="313811" y="268303"/>
                </a:lnTo>
                <a:lnTo>
                  <a:pt x="287478" y="304390"/>
                </a:lnTo>
                <a:lnTo>
                  <a:pt x="253396" y="332271"/>
                </a:lnTo>
                <a:lnTo>
                  <a:pt x="213168" y="350246"/>
                </a:lnTo>
                <a:lnTo>
                  <a:pt x="168402" y="356616"/>
                </a:lnTo>
                <a:lnTo>
                  <a:pt x="123635" y="350246"/>
                </a:lnTo>
                <a:lnTo>
                  <a:pt x="83407" y="332271"/>
                </a:lnTo>
                <a:lnTo>
                  <a:pt x="49325" y="304390"/>
                </a:lnTo>
                <a:lnTo>
                  <a:pt x="22992" y="268303"/>
                </a:lnTo>
                <a:lnTo>
                  <a:pt x="6015" y="225708"/>
                </a:lnTo>
                <a:lnTo>
                  <a:pt x="0" y="17830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6355841" y="2224277"/>
            <a:ext cx="338455" cy="355600"/>
          </a:xfrm>
          <a:custGeom>
            <a:avLst/>
            <a:gdLst/>
            <a:ahLst/>
            <a:cxnLst/>
            <a:rect l="l" t="t" r="r" b="b"/>
            <a:pathLst>
              <a:path w="338454" h="355600">
                <a:moveTo>
                  <a:pt x="0" y="177546"/>
                </a:moveTo>
                <a:lnTo>
                  <a:pt x="6043" y="130346"/>
                </a:lnTo>
                <a:lnTo>
                  <a:pt x="23097" y="87934"/>
                </a:lnTo>
                <a:lnTo>
                  <a:pt x="49549" y="52001"/>
                </a:lnTo>
                <a:lnTo>
                  <a:pt x="83786" y="24240"/>
                </a:lnTo>
                <a:lnTo>
                  <a:pt x="124195" y="6342"/>
                </a:lnTo>
                <a:lnTo>
                  <a:pt x="169164" y="0"/>
                </a:lnTo>
                <a:lnTo>
                  <a:pt x="214132" y="6342"/>
                </a:lnTo>
                <a:lnTo>
                  <a:pt x="254541" y="24240"/>
                </a:lnTo>
                <a:lnTo>
                  <a:pt x="288778" y="52001"/>
                </a:lnTo>
                <a:lnTo>
                  <a:pt x="315230" y="87934"/>
                </a:lnTo>
                <a:lnTo>
                  <a:pt x="332284" y="130346"/>
                </a:lnTo>
                <a:lnTo>
                  <a:pt x="338328" y="177546"/>
                </a:lnTo>
                <a:lnTo>
                  <a:pt x="332284" y="224745"/>
                </a:lnTo>
                <a:lnTo>
                  <a:pt x="315230" y="267157"/>
                </a:lnTo>
                <a:lnTo>
                  <a:pt x="288778" y="303090"/>
                </a:lnTo>
                <a:lnTo>
                  <a:pt x="254541" y="330851"/>
                </a:lnTo>
                <a:lnTo>
                  <a:pt x="214132" y="348749"/>
                </a:lnTo>
                <a:lnTo>
                  <a:pt x="169164" y="355092"/>
                </a:lnTo>
                <a:lnTo>
                  <a:pt x="124195" y="348749"/>
                </a:lnTo>
                <a:lnTo>
                  <a:pt x="83786" y="330851"/>
                </a:lnTo>
                <a:lnTo>
                  <a:pt x="49549" y="303090"/>
                </a:lnTo>
                <a:lnTo>
                  <a:pt x="23097" y="267157"/>
                </a:lnTo>
                <a:lnTo>
                  <a:pt x="6043" y="224745"/>
                </a:lnTo>
                <a:lnTo>
                  <a:pt x="0" y="17754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6355841" y="2995422"/>
            <a:ext cx="338455" cy="356870"/>
          </a:xfrm>
          <a:custGeom>
            <a:avLst/>
            <a:gdLst/>
            <a:ahLst/>
            <a:cxnLst/>
            <a:rect l="l" t="t" r="r" b="b"/>
            <a:pathLst>
              <a:path w="338454" h="356870">
                <a:moveTo>
                  <a:pt x="0" y="178308"/>
                </a:moveTo>
                <a:lnTo>
                  <a:pt x="6043" y="130907"/>
                </a:lnTo>
                <a:lnTo>
                  <a:pt x="23097" y="88312"/>
                </a:lnTo>
                <a:lnTo>
                  <a:pt x="49549" y="52225"/>
                </a:lnTo>
                <a:lnTo>
                  <a:pt x="83786" y="24344"/>
                </a:lnTo>
                <a:lnTo>
                  <a:pt x="124195" y="6369"/>
                </a:lnTo>
                <a:lnTo>
                  <a:pt x="169164" y="0"/>
                </a:lnTo>
                <a:lnTo>
                  <a:pt x="214132" y="6369"/>
                </a:lnTo>
                <a:lnTo>
                  <a:pt x="254541" y="24344"/>
                </a:lnTo>
                <a:lnTo>
                  <a:pt x="288778" y="52225"/>
                </a:lnTo>
                <a:lnTo>
                  <a:pt x="315230" y="88312"/>
                </a:lnTo>
                <a:lnTo>
                  <a:pt x="332284" y="130907"/>
                </a:lnTo>
                <a:lnTo>
                  <a:pt x="338328" y="178308"/>
                </a:lnTo>
                <a:lnTo>
                  <a:pt x="332284" y="225708"/>
                </a:lnTo>
                <a:lnTo>
                  <a:pt x="315230" y="268303"/>
                </a:lnTo>
                <a:lnTo>
                  <a:pt x="288778" y="304390"/>
                </a:lnTo>
                <a:lnTo>
                  <a:pt x="254541" y="332271"/>
                </a:lnTo>
                <a:lnTo>
                  <a:pt x="214132" y="350246"/>
                </a:lnTo>
                <a:lnTo>
                  <a:pt x="169164" y="356616"/>
                </a:lnTo>
                <a:lnTo>
                  <a:pt x="124195" y="350246"/>
                </a:lnTo>
                <a:lnTo>
                  <a:pt x="83786" y="332271"/>
                </a:lnTo>
                <a:lnTo>
                  <a:pt x="49549" y="304390"/>
                </a:lnTo>
                <a:lnTo>
                  <a:pt x="23097" y="268303"/>
                </a:lnTo>
                <a:lnTo>
                  <a:pt x="6043" y="225708"/>
                </a:lnTo>
                <a:lnTo>
                  <a:pt x="0" y="17830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5339334" y="2995422"/>
            <a:ext cx="338455" cy="356870"/>
          </a:xfrm>
          <a:custGeom>
            <a:avLst/>
            <a:gdLst/>
            <a:ahLst/>
            <a:cxnLst/>
            <a:rect l="l" t="t" r="r" b="b"/>
            <a:pathLst>
              <a:path w="338454" h="356870">
                <a:moveTo>
                  <a:pt x="0" y="178308"/>
                </a:moveTo>
                <a:lnTo>
                  <a:pt x="6043" y="130907"/>
                </a:lnTo>
                <a:lnTo>
                  <a:pt x="23097" y="88312"/>
                </a:lnTo>
                <a:lnTo>
                  <a:pt x="49549" y="52225"/>
                </a:lnTo>
                <a:lnTo>
                  <a:pt x="83786" y="24344"/>
                </a:lnTo>
                <a:lnTo>
                  <a:pt x="124195" y="6369"/>
                </a:lnTo>
                <a:lnTo>
                  <a:pt x="169164" y="0"/>
                </a:lnTo>
                <a:lnTo>
                  <a:pt x="214132" y="6369"/>
                </a:lnTo>
                <a:lnTo>
                  <a:pt x="254541" y="24344"/>
                </a:lnTo>
                <a:lnTo>
                  <a:pt x="288778" y="52225"/>
                </a:lnTo>
                <a:lnTo>
                  <a:pt x="315230" y="88312"/>
                </a:lnTo>
                <a:lnTo>
                  <a:pt x="332284" y="130907"/>
                </a:lnTo>
                <a:lnTo>
                  <a:pt x="338328" y="178308"/>
                </a:lnTo>
                <a:lnTo>
                  <a:pt x="332284" y="225708"/>
                </a:lnTo>
                <a:lnTo>
                  <a:pt x="315230" y="268303"/>
                </a:lnTo>
                <a:lnTo>
                  <a:pt x="288778" y="304390"/>
                </a:lnTo>
                <a:lnTo>
                  <a:pt x="254541" y="332271"/>
                </a:lnTo>
                <a:lnTo>
                  <a:pt x="214132" y="350246"/>
                </a:lnTo>
                <a:lnTo>
                  <a:pt x="169164" y="356616"/>
                </a:lnTo>
                <a:lnTo>
                  <a:pt x="124195" y="350246"/>
                </a:lnTo>
                <a:lnTo>
                  <a:pt x="83786" y="332271"/>
                </a:lnTo>
                <a:lnTo>
                  <a:pt x="49549" y="304390"/>
                </a:lnTo>
                <a:lnTo>
                  <a:pt x="23097" y="268303"/>
                </a:lnTo>
                <a:lnTo>
                  <a:pt x="6043" y="225708"/>
                </a:lnTo>
                <a:lnTo>
                  <a:pt x="0" y="17830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5684520" y="1761744"/>
            <a:ext cx="1582420" cy="0"/>
          </a:xfrm>
          <a:custGeom>
            <a:avLst/>
            <a:gdLst/>
            <a:ahLst/>
            <a:cxnLst/>
            <a:rect l="l" t="t" r="r" b="b"/>
            <a:pathLst>
              <a:path w="1582420" h="0">
                <a:moveTo>
                  <a:pt x="1581912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7215631" y="169824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0" y="0"/>
                </a:moveTo>
                <a:lnTo>
                  <a:pt x="50800" y="63500"/>
                </a:lnTo>
                <a:lnTo>
                  <a:pt x="0" y="127000"/>
                </a:lnTo>
                <a:lnTo>
                  <a:pt x="127000" y="63500"/>
                </a:lnTo>
                <a:lnTo>
                  <a:pt x="0" y="0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5712373" y="1951780"/>
            <a:ext cx="643255" cy="406400"/>
          </a:xfrm>
          <a:custGeom>
            <a:avLst/>
            <a:gdLst/>
            <a:ahLst/>
            <a:cxnLst/>
            <a:rect l="l" t="t" r="r" b="b"/>
            <a:pathLst>
              <a:path w="643254" h="406400">
                <a:moveTo>
                  <a:pt x="0" y="0"/>
                </a:moveTo>
                <a:lnTo>
                  <a:pt x="642708" y="405841"/>
                </a:lnTo>
              </a:path>
            </a:pathLst>
          </a:custGeom>
          <a:ln w="12700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5647947" y="1911099"/>
            <a:ext cx="141605" cy="121920"/>
          </a:xfrm>
          <a:custGeom>
            <a:avLst/>
            <a:gdLst/>
            <a:ahLst/>
            <a:cxnLst/>
            <a:rect l="l" t="t" r="r" b="b"/>
            <a:pathLst>
              <a:path w="141604" h="121919">
                <a:moveTo>
                  <a:pt x="0" y="0"/>
                </a:moveTo>
                <a:lnTo>
                  <a:pt x="73482" y="121488"/>
                </a:lnTo>
                <a:lnTo>
                  <a:pt x="64427" y="40678"/>
                </a:lnTo>
                <a:lnTo>
                  <a:pt x="141287" y="14109"/>
                </a:lnTo>
                <a:lnTo>
                  <a:pt x="0" y="0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6737305" y="1872997"/>
            <a:ext cx="677545" cy="408940"/>
          </a:xfrm>
          <a:custGeom>
            <a:avLst/>
            <a:gdLst/>
            <a:ahLst/>
            <a:cxnLst/>
            <a:rect l="l" t="t" r="r" b="b"/>
            <a:pathLst>
              <a:path w="677545" h="408939">
                <a:moveTo>
                  <a:pt x="0" y="408673"/>
                </a:moveTo>
                <a:lnTo>
                  <a:pt x="676948" y="0"/>
                </a:lnTo>
              </a:path>
            </a:pathLst>
          </a:custGeom>
          <a:ln w="12700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6672067" y="2201053"/>
            <a:ext cx="141605" cy="120014"/>
          </a:xfrm>
          <a:custGeom>
            <a:avLst/>
            <a:gdLst/>
            <a:ahLst/>
            <a:cxnLst/>
            <a:rect l="l" t="t" r="r" b="b"/>
            <a:pathLst>
              <a:path w="141604" h="120014">
                <a:moveTo>
                  <a:pt x="75920" y="0"/>
                </a:moveTo>
                <a:lnTo>
                  <a:pt x="0" y="120002"/>
                </a:lnTo>
                <a:lnTo>
                  <a:pt x="141541" y="108724"/>
                </a:lnTo>
                <a:lnTo>
                  <a:pt x="65239" y="80619"/>
                </a:lnTo>
                <a:lnTo>
                  <a:pt x="75920" y="0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6531864" y="2654807"/>
            <a:ext cx="0" cy="368935"/>
          </a:xfrm>
          <a:custGeom>
            <a:avLst/>
            <a:gdLst/>
            <a:ahLst/>
            <a:cxnLst/>
            <a:rect l="l" t="t" r="r" b="b"/>
            <a:pathLst>
              <a:path w="0" h="368935">
                <a:moveTo>
                  <a:pt x="0" y="0"/>
                </a:moveTo>
                <a:lnTo>
                  <a:pt x="0" y="368808"/>
                </a:lnTo>
              </a:path>
            </a:pathLst>
          </a:custGeom>
          <a:ln w="12700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6468367" y="2578606"/>
            <a:ext cx="127000" cy="127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6637015" y="1973346"/>
            <a:ext cx="768350" cy="1088390"/>
          </a:xfrm>
          <a:custGeom>
            <a:avLst/>
            <a:gdLst/>
            <a:ahLst/>
            <a:cxnLst/>
            <a:rect l="l" t="t" r="r" b="b"/>
            <a:pathLst>
              <a:path w="768350" h="1088389">
                <a:moveTo>
                  <a:pt x="768350" y="0"/>
                </a:moveTo>
                <a:lnTo>
                  <a:pt x="0" y="1088364"/>
                </a:lnTo>
              </a:path>
            </a:pathLst>
          </a:custGeom>
          <a:ln w="12700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7324183" y="1911100"/>
            <a:ext cx="125133" cy="1403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5760720" y="3172967"/>
            <a:ext cx="594360" cy="0"/>
          </a:xfrm>
          <a:custGeom>
            <a:avLst/>
            <a:gdLst/>
            <a:ahLst/>
            <a:cxnLst/>
            <a:rect l="l" t="t" r="r" b="b"/>
            <a:pathLst>
              <a:path w="594360" h="0">
                <a:moveTo>
                  <a:pt x="0" y="0"/>
                </a:moveTo>
                <a:lnTo>
                  <a:pt x="594360" y="0"/>
                </a:lnTo>
              </a:path>
            </a:pathLst>
          </a:custGeom>
          <a:ln w="12700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5684520" y="3109464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7000" y="0"/>
                </a:moveTo>
                <a:lnTo>
                  <a:pt x="0" y="63500"/>
                </a:lnTo>
                <a:lnTo>
                  <a:pt x="127000" y="127000"/>
                </a:lnTo>
                <a:lnTo>
                  <a:pt x="76200" y="63500"/>
                </a:lnTo>
                <a:lnTo>
                  <a:pt x="127000" y="0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6672071" y="3172967"/>
            <a:ext cx="594360" cy="0"/>
          </a:xfrm>
          <a:custGeom>
            <a:avLst/>
            <a:gdLst/>
            <a:ahLst/>
            <a:cxnLst/>
            <a:rect l="l" t="t" r="r" b="b"/>
            <a:pathLst>
              <a:path w="594359" h="0">
                <a:moveTo>
                  <a:pt x="594359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7215631" y="3109464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0" y="0"/>
                </a:moveTo>
                <a:lnTo>
                  <a:pt x="50800" y="63500"/>
                </a:lnTo>
                <a:lnTo>
                  <a:pt x="0" y="127000"/>
                </a:lnTo>
                <a:lnTo>
                  <a:pt x="127000" y="63500"/>
                </a:lnTo>
                <a:lnTo>
                  <a:pt x="0" y="0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7624567" y="1872994"/>
            <a:ext cx="240665" cy="347345"/>
          </a:xfrm>
          <a:custGeom>
            <a:avLst/>
            <a:gdLst/>
            <a:ahLst/>
            <a:cxnLst/>
            <a:rect l="l" t="t" r="r" b="b"/>
            <a:pathLst>
              <a:path w="240665" h="347344">
                <a:moveTo>
                  <a:pt x="240131" y="347281"/>
                </a:moveTo>
                <a:lnTo>
                  <a:pt x="0" y="0"/>
                </a:lnTo>
              </a:path>
            </a:pathLst>
          </a:custGeom>
          <a:ln w="12700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7783568" y="2142375"/>
            <a:ext cx="124472" cy="1405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5198736" y="1947666"/>
            <a:ext cx="168910" cy="1010919"/>
          </a:xfrm>
          <a:custGeom>
            <a:avLst/>
            <a:gdLst/>
            <a:ahLst/>
            <a:cxnLst/>
            <a:rect l="l" t="t" r="r" b="b"/>
            <a:pathLst>
              <a:path w="168910" h="1010919">
                <a:moveTo>
                  <a:pt x="164600" y="1010513"/>
                </a:moveTo>
                <a:lnTo>
                  <a:pt x="138510" y="968502"/>
                </a:lnTo>
                <a:lnTo>
                  <a:pt x="110447" y="921893"/>
                </a:lnTo>
                <a:lnTo>
                  <a:pt x="82509" y="872537"/>
                </a:lnTo>
                <a:lnTo>
                  <a:pt x="56794" y="822281"/>
                </a:lnTo>
                <a:lnTo>
                  <a:pt x="35401" y="772974"/>
                </a:lnTo>
                <a:lnTo>
                  <a:pt x="20430" y="726465"/>
                </a:lnTo>
                <a:lnTo>
                  <a:pt x="9691" y="674348"/>
                </a:lnTo>
                <a:lnTo>
                  <a:pt x="2968" y="621429"/>
                </a:lnTo>
                <a:lnTo>
                  <a:pt x="0" y="568028"/>
                </a:lnTo>
                <a:lnTo>
                  <a:pt x="523" y="514468"/>
                </a:lnTo>
                <a:lnTo>
                  <a:pt x="4278" y="461067"/>
                </a:lnTo>
                <a:lnTo>
                  <a:pt x="11000" y="408148"/>
                </a:lnTo>
                <a:lnTo>
                  <a:pt x="20430" y="356031"/>
                </a:lnTo>
                <a:lnTo>
                  <a:pt x="32695" y="309219"/>
                </a:lnTo>
                <a:lnTo>
                  <a:pt x="49771" y="260091"/>
                </a:lnTo>
                <a:lnTo>
                  <a:pt x="70151" y="210134"/>
                </a:lnTo>
                <a:lnTo>
                  <a:pt x="92329" y="160837"/>
                </a:lnTo>
                <a:lnTo>
                  <a:pt x="114800" y="113687"/>
                </a:lnTo>
                <a:lnTo>
                  <a:pt x="136056" y="70172"/>
                </a:lnTo>
                <a:lnTo>
                  <a:pt x="154594" y="31781"/>
                </a:lnTo>
                <a:lnTo>
                  <a:pt x="168905" y="0"/>
                </a:lnTo>
              </a:path>
            </a:pathLst>
          </a:custGeom>
          <a:ln w="12699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5282803" y="2882044"/>
            <a:ext cx="119773" cy="14156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5647829" y="2049683"/>
            <a:ext cx="168910" cy="1010919"/>
          </a:xfrm>
          <a:custGeom>
            <a:avLst/>
            <a:gdLst/>
            <a:ahLst/>
            <a:cxnLst/>
            <a:rect l="l" t="t" r="r" b="b"/>
            <a:pathLst>
              <a:path w="168910" h="1010919">
                <a:moveTo>
                  <a:pt x="4305" y="0"/>
                </a:moveTo>
                <a:lnTo>
                  <a:pt x="30394" y="42011"/>
                </a:lnTo>
                <a:lnTo>
                  <a:pt x="58458" y="88619"/>
                </a:lnTo>
                <a:lnTo>
                  <a:pt x="86396" y="137975"/>
                </a:lnTo>
                <a:lnTo>
                  <a:pt x="112111" y="188231"/>
                </a:lnTo>
                <a:lnTo>
                  <a:pt x="133503" y="237538"/>
                </a:lnTo>
                <a:lnTo>
                  <a:pt x="148475" y="284048"/>
                </a:lnTo>
                <a:lnTo>
                  <a:pt x="159214" y="336165"/>
                </a:lnTo>
                <a:lnTo>
                  <a:pt x="165937" y="389084"/>
                </a:lnTo>
                <a:lnTo>
                  <a:pt x="168905" y="442484"/>
                </a:lnTo>
                <a:lnTo>
                  <a:pt x="168381" y="496045"/>
                </a:lnTo>
                <a:lnTo>
                  <a:pt x="164627" y="549445"/>
                </a:lnTo>
                <a:lnTo>
                  <a:pt x="157904" y="602364"/>
                </a:lnTo>
                <a:lnTo>
                  <a:pt x="148475" y="654481"/>
                </a:lnTo>
                <a:lnTo>
                  <a:pt x="136210" y="701293"/>
                </a:lnTo>
                <a:lnTo>
                  <a:pt x="119134" y="750422"/>
                </a:lnTo>
                <a:lnTo>
                  <a:pt x="98754" y="800378"/>
                </a:lnTo>
                <a:lnTo>
                  <a:pt x="76576" y="849676"/>
                </a:lnTo>
                <a:lnTo>
                  <a:pt x="54105" y="896825"/>
                </a:lnTo>
                <a:lnTo>
                  <a:pt x="32848" y="940340"/>
                </a:lnTo>
                <a:lnTo>
                  <a:pt x="14311" y="978732"/>
                </a:lnTo>
                <a:lnTo>
                  <a:pt x="0" y="1010513"/>
                </a:lnTo>
              </a:path>
            </a:pathLst>
          </a:custGeom>
          <a:ln w="12699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5612894" y="1984253"/>
            <a:ext cx="119773" cy="14156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7590279" y="2622391"/>
            <a:ext cx="182245" cy="402590"/>
          </a:xfrm>
          <a:custGeom>
            <a:avLst/>
            <a:gdLst/>
            <a:ahLst/>
            <a:cxnLst/>
            <a:rect l="l" t="t" r="r" b="b"/>
            <a:pathLst>
              <a:path w="182245" h="402589">
                <a:moveTo>
                  <a:pt x="181940" y="0"/>
                </a:moveTo>
                <a:lnTo>
                  <a:pt x="140700" y="32450"/>
                </a:lnTo>
                <a:lnTo>
                  <a:pt x="105994" y="68224"/>
                </a:lnTo>
                <a:lnTo>
                  <a:pt x="82614" y="101826"/>
                </a:lnTo>
                <a:lnTo>
                  <a:pt x="63909" y="137761"/>
                </a:lnTo>
                <a:lnTo>
                  <a:pt x="48476" y="175903"/>
                </a:lnTo>
                <a:lnTo>
                  <a:pt x="34912" y="216128"/>
                </a:lnTo>
                <a:lnTo>
                  <a:pt x="23322" y="259158"/>
                </a:lnTo>
                <a:lnTo>
                  <a:pt x="14184" y="305130"/>
                </a:lnTo>
                <a:lnTo>
                  <a:pt x="6681" y="353063"/>
                </a:lnTo>
                <a:lnTo>
                  <a:pt x="0" y="401980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7693400" y="2579373"/>
            <a:ext cx="144145" cy="125730"/>
          </a:xfrm>
          <a:custGeom>
            <a:avLst/>
            <a:gdLst/>
            <a:ahLst/>
            <a:cxnLst/>
            <a:rect l="l" t="t" r="r" b="b"/>
            <a:pathLst>
              <a:path w="144145" h="125730">
                <a:moveTo>
                  <a:pt x="143763" y="0"/>
                </a:moveTo>
                <a:lnTo>
                  <a:pt x="0" y="17526"/>
                </a:lnTo>
                <a:lnTo>
                  <a:pt x="78968" y="42913"/>
                </a:lnTo>
                <a:lnTo>
                  <a:pt x="71539" y="125526"/>
                </a:lnTo>
                <a:lnTo>
                  <a:pt x="14376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7758152" y="2615178"/>
            <a:ext cx="185420" cy="438784"/>
          </a:xfrm>
          <a:custGeom>
            <a:avLst/>
            <a:gdLst/>
            <a:ahLst/>
            <a:cxnLst/>
            <a:rect l="l" t="t" r="r" b="b"/>
            <a:pathLst>
              <a:path w="185420" h="438785">
                <a:moveTo>
                  <a:pt x="0" y="438721"/>
                </a:moveTo>
                <a:lnTo>
                  <a:pt x="42919" y="402431"/>
                </a:lnTo>
                <a:lnTo>
                  <a:pt x="78943" y="362331"/>
                </a:lnTo>
                <a:lnTo>
                  <a:pt x="102322" y="325855"/>
                </a:lnTo>
                <a:lnTo>
                  <a:pt x="121027" y="286850"/>
                </a:lnTo>
                <a:lnTo>
                  <a:pt x="136461" y="245446"/>
                </a:lnTo>
                <a:lnTo>
                  <a:pt x="150025" y="201777"/>
                </a:lnTo>
                <a:lnTo>
                  <a:pt x="161614" y="155064"/>
                </a:lnTo>
                <a:lnTo>
                  <a:pt x="170753" y="105151"/>
                </a:lnTo>
                <a:lnTo>
                  <a:pt x="178255" y="53107"/>
                </a:lnTo>
                <a:lnTo>
                  <a:pt x="184937" y="0"/>
                </a:lnTo>
              </a:path>
            </a:pathLst>
          </a:custGeom>
          <a:ln w="12700">
            <a:solidFill>
              <a:srgbClr val="808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7696205" y="2972709"/>
            <a:ext cx="140335" cy="125730"/>
          </a:xfrm>
          <a:custGeom>
            <a:avLst/>
            <a:gdLst/>
            <a:ahLst/>
            <a:cxnLst/>
            <a:rect l="l" t="t" r="r" b="b"/>
            <a:pathLst>
              <a:path w="140334" h="125730">
                <a:moveTo>
                  <a:pt x="66255" y="0"/>
                </a:moveTo>
                <a:lnTo>
                  <a:pt x="0" y="125577"/>
                </a:lnTo>
                <a:lnTo>
                  <a:pt x="140220" y="103238"/>
                </a:lnTo>
                <a:lnTo>
                  <a:pt x="61937" y="81203"/>
                </a:lnTo>
                <a:lnTo>
                  <a:pt x="66255" y="0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 txBox="1"/>
          <p:nvPr/>
        </p:nvSpPr>
        <p:spPr>
          <a:xfrm>
            <a:off x="5451072" y="3010941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Times New Roman"/>
                <a:cs typeface="Times New Roman"/>
              </a:rPr>
              <a:t>F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7457723" y="3012541"/>
            <a:ext cx="1651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Times New Roman"/>
                <a:cs typeface="Times New Roman"/>
              </a:rPr>
              <a:t>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7464124" y="1582191"/>
            <a:ext cx="1905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Times New Roman"/>
                <a:cs typeface="Times New Roman"/>
              </a:rPr>
              <a:t>D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6433823" y="3010941"/>
            <a:ext cx="1784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Times New Roman"/>
                <a:cs typeface="Times New Roman"/>
              </a:rPr>
              <a:t>C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6454397" y="2247417"/>
            <a:ext cx="1784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Times New Roman"/>
                <a:cs typeface="Times New Roman"/>
              </a:rPr>
              <a:t>B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5417696" y="1639341"/>
            <a:ext cx="1905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Times New Roman"/>
                <a:cs typeface="Times New Roman"/>
              </a:rPr>
              <a:t>A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5658804" y="2008487"/>
            <a:ext cx="766445" cy="1015365"/>
          </a:xfrm>
          <a:custGeom>
            <a:avLst/>
            <a:gdLst/>
            <a:ahLst/>
            <a:cxnLst/>
            <a:rect l="l" t="t" r="r" b="b"/>
            <a:pathLst>
              <a:path w="766445" h="1015364">
                <a:moveTo>
                  <a:pt x="0" y="0"/>
                </a:moveTo>
                <a:lnTo>
                  <a:pt x="766381" y="1015123"/>
                </a:lnTo>
              </a:path>
            </a:pathLst>
          </a:custGeom>
          <a:ln w="12700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5612896" y="1947677"/>
            <a:ext cx="127203" cy="1396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 txBox="1"/>
          <p:nvPr/>
        </p:nvSpPr>
        <p:spPr>
          <a:xfrm>
            <a:off x="7921221" y="2309266"/>
            <a:ext cx="1905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Times New Roman"/>
                <a:cs typeface="Times New Roman"/>
              </a:rPr>
              <a:t>G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5415534" y="3838194"/>
            <a:ext cx="338455" cy="356870"/>
          </a:xfrm>
          <a:custGeom>
            <a:avLst/>
            <a:gdLst/>
            <a:ahLst/>
            <a:cxnLst/>
            <a:rect l="l" t="t" r="r" b="b"/>
            <a:pathLst>
              <a:path w="338454" h="356870">
                <a:moveTo>
                  <a:pt x="0" y="178307"/>
                </a:moveTo>
                <a:lnTo>
                  <a:pt x="6043" y="130907"/>
                </a:lnTo>
                <a:lnTo>
                  <a:pt x="23097" y="88312"/>
                </a:lnTo>
                <a:lnTo>
                  <a:pt x="49549" y="52225"/>
                </a:lnTo>
                <a:lnTo>
                  <a:pt x="83786" y="24344"/>
                </a:lnTo>
                <a:lnTo>
                  <a:pt x="124195" y="6369"/>
                </a:lnTo>
                <a:lnTo>
                  <a:pt x="169164" y="0"/>
                </a:lnTo>
                <a:lnTo>
                  <a:pt x="214132" y="6369"/>
                </a:lnTo>
                <a:lnTo>
                  <a:pt x="254541" y="24344"/>
                </a:lnTo>
                <a:lnTo>
                  <a:pt x="288778" y="52225"/>
                </a:lnTo>
                <a:lnTo>
                  <a:pt x="315230" y="88312"/>
                </a:lnTo>
                <a:lnTo>
                  <a:pt x="332284" y="130907"/>
                </a:lnTo>
                <a:lnTo>
                  <a:pt x="338328" y="178307"/>
                </a:lnTo>
                <a:lnTo>
                  <a:pt x="332284" y="225708"/>
                </a:lnTo>
                <a:lnTo>
                  <a:pt x="315230" y="268303"/>
                </a:lnTo>
                <a:lnTo>
                  <a:pt x="288778" y="304390"/>
                </a:lnTo>
                <a:lnTo>
                  <a:pt x="254541" y="332271"/>
                </a:lnTo>
                <a:lnTo>
                  <a:pt x="214132" y="350246"/>
                </a:lnTo>
                <a:lnTo>
                  <a:pt x="169164" y="356615"/>
                </a:lnTo>
                <a:lnTo>
                  <a:pt x="124195" y="350246"/>
                </a:lnTo>
                <a:lnTo>
                  <a:pt x="83786" y="332271"/>
                </a:lnTo>
                <a:lnTo>
                  <a:pt x="49549" y="304390"/>
                </a:lnTo>
                <a:lnTo>
                  <a:pt x="23097" y="268303"/>
                </a:lnTo>
                <a:lnTo>
                  <a:pt x="6043" y="225708"/>
                </a:lnTo>
                <a:lnTo>
                  <a:pt x="0" y="178307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7448550" y="3780282"/>
            <a:ext cx="337185" cy="355600"/>
          </a:xfrm>
          <a:custGeom>
            <a:avLst/>
            <a:gdLst/>
            <a:ahLst/>
            <a:cxnLst/>
            <a:rect l="l" t="t" r="r" b="b"/>
            <a:pathLst>
              <a:path w="337184" h="355600">
                <a:moveTo>
                  <a:pt x="0" y="177546"/>
                </a:moveTo>
                <a:lnTo>
                  <a:pt x="6015" y="130346"/>
                </a:lnTo>
                <a:lnTo>
                  <a:pt x="22992" y="87934"/>
                </a:lnTo>
                <a:lnTo>
                  <a:pt x="49325" y="52001"/>
                </a:lnTo>
                <a:lnTo>
                  <a:pt x="83407" y="24240"/>
                </a:lnTo>
                <a:lnTo>
                  <a:pt x="123635" y="6342"/>
                </a:lnTo>
                <a:lnTo>
                  <a:pt x="168402" y="0"/>
                </a:lnTo>
                <a:lnTo>
                  <a:pt x="213168" y="6342"/>
                </a:lnTo>
                <a:lnTo>
                  <a:pt x="253396" y="24240"/>
                </a:lnTo>
                <a:lnTo>
                  <a:pt x="287478" y="52001"/>
                </a:lnTo>
                <a:lnTo>
                  <a:pt x="313811" y="87934"/>
                </a:lnTo>
                <a:lnTo>
                  <a:pt x="330788" y="130346"/>
                </a:lnTo>
                <a:lnTo>
                  <a:pt x="336804" y="177546"/>
                </a:lnTo>
                <a:lnTo>
                  <a:pt x="330788" y="224745"/>
                </a:lnTo>
                <a:lnTo>
                  <a:pt x="313811" y="267157"/>
                </a:lnTo>
                <a:lnTo>
                  <a:pt x="287478" y="303090"/>
                </a:lnTo>
                <a:lnTo>
                  <a:pt x="253396" y="330851"/>
                </a:lnTo>
                <a:lnTo>
                  <a:pt x="213168" y="348749"/>
                </a:lnTo>
                <a:lnTo>
                  <a:pt x="168402" y="355092"/>
                </a:lnTo>
                <a:lnTo>
                  <a:pt x="123635" y="348749"/>
                </a:lnTo>
                <a:lnTo>
                  <a:pt x="83407" y="330851"/>
                </a:lnTo>
                <a:lnTo>
                  <a:pt x="49325" y="303090"/>
                </a:lnTo>
                <a:lnTo>
                  <a:pt x="22992" y="267157"/>
                </a:lnTo>
                <a:lnTo>
                  <a:pt x="6015" y="224745"/>
                </a:lnTo>
                <a:lnTo>
                  <a:pt x="0" y="177546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7899654" y="4493514"/>
            <a:ext cx="338455" cy="355600"/>
          </a:xfrm>
          <a:custGeom>
            <a:avLst/>
            <a:gdLst/>
            <a:ahLst/>
            <a:cxnLst/>
            <a:rect l="l" t="t" r="r" b="b"/>
            <a:pathLst>
              <a:path w="338454" h="355600">
                <a:moveTo>
                  <a:pt x="0" y="177545"/>
                </a:moveTo>
                <a:lnTo>
                  <a:pt x="6043" y="130346"/>
                </a:lnTo>
                <a:lnTo>
                  <a:pt x="23097" y="87934"/>
                </a:lnTo>
                <a:lnTo>
                  <a:pt x="49549" y="52001"/>
                </a:lnTo>
                <a:lnTo>
                  <a:pt x="83786" y="24240"/>
                </a:lnTo>
                <a:lnTo>
                  <a:pt x="124195" y="6342"/>
                </a:lnTo>
                <a:lnTo>
                  <a:pt x="169164" y="0"/>
                </a:lnTo>
                <a:lnTo>
                  <a:pt x="214132" y="6342"/>
                </a:lnTo>
                <a:lnTo>
                  <a:pt x="254541" y="24240"/>
                </a:lnTo>
                <a:lnTo>
                  <a:pt x="288778" y="52001"/>
                </a:lnTo>
                <a:lnTo>
                  <a:pt x="315230" y="87934"/>
                </a:lnTo>
                <a:lnTo>
                  <a:pt x="332284" y="130346"/>
                </a:lnTo>
                <a:lnTo>
                  <a:pt x="338328" y="177545"/>
                </a:lnTo>
                <a:lnTo>
                  <a:pt x="332284" y="224745"/>
                </a:lnTo>
                <a:lnTo>
                  <a:pt x="315230" y="267157"/>
                </a:lnTo>
                <a:lnTo>
                  <a:pt x="288778" y="303090"/>
                </a:lnTo>
                <a:lnTo>
                  <a:pt x="254541" y="330851"/>
                </a:lnTo>
                <a:lnTo>
                  <a:pt x="214132" y="348749"/>
                </a:lnTo>
                <a:lnTo>
                  <a:pt x="169164" y="355091"/>
                </a:lnTo>
                <a:lnTo>
                  <a:pt x="124195" y="348749"/>
                </a:lnTo>
                <a:lnTo>
                  <a:pt x="83786" y="330851"/>
                </a:lnTo>
                <a:lnTo>
                  <a:pt x="49549" y="303090"/>
                </a:lnTo>
                <a:lnTo>
                  <a:pt x="23097" y="267157"/>
                </a:lnTo>
                <a:lnTo>
                  <a:pt x="6043" y="224745"/>
                </a:lnTo>
                <a:lnTo>
                  <a:pt x="0" y="17754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7448550" y="5205221"/>
            <a:ext cx="337185" cy="356870"/>
          </a:xfrm>
          <a:custGeom>
            <a:avLst/>
            <a:gdLst/>
            <a:ahLst/>
            <a:cxnLst/>
            <a:rect l="l" t="t" r="r" b="b"/>
            <a:pathLst>
              <a:path w="337184" h="356870">
                <a:moveTo>
                  <a:pt x="0" y="178307"/>
                </a:moveTo>
                <a:lnTo>
                  <a:pt x="6015" y="130907"/>
                </a:lnTo>
                <a:lnTo>
                  <a:pt x="22992" y="88312"/>
                </a:lnTo>
                <a:lnTo>
                  <a:pt x="49325" y="52225"/>
                </a:lnTo>
                <a:lnTo>
                  <a:pt x="83407" y="24344"/>
                </a:lnTo>
                <a:lnTo>
                  <a:pt x="123635" y="6369"/>
                </a:lnTo>
                <a:lnTo>
                  <a:pt x="168402" y="0"/>
                </a:lnTo>
                <a:lnTo>
                  <a:pt x="213168" y="6369"/>
                </a:lnTo>
                <a:lnTo>
                  <a:pt x="253396" y="24344"/>
                </a:lnTo>
                <a:lnTo>
                  <a:pt x="287478" y="52225"/>
                </a:lnTo>
                <a:lnTo>
                  <a:pt x="313811" y="88312"/>
                </a:lnTo>
                <a:lnTo>
                  <a:pt x="330788" y="130907"/>
                </a:lnTo>
                <a:lnTo>
                  <a:pt x="336804" y="178307"/>
                </a:lnTo>
                <a:lnTo>
                  <a:pt x="330788" y="225708"/>
                </a:lnTo>
                <a:lnTo>
                  <a:pt x="313811" y="268303"/>
                </a:lnTo>
                <a:lnTo>
                  <a:pt x="287478" y="304390"/>
                </a:lnTo>
                <a:lnTo>
                  <a:pt x="253396" y="332271"/>
                </a:lnTo>
                <a:lnTo>
                  <a:pt x="213168" y="350246"/>
                </a:lnTo>
                <a:lnTo>
                  <a:pt x="168402" y="356615"/>
                </a:lnTo>
                <a:lnTo>
                  <a:pt x="123635" y="350246"/>
                </a:lnTo>
                <a:lnTo>
                  <a:pt x="83407" y="332271"/>
                </a:lnTo>
                <a:lnTo>
                  <a:pt x="49325" y="304390"/>
                </a:lnTo>
                <a:lnTo>
                  <a:pt x="22992" y="268303"/>
                </a:lnTo>
                <a:lnTo>
                  <a:pt x="6015" y="225708"/>
                </a:lnTo>
                <a:lnTo>
                  <a:pt x="0" y="178307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6432041" y="4434078"/>
            <a:ext cx="338455" cy="355600"/>
          </a:xfrm>
          <a:custGeom>
            <a:avLst/>
            <a:gdLst/>
            <a:ahLst/>
            <a:cxnLst/>
            <a:rect l="l" t="t" r="r" b="b"/>
            <a:pathLst>
              <a:path w="338454" h="355600">
                <a:moveTo>
                  <a:pt x="0" y="177546"/>
                </a:moveTo>
                <a:lnTo>
                  <a:pt x="6043" y="130346"/>
                </a:lnTo>
                <a:lnTo>
                  <a:pt x="23097" y="87934"/>
                </a:lnTo>
                <a:lnTo>
                  <a:pt x="49549" y="52001"/>
                </a:lnTo>
                <a:lnTo>
                  <a:pt x="83786" y="24240"/>
                </a:lnTo>
                <a:lnTo>
                  <a:pt x="124195" y="6342"/>
                </a:lnTo>
                <a:lnTo>
                  <a:pt x="169164" y="0"/>
                </a:lnTo>
                <a:lnTo>
                  <a:pt x="214132" y="6342"/>
                </a:lnTo>
                <a:lnTo>
                  <a:pt x="254541" y="24240"/>
                </a:lnTo>
                <a:lnTo>
                  <a:pt x="288778" y="52001"/>
                </a:lnTo>
                <a:lnTo>
                  <a:pt x="315230" y="87934"/>
                </a:lnTo>
                <a:lnTo>
                  <a:pt x="332284" y="130346"/>
                </a:lnTo>
                <a:lnTo>
                  <a:pt x="338328" y="177546"/>
                </a:lnTo>
                <a:lnTo>
                  <a:pt x="332284" y="224745"/>
                </a:lnTo>
                <a:lnTo>
                  <a:pt x="315230" y="267157"/>
                </a:lnTo>
                <a:lnTo>
                  <a:pt x="288778" y="303090"/>
                </a:lnTo>
                <a:lnTo>
                  <a:pt x="254541" y="330851"/>
                </a:lnTo>
                <a:lnTo>
                  <a:pt x="214132" y="348749"/>
                </a:lnTo>
                <a:lnTo>
                  <a:pt x="169164" y="355092"/>
                </a:lnTo>
                <a:lnTo>
                  <a:pt x="124195" y="348749"/>
                </a:lnTo>
                <a:lnTo>
                  <a:pt x="83786" y="330851"/>
                </a:lnTo>
                <a:lnTo>
                  <a:pt x="49549" y="303090"/>
                </a:lnTo>
                <a:lnTo>
                  <a:pt x="23097" y="267157"/>
                </a:lnTo>
                <a:lnTo>
                  <a:pt x="6043" y="224745"/>
                </a:lnTo>
                <a:lnTo>
                  <a:pt x="0" y="17754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6432041" y="5205221"/>
            <a:ext cx="338455" cy="356870"/>
          </a:xfrm>
          <a:custGeom>
            <a:avLst/>
            <a:gdLst/>
            <a:ahLst/>
            <a:cxnLst/>
            <a:rect l="l" t="t" r="r" b="b"/>
            <a:pathLst>
              <a:path w="338454" h="356870">
                <a:moveTo>
                  <a:pt x="0" y="178307"/>
                </a:moveTo>
                <a:lnTo>
                  <a:pt x="6043" y="130907"/>
                </a:lnTo>
                <a:lnTo>
                  <a:pt x="23097" y="88312"/>
                </a:lnTo>
                <a:lnTo>
                  <a:pt x="49549" y="52225"/>
                </a:lnTo>
                <a:lnTo>
                  <a:pt x="83786" y="24344"/>
                </a:lnTo>
                <a:lnTo>
                  <a:pt x="124195" y="6369"/>
                </a:lnTo>
                <a:lnTo>
                  <a:pt x="169164" y="0"/>
                </a:lnTo>
                <a:lnTo>
                  <a:pt x="214132" y="6369"/>
                </a:lnTo>
                <a:lnTo>
                  <a:pt x="254541" y="24344"/>
                </a:lnTo>
                <a:lnTo>
                  <a:pt x="288778" y="52225"/>
                </a:lnTo>
                <a:lnTo>
                  <a:pt x="315230" y="88312"/>
                </a:lnTo>
                <a:lnTo>
                  <a:pt x="332284" y="130907"/>
                </a:lnTo>
                <a:lnTo>
                  <a:pt x="338328" y="178307"/>
                </a:lnTo>
                <a:lnTo>
                  <a:pt x="332284" y="225708"/>
                </a:lnTo>
                <a:lnTo>
                  <a:pt x="315230" y="268303"/>
                </a:lnTo>
                <a:lnTo>
                  <a:pt x="288778" y="304390"/>
                </a:lnTo>
                <a:lnTo>
                  <a:pt x="254541" y="332271"/>
                </a:lnTo>
                <a:lnTo>
                  <a:pt x="214132" y="350246"/>
                </a:lnTo>
                <a:lnTo>
                  <a:pt x="169164" y="356615"/>
                </a:lnTo>
                <a:lnTo>
                  <a:pt x="124195" y="350246"/>
                </a:lnTo>
                <a:lnTo>
                  <a:pt x="83786" y="332271"/>
                </a:lnTo>
                <a:lnTo>
                  <a:pt x="49549" y="304390"/>
                </a:lnTo>
                <a:lnTo>
                  <a:pt x="23097" y="268303"/>
                </a:lnTo>
                <a:lnTo>
                  <a:pt x="6043" y="225708"/>
                </a:lnTo>
                <a:lnTo>
                  <a:pt x="0" y="178307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5415534" y="5205221"/>
            <a:ext cx="338455" cy="356870"/>
          </a:xfrm>
          <a:custGeom>
            <a:avLst/>
            <a:gdLst/>
            <a:ahLst/>
            <a:cxnLst/>
            <a:rect l="l" t="t" r="r" b="b"/>
            <a:pathLst>
              <a:path w="338454" h="356870">
                <a:moveTo>
                  <a:pt x="0" y="178307"/>
                </a:moveTo>
                <a:lnTo>
                  <a:pt x="6043" y="130907"/>
                </a:lnTo>
                <a:lnTo>
                  <a:pt x="23097" y="88312"/>
                </a:lnTo>
                <a:lnTo>
                  <a:pt x="49549" y="52225"/>
                </a:lnTo>
                <a:lnTo>
                  <a:pt x="83786" y="24344"/>
                </a:lnTo>
                <a:lnTo>
                  <a:pt x="124195" y="6369"/>
                </a:lnTo>
                <a:lnTo>
                  <a:pt x="169164" y="0"/>
                </a:lnTo>
                <a:lnTo>
                  <a:pt x="214132" y="6369"/>
                </a:lnTo>
                <a:lnTo>
                  <a:pt x="254541" y="24344"/>
                </a:lnTo>
                <a:lnTo>
                  <a:pt x="288778" y="52225"/>
                </a:lnTo>
                <a:lnTo>
                  <a:pt x="315230" y="88312"/>
                </a:lnTo>
                <a:lnTo>
                  <a:pt x="332284" y="130907"/>
                </a:lnTo>
                <a:lnTo>
                  <a:pt x="338328" y="178307"/>
                </a:lnTo>
                <a:lnTo>
                  <a:pt x="332284" y="225708"/>
                </a:lnTo>
                <a:lnTo>
                  <a:pt x="315230" y="268303"/>
                </a:lnTo>
                <a:lnTo>
                  <a:pt x="288778" y="304390"/>
                </a:lnTo>
                <a:lnTo>
                  <a:pt x="254541" y="332271"/>
                </a:lnTo>
                <a:lnTo>
                  <a:pt x="214132" y="350246"/>
                </a:lnTo>
                <a:lnTo>
                  <a:pt x="169164" y="356615"/>
                </a:lnTo>
                <a:lnTo>
                  <a:pt x="124195" y="350246"/>
                </a:lnTo>
                <a:lnTo>
                  <a:pt x="83786" y="332271"/>
                </a:lnTo>
                <a:lnTo>
                  <a:pt x="49549" y="304390"/>
                </a:lnTo>
                <a:lnTo>
                  <a:pt x="23097" y="268303"/>
                </a:lnTo>
                <a:lnTo>
                  <a:pt x="6043" y="225708"/>
                </a:lnTo>
                <a:lnTo>
                  <a:pt x="0" y="178307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5761482" y="3972305"/>
            <a:ext cx="1580515" cy="0"/>
          </a:xfrm>
          <a:custGeom>
            <a:avLst/>
            <a:gdLst/>
            <a:ahLst/>
            <a:cxnLst/>
            <a:rect l="l" t="t" r="r" b="b"/>
            <a:pathLst>
              <a:path w="1580515" h="0">
                <a:moveTo>
                  <a:pt x="1580388" y="0"/>
                </a:moveTo>
                <a:lnTo>
                  <a:pt x="0" y="0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7290054" y="3907532"/>
            <a:ext cx="129539" cy="129539"/>
          </a:xfrm>
          <a:custGeom>
            <a:avLst/>
            <a:gdLst/>
            <a:ahLst/>
            <a:cxnLst/>
            <a:rect l="l" t="t" r="r" b="b"/>
            <a:pathLst>
              <a:path w="129540" h="129539">
                <a:moveTo>
                  <a:pt x="0" y="0"/>
                </a:moveTo>
                <a:lnTo>
                  <a:pt x="51816" y="64769"/>
                </a:lnTo>
                <a:lnTo>
                  <a:pt x="0" y="129539"/>
                </a:lnTo>
                <a:lnTo>
                  <a:pt x="129540" y="64769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5788573" y="4161580"/>
            <a:ext cx="643255" cy="406400"/>
          </a:xfrm>
          <a:custGeom>
            <a:avLst/>
            <a:gdLst/>
            <a:ahLst/>
            <a:cxnLst/>
            <a:rect l="l" t="t" r="r" b="b"/>
            <a:pathLst>
              <a:path w="643254" h="406400">
                <a:moveTo>
                  <a:pt x="0" y="0"/>
                </a:moveTo>
                <a:lnTo>
                  <a:pt x="642708" y="405841"/>
                </a:lnTo>
              </a:path>
            </a:pathLst>
          </a:custGeom>
          <a:ln w="12700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5724147" y="4120899"/>
            <a:ext cx="141605" cy="121920"/>
          </a:xfrm>
          <a:custGeom>
            <a:avLst/>
            <a:gdLst/>
            <a:ahLst/>
            <a:cxnLst/>
            <a:rect l="l" t="t" r="r" b="b"/>
            <a:pathLst>
              <a:path w="141604" h="121920">
                <a:moveTo>
                  <a:pt x="0" y="0"/>
                </a:moveTo>
                <a:lnTo>
                  <a:pt x="73482" y="121488"/>
                </a:lnTo>
                <a:lnTo>
                  <a:pt x="64427" y="40678"/>
                </a:lnTo>
                <a:lnTo>
                  <a:pt x="141287" y="14109"/>
                </a:lnTo>
                <a:lnTo>
                  <a:pt x="0" y="0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6815573" y="4083558"/>
            <a:ext cx="676275" cy="408305"/>
          </a:xfrm>
          <a:custGeom>
            <a:avLst/>
            <a:gdLst/>
            <a:ahLst/>
            <a:cxnLst/>
            <a:rect l="l" t="t" r="r" b="b"/>
            <a:pathLst>
              <a:path w="676275" h="408304">
                <a:moveTo>
                  <a:pt x="0" y="407885"/>
                </a:moveTo>
                <a:lnTo>
                  <a:pt x="675652" y="0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6749039" y="4409215"/>
            <a:ext cx="144780" cy="122555"/>
          </a:xfrm>
          <a:custGeom>
            <a:avLst/>
            <a:gdLst/>
            <a:ahLst/>
            <a:cxnLst/>
            <a:rect l="l" t="t" r="r" b="b"/>
            <a:pathLst>
              <a:path w="144779" h="122554">
                <a:moveTo>
                  <a:pt x="77419" y="0"/>
                </a:moveTo>
                <a:lnTo>
                  <a:pt x="0" y="122402"/>
                </a:lnTo>
                <a:lnTo>
                  <a:pt x="144373" y="110909"/>
                </a:lnTo>
                <a:lnTo>
                  <a:pt x="66535" y="82232"/>
                </a:lnTo>
                <a:lnTo>
                  <a:pt x="7741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6608064" y="4864608"/>
            <a:ext cx="0" cy="368935"/>
          </a:xfrm>
          <a:custGeom>
            <a:avLst/>
            <a:gdLst/>
            <a:ahLst/>
            <a:cxnLst/>
            <a:rect l="l" t="t" r="r" b="b"/>
            <a:pathLst>
              <a:path w="0" h="368935">
                <a:moveTo>
                  <a:pt x="0" y="0"/>
                </a:moveTo>
                <a:lnTo>
                  <a:pt x="0" y="368808"/>
                </a:lnTo>
              </a:path>
            </a:pathLst>
          </a:custGeom>
          <a:ln w="12700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6544567" y="4788408"/>
            <a:ext cx="127000" cy="127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6713215" y="4183146"/>
            <a:ext cx="768350" cy="1088390"/>
          </a:xfrm>
          <a:custGeom>
            <a:avLst/>
            <a:gdLst/>
            <a:ahLst/>
            <a:cxnLst/>
            <a:rect l="l" t="t" r="r" b="b"/>
            <a:pathLst>
              <a:path w="768350" h="1088389">
                <a:moveTo>
                  <a:pt x="768350" y="0"/>
                </a:moveTo>
                <a:lnTo>
                  <a:pt x="0" y="1088364"/>
                </a:lnTo>
              </a:path>
            </a:pathLst>
          </a:custGeom>
          <a:ln w="12700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7400383" y="4120902"/>
            <a:ext cx="125133" cy="1403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5836920" y="5382767"/>
            <a:ext cx="594360" cy="0"/>
          </a:xfrm>
          <a:custGeom>
            <a:avLst/>
            <a:gdLst/>
            <a:ahLst/>
            <a:cxnLst/>
            <a:rect l="l" t="t" r="r" b="b"/>
            <a:pathLst>
              <a:path w="594360" h="0">
                <a:moveTo>
                  <a:pt x="0" y="0"/>
                </a:moveTo>
                <a:lnTo>
                  <a:pt x="594360" y="0"/>
                </a:lnTo>
              </a:path>
            </a:pathLst>
          </a:custGeom>
          <a:ln w="12700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5760720" y="5319264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7000" y="0"/>
                </a:moveTo>
                <a:lnTo>
                  <a:pt x="0" y="63500"/>
                </a:lnTo>
                <a:lnTo>
                  <a:pt x="127000" y="127000"/>
                </a:lnTo>
                <a:lnTo>
                  <a:pt x="76200" y="63500"/>
                </a:lnTo>
                <a:lnTo>
                  <a:pt x="127000" y="0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6748271" y="5382767"/>
            <a:ext cx="594360" cy="0"/>
          </a:xfrm>
          <a:custGeom>
            <a:avLst/>
            <a:gdLst/>
            <a:ahLst/>
            <a:cxnLst/>
            <a:rect l="l" t="t" r="r" b="b"/>
            <a:pathLst>
              <a:path w="594359" h="0">
                <a:moveTo>
                  <a:pt x="594359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7291831" y="5319264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0" y="0"/>
                </a:moveTo>
                <a:lnTo>
                  <a:pt x="50800" y="63500"/>
                </a:lnTo>
                <a:lnTo>
                  <a:pt x="0" y="127000"/>
                </a:lnTo>
                <a:lnTo>
                  <a:pt x="127000" y="63500"/>
                </a:lnTo>
                <a:lnTo>
                  <a:pt x="0" y="0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7700767" y="4082793"/>
            <a:ext cx="240665" cy="347345"/>
          </a:xfrm>
          <a:custGeom>
            <a:avLst/>
            <a:gdLst/>
            <a:ahLst/>
            <a:cxnLst/>
            <a:rect l="l" t="t" r="r" b="b"/>
            <a:pathLst>
              <a:path w="240665" h="347345">
                <a:moveTo>
                  <a:pt x="240131" y="347281"/>
                </a:moveTo>
                <a:lnTo>
                  <a:pt x="0" y="0"/>
                </a:lnTo>
              </a:path>
            </a:pathLst>
          </a:custGeom>
          <a:ln w="12700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7859768" y="4352175"/>
            <a:ext cx="124472" cy="1405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5275703" y="4158237"/>
            <a:ext cx="168910" cy="1009650"/>
          </a:xfrm>
          <a:custGeom>
            <a:avLst/>
            <a:gdLst/>
            <a:ahLst/>
            <a:cxnLst/>
            <a:rect l="l" t="t" r="r" b="b"/>
            <a:pathLst>
              <a:path w="168910" h="1009650">
                <a:moveTo>
                  <a:pt x="163800" y="1009230"/>
                </a:moveTo>
                <a:lnTo>
                  <a:pt x="137762" y="967284"/>
                </a:lnTo>
                <a:lnTo>
                  <a:pt x="109829" y="920838"/>
                </a:lnTo>
                <a:lnTo>
                  <a:pt x="82066" y="871713"/>
                </a:lnTo>
                <a:lnTo>
                  <a:pt x="56536" y="821728"/>
                </a:lnTo>
                <a:lnTo>
                  <a:pt x="35302" y="772701"/>
                </a:lnTo>
                <a:lnTo>
                  <a:pt x="20430" y="726452"/>
                </a:lnTo>
                <a:lnTo>
                  <a:pt x="9691" y="674336"/>
                </a:lnTo>
                <a:lnTo>
                  <a:pt x="2968" y="621419"/>
                </a:lnTo>
                <a:lnTo>
                  <a:pt x="0" y="568021"/>
                </a:lnTo>
                <a:lnTo>
                  <a:pt x="523" y="514463"/>
                </a:lnTo>
                <a:lnTo>
                  <a:pt x="4278" y="461065"/>
                </a:lnTo>
                <a:lnTo>
                  <a:pt x="11000" y="408148"/>
                </a:lnTo>
                <a:lnTo>
                  <a:pt x="20430" y="356031"/>
                </a:lnTo>
                <a:lnTo>
                  <a:pt x="32691" y="309215"/>
                </a:lnTo>
                <a:lnTo>
                  <a:pt x="49765" y="260084"/>
                </a:lnTo>
                <a:lnTo>
                  <a:pt x="70145" y="210125"/>
                </a:lnTo>
                <a:lnTo>
                  <a:pt x="92324" y="160828"/>
                </a:lnTo>
                <a:lnTo>
                  <a:pt x="114796" y="113678"/>
                </a:lnTo>
                <a:lnTo>
                  <a:pt x="136055" y="70165"/>
                </a:lnTo>
                <a:lnTo>
                  <a:pt x="154593" y="31776"/>
                </a:lnTo>
                <a:lnTo>
                  <a:pt x="168905" y="0"/>
                </a:lnTo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5357333" y="5089775"/>
            <a:ext cx="122212" cy="14439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5724029" y="4259483"/>
            <a:ext cx="168910" cy="1010919"/>
          </a:xfrm>
          <a:custGeom>
            <a:avLst/>
            <a:gdLst/>
            <a:ahLst/>
            <a:cxnLst/>
            <a:rect l="l" t="t" r="r" b="b"/>
            <a:pathLst>
              <a:path w="168910" h="1010920">
                <a:moveTo>
                  <a:pt x="4305" y="0"/>
                </a:moveTo>
                <a:lnTo>
                  <a:pt x="30394" y="42011"/>
                </a:lnTo>
                <a:lnTo>
                  <a:pt x="58458" y="88619"/>
                </a:lnTo>
                <a:lnTo>
                  <a:pt x="86396" y="137975"/>
                </a:lnTo>
                <a:lnTo>
                  <a:pt x="112111" y="188231"/>
                </a:lnTo>
                <a:lnTo>
                  <a:pt x="133503" y="237538"/>
                </a:lnTo>
                <a:lnTo>
                  <a:pt x="148475" y="284048"/>
                </a:lnTo>
                <a:lnTo>
                  <a:pt x="159214" y="336165"/>
                </a:lnTo>
                <a:lnTo>
                  <a:pt x="165937" y="389084"/>
                </a:lnTo>
                <a:lnTo>
                  <a:pt x="168905" y="442484"/>
                </a:lnTo>
                <a:lnTo>
                  <a:pt x="168381" y="496045"/>
                </a:lnTo>
                <a:lnTo>
                  <a:pt x="164627" y="549445"/>
                </a:lnTo>
                <a:lnTo>
                  <a:pt x="157904" y="602364"/>
                </a:lnTo>
                <a:lnTo>
                  <a:pt x="148475" y="654481"/>
                </a:lnTo>
                <a:lnTo>
                  <a:pt x="136210" y="701293"/>
                </a:lnTo>
                <a:lnTo>
                  <a:pt x="119134" y="750422"/>
                </a:lnTo>
                <a:lnTo>
                  <a:pt x="98754" y="800378"/>
                </a:lnTo>
                <a:lnTo>
                  <a:pt x="76576" y="849676"/>
                </a:lnTo>
                <a:lnTo>
                  <a:pt x="54105" y="896825"/>
                </a:lnTo>
                <a:lnTo>
                  <a:pt x="32848" y="940340"/>
                </a:lnTo>
                <a:lnTo>
                  <a:pt x="14311" y="978732"/>
                </a:lnTo>
                <a:lnTo>
                  <a:pt x="0" y="1010513"/>
                </a:lnTo>
              </a:path>
            </a:pathLst>
          </a:custGeom>
          <a:ln w="12699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5689094" y="4194052"/>
            <a:ext cx="119773" cy="14156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7666479" y="4832192"/>
            <a:ext cx="182245" cy="402590"/>
          </a:xfrm>
          <a:custGeom>
            <a:avLst/>
            <a:gdLst/>
            <a:ahLst/>
            <a:cxnLst/>
            <a:rect l="l" t="t" r="r" b="b"/>
            <a:pathLst>
              <a:path w="182245" h="402589">
                <a:moveTo>
                  <a:pt x="181940" y="0"/>
                </a:moveTo>
                <a:lnTo>
                  <a:pt x="140700" y="32450"/>
                </a:lnTo>
                <a:lnTo>
                  <a:pt x="105994" y="68224"/>
                </a:lnTo>
                <a:lnTo>
                  <a:pt x="82614" y="101826"/>
                </a:lnTo>
                <a:lnTo>
                  <a:pt x="63909" y="137761"/>
                </a:lnTo>
                <a:lnTo>
                  <a:pt x="48476" y="175903"/>
                </a:lnTo>
                <a:lnTo>
                  <a:pt x="34912" y="216128"/>
                </a:lnTo>
                <a:lnTo>
                  <a:pt x="23322" y="259158"/>
                </a:lnTo>
                <a:lnTo>
                  <a:pt x="14184" y="305130"/>
                </a:lnTo>
                <a:lnTo>
                  <a:pt x="6681" y="353063"/>
                </a:lnTo>
                <a:lnTo>
                  <a:pt x="0" y="401980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7769600" y="4789175"/>
            <a:ext cx="144145" cy="125730"/>
          </a:xfrm>
          <a:custGeom>
            <a:avLst/>
            <a:gdLst/>
            <a:ahLst/>
            <a:cxnLst/>
            <a:rect l="l" t="t" r="r" b="b"/>
            <a:pathLst>
              <a:path w="144145" h="125729">
                <a:moveTo>
                  <a:pt x="143763" y="0"/>
                </a:moveTo>
                <a:lnTo>
                  <a:pt x="0" y="17525"/>
                </a:lnTo>
                <a:lnTo>
                  <a:pt x="78968" y="42913"/>
                </a:lnTo>
                <a:lnTo>
                  <a:pt x="71539" y="125526"/>
                </a:lnTo>
                <a:lnTo>
                  <a:pt x="14376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7834352" y="4824978"/>
            <a:ext cx="185420" cy="438784"/>
          </a:xfrm>
          <a:custGeom>
            <a:avLst/>
            <a:gdLst/>
            <a:ahLst/>
            <a:cxnLst/>
            <a:rect l="l" t="t" r="r" b="b"/>
            <a:pathLst>
              <a:path w="185420" h="438785">
                <a:moveTo>
                  <a:pt x="0" y="438721"/>
                </a:moveTo>
                <a:lnTo>
                  <a:pt x="42919" y="402431"/>
                </a:lnTo>
                <a:lnTo>
                  <a:pt x="78943" y="362331"/>
                </a:lnTo>
                <a:lnTo>
                  <a:pt x="102322" y="325855"/>
                </a:lnTo>
                <a:lnTo>
                  <a:pt x="121027" y="286850"/>
                </a:lnTo>
                <a:lnTo>
                  <a:pt x="136461" y="245446"/>
                </a:lnTo>
                <a:lnTo>
                  <a:pt x="150025" y="201777"/>
                </a:lnTo>
                <a:lnTo>
                  <a:pt x="161614" y="155064"/>
                </a:lnTo>
                <a:lnTo>
                  <a:pt x="170753" y="105151"/>
                </a:lnTo>
                <a:lnTo>
                  <a:pt x="178255" y="53107"/>
                </a:lnTo>
                <a:lnTo>
                  <a:pt x="184937" y="0"/>
                </a:lnTo>
              </a:path>
            </a:pathLst>
          </a:custGeom>
          <a:ln w="12700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7772405" y="5182509"/>
            <a:ext cx="140335" cy="125730"/>
          </a:xfrm>
          <a:custGeom>
            <a:avLst/>
            <a:gdLst/>
            <a:ahLst/>
            <a:cxnLst/>
            <a:rect l="l" t="t" r="r" b="b"/>
            <a:pathLst>
              <a:path w="140334" h="125729">
                <a:moveTo>
                  <a:pt x="66255" y="0"/>
                </a:moveTo>
                <a:lnTo>
                  <a:pt x="0" y="125577"/>
                </a:lnTo>
                <a:lnTo>
                  <a:pt x="140220" y="103238"/>
                </a:lnTo>
                <a:lnTo>
                  <a:pt x="61937" y="81203"/>
                </a:lnTo>
                <a:lnTo>
                  <a:pt x="66255" y="0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 txBox="1"/>
          <p:nvPr/>
        </p:nvSpPr>
        <p:spPr>
          <a:xfrm>
            <a:off x="5527272" y="5220741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Times New Roman"/>
                <a:cs typeface="Times New Roman"/>
              </a:rPr>
              <a:t>F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74" name="object 174"/>
          <p:cNvSpPr txBox="1"/>
          <p:nvPr/>
        </p:nvSpPr>
        <p:spPr>
          <a:xfrm>
            <a:off x="7533923" y="5222341"/>
            <a:ext cx="1651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Times New Roman"/>
                <a:cs typeface="Times New Roman"/>
              </a:rPr>
              <a:t>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7540324" y="3791991"/>
            <a:ext cx="1905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Times New Roman"/>
                <a:cs typeface="Times New Roman"/>
              </a:rPr>
              <a:t>D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76" name="object 176"/>
          <p:cNvSpPr txBox="1"/>
          <p:nvPr/>
        </p:nvSpPr>
        <p:spPr>
          <a:xfrm>
            <a:off x="6510023" y="5220741"/>
            <a:ext cx="1784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Times New Roman"/>
                <a:cs typeface="Times New Roman"/>
              </a:rPr>
              <a:t>C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6530597" y="4457217"/>
            <a:ext cx="1784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Times New Roman"/>
                <a:cs typeface="Times New Roman"/>
              </a:rPr>
              <a:t>B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78" name="object 178"/>
          <p:cNvSpPr txBox="1"/>
          <p:nvPr/>
        </p:nvSpPr>
        <p:spPr>
          <a:xfrm>
            <a:off x="5493896" y="3849141"/>
            <a:ext cx="1905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Times New Roman"/>
                <a:cs typeface="Times New Roman"/>
              </a:rPr>
              <a:t>A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79" name="object 179"/>
          <p:cNvSpPr/>
          <p:nvPr/>
        </p:nvSpPr>
        <p:spPr>
          <a:xfrm>
            <a:off x="5735004" y="4218287"/>
            <a:ext cx="766445" cy="1015365"/>
          </a:xfrm>
          <a:custGeom>
            <a:avLst/>
            <a:gdLst/>
            <a:ahLst/>
            <a:cxnLst/>
            <a:rect l="l" t="t" r="r" b="b"/>
            <a:pathLst>
              <a:path w="766445" h="1015364">
                <a:moveTo>
                  <a:pt x="0" y="0"/>
                </a:moveTo>
                <a:lnTo>
                  <a:pt x="766381" y="1015123"/>
                </a:lnTo>
              </a:path>
            </a:pathLst>
          </a:custGeom>
          <a:ln w="12700">
            <a:solidFill>
              <a:srgbClr val="8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5689096" y="4157477"/>
            <a:ext cx="127203" cy="1396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 txBox="1"/>
          <p:nvPr/>
        </p:nvSpPr>
        <p:spPr>
          <a:xfrm>
            <a:off x="7997421" y="4519066"/>
            <a:ext cx="1905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Times New Roman"/>
                <a:cs typeface="Times New Roman"/>
              </a:rPr>
              <a:t>G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82" name="object 182"/>
          <p:cNvSpPr/>
          <p:nvPr/>
        </p:nvSpPr>
        <p:spPr>
          <a:xfrm>
            <a:off x="3966971" y="2418588"/>
            <a:ext cx="870203" cy="10866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4014215" y="2446020"/>
            <a:ext cx="775715" cy="99212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4014215" y="2446018"/>
            <a:ext cx="775970" cy="992505"/>
          </a:xfrm>
          <a:custGeom>
            <a:avLst/>
            <a:gdLst/>
            <a:ahLst/>
            <a:cxnLst/>
            <a:rect l="l" t="t" r="r" b="b"/>
            <a:pathLst>
              <a:path w="775970" h="992504">
                <a:moveTo>
                  <a:pt x="0" y="992124"/>
                </a:moveTo>
                <a:lnTo>
                  <a:pt x="0" y="447243"/>
                </a:lnTo>
                <a:lnTo>
                  <a:pt x="3197" y="399711"/>
                </a:lnTo>
                <a:lnTo>
                  <a:pt x="12511" y="354123"/>
                </a:lnTo>
                <a:lnTo>
                  <a:pt x="27525" y="310896"/>
                </a:lnTo>
                <a:lnTo>
                  <a:pt x="47822" y="270448"/>
                </a:lnTo>
                <a:lnTo>
                  <a:pt x="72983" y="233195"/>
                </a:lnTo>
                <a:lnTo>
                  <a:pt x="102592" y="199556"/>
                </a:lnTo>
                <a:lnTo>
                  <a:pt x="136231" y="169947"/>
                </a:lnTo>
                <a:lnTo>
                  <a:pt x="173483" y="144786"/>
                </a:lnTo>
                <a:lnTo>
                  <a:pt x="213932" y="124490"/>
                </a:lnTo>
                <a:lnTo>
                  <a:pt x="257158" y="109476"/>
                </a:lnTo>
                <a:lnTo>
                  <a:pt x="302746" y="100162"/>
                </a:lnTo>
                <a:lnTo>
                  <a:pt x="350278" y="96964"/>
                </a:lnTo>
                <a:lnTo>
                  <a:pt x="581787" y="96964"/>
                </a:lnTo>
                <a:lnTo>
                  <a:pt x="581787" y="0"/>
                </a:lnTo>
                <a:lnTo>
                  <a:pt x="775716" y="193929"/>
                </a:lnTo>
                <a:lnTo>
                  <a:pt x="581787" y="387858"/>
                </a:lnTo>
                <a:lnTo>
                  <a:pt x="581787" y="290893"/>
                </a:lnTo>
                <a:lnTo>
                  <a:pt x="350278" y="290893"/>
                </a:lnTo>
                <a:lnTo>
                  <a:pt x="300860" y="298864"/>
                </a:lnTo>
                <a:lnTo>
                  <a:pt x="257941" y="321060"/>
                </a:lnTo>
                <a:lnTo>
                  <a:pt x="224096" y="354906"/>
                </a:lnTo>
                <a:lnTo>
                  <a:pt x="201900" y="397825"/>
                </a:lnTo>
                <a:lnTo>
                  <a:pt x="193929" y="447243"/>
                </a:lnTo>
                <a:lnTo>
                  <a:pt x="193929" y="992124"/>
                </a:lnTo>
                <a:lnTo>
                  <a:pt x="0" y="992124"/>
                </a:lnTo>
                <a:close/>
              </a:path>
            </a:pathLst>
          </a:custGeom>
          <a:ln w="9144">
            <a:solidFill>
              <a:srgbClr val="61881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8205216" y="3140964"/>
            <a:ext cx="443483" cy="74980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8252283" y="3168907"/>
            <a:ext cx="348087" cy="65507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8252276" y="3168897"/>
            <a:ext cx="348615" cy="655320"/>
          </a:xfrm>
          <a:custGeom>
            <a:avLst/>
            <a:gdLst/>
            <a:ahLst/>
            <a:cxnLst/>
            <a:rect l="l" t="t" r="r" b="b"/>
            <a:pathLst>
              <a:path w="348615" h="655320">
                <a:moveTo>
                  <a:pt x="83477" y="0"/>
                </a:moveTo>
                <a:lnTo>
                  <a:pt x="300520" y="248907"/>
                </a:lnTo>
                <a:lnTo>
                  <a:pt x="325867" y="285768"/>
                </a:lnTo>
                <a:lnTo>
                  <a:pt x="341688" y="326099"/>
                </a:lnTo>
                <a:lnTo>
                  <a:pt x="348094" y="368259"/>
                </a:lnTo>
                <a:lnTo>
                  <a:pt x="345198" y="410606"/>
                </a:lnTo>
                <a:lnTo>
                  <a:pt x="333111" y="451501"/>
                </a:lnTo>
                <a:lnTo>
                  <a:pt x="311945" y="489300"/>
                </a:lnTo>
                <a:lnTo>
                  <a:pt x="281812" y="522363"/>
                </a:lnTo>
                <a:lnTo>
                  <a:pt x="177469" y="613346"/>
                </a:lnTo>
                <a:lnTo>
                  <a:pt x="213867" y="655091"/>
                </a:lnTo>
                <a:lnTo>
                  <a:pt x="57607" y="644398"/>
                </a:lnTo>
                <a:lnTo>
                  <a:pt x="68300" y="488137"/>
                </a:lnTo>
                <a:lnTo>
                  <a:pt x="104686" y="529882"/>
                </a:lnTo>
                <a:lnTo>
                  <a:pt x="209029" y="438886"/>
                </a:lnTo>
                <a:lnTo>
                  <a:pt x="229110" y="412724"/>
                </a:lnTo>
                <a:lnTo>
                  <a:pt x="237310" y="381957"/>
                </a:lnTo>
                <a:lnTo>
                  <a:pt x="233373" y="350359"/>
                </a:lnTo>
                <a:lnTo>
                  <a:pt x="217042" y="321703"/>
                </a:lnTo>
                <a:lnTo>
                  <a:pt x="0" y="72783"/>
                </a:lnTo>
                <a:lnTo>
                  <a:pt x="83477" y="0"/>
                </a:lnTo>
                <a:close/>
              </a:path>
            </a:pathLst>
          </a:custGeom>
          <a:ln w="9525">
            <a:solidFill>
              <a:srgbClr val="61881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Lectures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</a:t>
            </a:r>
            <a:r>
              <a:rPr dirty="0" spc="-55"/>
              <a:t> </a:t>
            </a:r>
            <a:r>
              <a:rPr dirty="0"/>
              <a:t>2015</a:t>
            </a:r>
          </a:p>
        </p:txBody>
      </p:sp>
      <p:sp>
        <p:nvSpPr>
          <p:cNvPr id="189" name="object 18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2015/5/5</a:t>
            </a:r>
          </a:p>
        </p:txBody>
      </p:sp>
      <p:sp>
        <p:nvSpPr>
          <p:cNvPr id="190" name="object 19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17</a:t>
            </a:fld>
          </a:p>
        </p:txBody>
      </p:sp>
    </p:spTree>
  </p:cSld>
  <p:clrMapOvr>
    <a:masterClrMapping/>
  </p:clrMapOvr>
  <p:transition spd="slow">
    <p:pull dir="l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731032"/>
            <a:ext cx="8075295" cy="4122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ts val="2590"/>
              </a:lnSpc>
              <a:spcBef>
                <a:spcPts val="100"/>
              </a:spcBef>
              <a:buClr>
                <a:srgbClr val="3E3E3E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 b="1">
                <a:solidFill>
                  <a:srgbClr val="3E3E3E"/>
                </a:solidFill>
                <a:latin typeface="Palatino Linotype"/>
                <a:cs typeface="Palatino Linotype"/>
              </a:rPr>
              <a:t>vo</a:t>
            </a:r>
            <a:r>
              <a:rPr dirty="0" sz="2400" spc="-5" b="1">
                <a:solidFill>
                  <a:srgbClr val="3E3E3E"/>
                </a:solidFill>
                <a:latin typeface="Palatino Linotype"/>
                <a:cs typeface="Palatino Linotype"/>
              </a:rPr>
              <a:t>id strongComponents(IntList[] </a:t>
            </a:r>
            <a:r>
              <a:rPr dirty="0" sz="2400" spc="-20" b="1" i="1">
                <a:solidFill>
                  <a:srgbClr val="3E3E3E"/>
                </a:solidFill>
                <a:latin typeface="Palatino Linotype"/>
                <a:cs typeface="Palatino Linotype"/>
              </a:rPr>
              <a:t>adjVertices</a:t>
            </a:r>
            <a:r>
              <a:rPr dirty="0" sz="2400" spc="-20" b="1">
                <a:solidFill>
                  <a:srgbClr val="3E3E3E"/>
                </a:solidFill>
                <a:latin typeface="Palatino Linotype"/>
                <a:cs typeface="Palatino Linotype"/>
              </a:rPr>
              <a:t>, </a:t>
            </a:r>
            <a:r>
              <a:rPr dirty="0" sz="2400" spc="-5" b="1">
                <a:solidFill>
                  <a:srgbClr val="3E3E3E"/>
                </a:solidFill>
                <a:latin typeface="Palatino Linotype"/>
                <a:cs typeface="Palatino Linotype"/>
              </a:rPr>
              <a:t>int </a:t>
            </a:r>
            <a:r>
              <a:rPr dirty="0" sz="2400" spc="-5" b="1" i="1">
                <a:solidFill>
                  <a:srgbClr val="3E3E3E"/>
                </a:solidFill>
                <a:latin typeface="Palatino Linotype"/>
                <a:cs typeface="Palatino Linotype"/>
              </a:rPr>
              <a:t>n</a:t>
            </a:r>
            <a:r>
              <a:rPr dirty="0" sz="2400" spc="-5" b="1">
                <a:solidFill>
                  <a:srgbClr val="3E3E3E"/>
                </a:solidFill>
                <a:latin typeface="Palatino Linotype"/>
                <a:cs typeface="Palatino Linotype"/>
              </a:rPr>
              <a:t>,</a:t>
            </a:r>
            <a:r>
              <a:rPr dirty="0" sz="2400" spc="80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 b="1">
                <a:solidFill>
                  <a:srgbClr val="3E3E3E"/>
                </a:solidFill>
                <a:latin typeface="Palatino Linotype"/>
                <a:cs typeface="Palatino Linotype"/>
              </a:rPr>
              <a:t>int[]</a:t>
            </a:r>
            <a:endParaRPr sz="2400">
              <a:latin typeface="Palatino Linotype"/>
              <a:cs typeface="Palatino Linotype"/>
            </a:endParaRPr>
          </a:p>
          <a:p>
            <a:pPr marL="355600">
              <a:lnSpc>
                <a:spcPts val="2590"/>
              </a:lnSpc>
            </a:pPr>
            <a:r>
              <a:rPr dirty="0" sz="2400" b="1" i="1">
                <a:solidFill>
                  <a:srgbClr val="3E3E3E"/>
                </a:solidFill>
                <a:latin typeface="Palatino Linotype"/>
                <a:cs typeface="Palatino Linotype"/>
              </a:rPr>
              <a:t>scc</a:t>
            </a:r>
            <a:r>
              <a:rPr dirty="0" sz="2400" b="1">
                <a:solidFill>
                  <a:srgbClr val="3E3E3E"/>
                </a:solidFill>
                <a:latin typeface="Palatino Linotype"/>
                <a:cs typeface="Palatino Linotype"/>
              </a:rPr>
              <a:t>)</a:t>
            </a:r>
            <a:endParaRPr sz="2400">
              <a:latin typeface="Palatino Linotype"/>
              <a:cs typeface="Palatino Linotype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 b="1">
                <a:solidFill>
                  <a:srgbClr val="3E3E3E"/>
                </a:solidFill>
                <a:latin typeface="Palatino Linotype"/>
                <a:cs typeface="Palatino Linotype"/>
              </a:rPr>
              <a:t>//</a:t>
            </a:r>
            <a:r>
              <a:rPr dirty="0" sz="2400" spc="-5" b="1" i="1">
                <a:solidFill>
                  <a:srgbClr val="0000CC"/>
                </a:solidFill>
                <a:latin typeface="Palatino Linotype"/>
                <a:cs typeface="Palatino Linotype"/>
              </a:rPr>
              <a:t>Phase</a:t>
            </a:r>
            <a:r>
              <a:rPr dirty="0" sz="2400" spc="10" b="1" i="1">
                <a:solidFill>
                  <a:srgbClr val="0000CC"/>
                </a:solidFill>
                <a:latin typeface="Palatino Linotype"/>
                <a:cs typeface="Palatino Linotype"/>
              </a:rPr>
              <a:t> </a:t>
            </a:r>
            <a:r>
              <a:rPr dirty="0" sz="2400" b="1">
                <a:solidFill>
                  <a:srgbClr val="0000CC"/>
                </a:solidFill>
                <a:latin typeface="Palatino Linotype"/>
                <a:cs typeface="Palatino Linotype"/>
              </a:rPr>
              <a:t>1</a:t>
            </a:r>
            <a:endParaRPr sz="2400">
              <a:latin typeface="Palatino Linotype"/>
              <a:cs typeface="Palatino Linotype"/>
            </a:endParaRPr>
          </a:p>
          <a:p>
            <a:pPr marL="660400" indent="-647700">
              <a:lnSpc>
                <a:spcPct val="100000"/>
              </a:lnSpc>
              <a:buFont typeface="Arial"/>
              <a:buChar char="•"/>
              <a:tabLst>
                <a:tab pos="659765" algn="l"/>
                <a:tab pos="660400" algn="l"/>
              </a:tabLst>
            </a:pPr>
            <a:r>
              <a:rPr dirty="0" sz="2400" b="1">
                <a:solidFill>
                  <a:srgbClr val="3E3E3E"/>
                </a:solidFill>
                <a:latin typeface="Palatino Linotype"/>
                <a:cs typeface="Palatino Linotype"/>
              </a:rPr>
              <a:t>1. IntStack</a:t>
            </a:r>
            <a:r>
              <a:rPr dirty="0" sz="2400" spc="-20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 b="1" i="1">
                <a:solidFill>
                  <a:srgbClr val="3E3E3E"/>
                </a:solidFill>
                <a:latin typeface="Palatino Linotype"/>
                <a:cs typeface="Palatino Linotype"/>
              </a:rPr>
              <a:t>finishStack</a:t>
            </a:r>
            <a:r>
              <a:rPr dirty="0" sz="2400" spc="-5" b="1">
                <a:solidFill>
                  <a:srgbClr val="3E3E3E"/>
                </a:solidFill>
                <a:latin typeface="Palatino Linotype"/>
                <a:cs typeface="Palatino Linotype"/>
              </a:rPr>
              <a:t>=create(</a:t>
            </a:r>
            <a:r>
              <a:rPr dirty="0" sz="2400" spc="-5" b="1" i="1">
                <a:solidFill>
                  <a:srgbClr val="3E3E3E"/>
                </a:solidFill>
                <a:latin typeface="Palatino Linotype"/>
                <a:cs typeface="Palatino Linotype"/>
              </a:rPr>
              <a:t>n</a:t>
            </a:r>
            <a:r>
              <a:rPr dirty="0" sz="2400" spc="-5" b="1">
                <a:solidFill>
                  <a:srgbClr val="3E3E3E"/>
                </a:solidFill>
                <a:latin typeface="Palatino Linotype"/>
                <a:cs typeface="Palatino Linotype"/>
              </a:rPr>
              <a:t>);</a:t>
            </a:r>
            <a:endParaRPr sz="2400">
              <a:latin typeface="Palatino Linotype"/>
              <a:cs typeface="Palatino Linotype"/>
            </a:endParaRPr>
          </a:p>
          <a:p>
            <a:pPr marL="355600" marR="338455" indent="-342900">
              <a:lnSpc>
                <a:spcPts val="2300"/>
              </a:lnSpc>
              <a:spcBef>
                <a:spcPts val="560"/>
              </a:spcBef>
              <a:buClr>
                <a:srgbClr val="3E3E3E"/>
              </a:buClr>
              <a:buFont typeface="Arial"/>
              <a:buChar char="•"/>
              <a:tabLst>
                <a:tab pos="659765" algn="l"/>
                <a:tab pos="660400" algn="l"/>
              </a:tabLst>
            </a:pPr>
            <a:r>
              <a:rPr dirty="0"/>
              <a:t>	</a:t>
            </a:r>
            <a:r>
              <a:rPr dirty="0" sz="2400" b="1">
                <a:solidFill>
                  <a:srgbClr val="3E3E3E"/>
                </a:solidFill>
                <a:latin typeface="Palatino Linotype"/>
                <a:cs typeface="Palatino Linotype"/>
              </a:rPr>
              <a:t>2. </a:t>
            </a:r>
            <a:r>
              <a:rPr dirty="0" sz="2400" spc="-5" b="1">
                <a:solidFill>
                  <a:srgbClr val="3E3E3E"/>
                </a:solidFill>
                <a:latin typeface="Palatino Linotype"/>
                <a:cs typeface="Palatino Linotype"/>
              </a:rPr>
              <a:t>Perform </a:t>
            </a:r>
            <a:r>
              <a:rPr dirty="0" sz="2400" b="1">
                <a:solidFill>
                  <a:srgbClr val="3E3E3E"/>
                </a:solidFill>
                <a:latin typeface="Palatino Linotype"/>
                <a:cs typeface="Palatino Linotype"/>
              </a:rPr>
              <a:t>a </a:t>
            </a:r>
            <a:r>
              <a:rPr dirty="0" sz="2400" spc="-5" b="1">
                <a:solidFill>
                  <a:srgbClr val="3E3E3E"/>
                </a:solidFill>
                <a:latin typeface="Palatino Linotype"/>
                <a:cs typeface="Palatino Linotype"/>
              </a:rPr>
              <a:t>depth-first </a:t>
            </a:r>
            <a:r>
              <a:rPr dirty="0" sz="2400" b="1">
                <a:solidFill>
                  <a:srgbClr val="3E3E3E"/>
                </a:solidFill>
                <a:latin typeface="Palatino Linotype"/>
                <a:cs typeface="Palatino Linotype"/>
              </a:rPr>
              <a:t>search </a:t>
            </a:r>
            <a:r>
              <a:rPr dirty="0" sz="2400" spc="-5" b="1">
                <a:solidFill>
                  <a:srgbClr val="3E3E3E"/>
                </a:solidFill>
                <a:latin typeface="Palatino Linotype"/>
                <a:cs typeface="Palatino Linotype"/>
              </a:rPr>
              <a:t>on </a:t>
            </a:r>
            <a:r>
              <a:rPr dirty="0" sz="2400" b="1" i="1">
                <a:solidFill>
                  <a:srgbClr val="3E3E3E"/>
                </a:solidFill>
                <a:latin typeface="Palatino Linotype"/>
                <a:cs typeface="Palatino Linotype"/>
              </a:rPr>
              <a:t>G</a:t>
            </a:r>
            <a:r>
              <a:rPr dirty="0" sz="2400" b="1">
                <a:solidFill>
                  <a:srgbClr val="3E3E3E"/>
                </a:solidFill>
                <a:latin typeface="Palatino Linotype"/>
                <a:cs typeface="Palatino Linotype"/>
              </a:rPr>
              <a:t>, </a:t>
            </a:r>
            <a:r>
              <a:rPr dirty="0" sz="2400" spc="-5" b="1">
                <a:solidFill>
                  <a:srgbClr val="3E3E3E"/>
                </a:solidFill>
                <a:latin typeface="Palatino Linotype"/>
                <a:cs typeface="Palatino Linotype"/>
              </a:rPr>
              <a:t>using the DFS  skeleton. </a:t>
            </a:r>
            <a:r>
              <a:rPr dirty="0" sz="2400" b="1">
                <a:solidFill>
                  <a:srgbClr val="3E3E3E"/>
                </a:solidFill>
                <a:latin typeface="Palatino Linotype"/>
                <a:cs typeface="Palatino Linotype"/>
              </a:rPr>
              <a:t>At </a:t>
            </a:r>
            <a:r>
              <a:rPr dirty="0" sz="2400" spc="-5" b="1">
                <a:solidFill>
                  <a:srgbClr val="3E3E3E"/>
                </a:solidFill>
                <a:latin typeface="Palatino Linotype"/>
                <a:cs typeface="Palatino Linotype"/>
              </a:rPr>
              <a:t>postorder processing for vertex </a:t>
            </a:r>
            <a:r>
              <a:rPr dirty="0" sz="2400" spc="-5" b="1" i="1">
                <a:solidFill>
                  <a:srgbClr val="3E3E3E"/>
                </a:solidFill>
                <a:latin typeface="Palatino Linotype"/>
                <a:cs typeface="Palatino Linotype"/>
              </a:rPr>
              <a:t>v</a:t>
            </a:r>
            <a:r>
              <a:rPr dirty="0" sz="2400" spc="-5" b="1">
                <a:solidFill>
                  <a:srgbClr val="3E3E3E"/>
                </a:solidFill>
                <a:latin typeface="Palatino Linotype"/>
                <a:cs typeface="Palatino Linotype"/>
              </a:rPr>
              <a:t>, insert  the statement: </a:t>
            </a:r>
            <a:r>
              <a:rPr dirty="0" sz="2400" spc="-5" b="1">
                <a:solidFill>
                  <a:srgbClr val="FF0000"/>
                </a:solidFill>
                <a:latin typeface="Palatino Linotype"/>
                <a:cs typeface="Palatino Linotype"/>
              </a:rPr>
              <a:t>push(</a:t>
            </a:r>
            <a:r>
              <a:rPr dirty="0" sz="2400" spc="-5" b="1" i="1">
                <a:solidFill>
                  <a:srgbClr val="FF0000"/>
                </a:solidFill>
                <a:latin typeface="Palatino Linotype"/>
                <a:cs typeface="Palatino Linotype"/>
              </a:rPr>
              <a:t>finishStack</a:t>
            </a:r>
            <a:r>
              <a:rPr dirty="0" sz="2400" spc="-5" b="1">
                <a:solidFill>
                  <a:srgbClr val="FF0000"/>
                </a:solidFill>
                <a:latin typeface="Palatino Linotype"/>
                <a:cs typeface="Palatino Linotype"/>
              </a:rPr>
              <a:t>,</a:t>
            </a:r>
            <a:r>
              <a:rPr dirty="0" sz="2400" spc="-30" b="1">
                <a:solidFill>
                  <a:srgbClr val="FF0000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 b="1" i="1">
                <a:solidFill>
                  <a:srgbClr val="FF0000"/>
                </a:solidFill>
                <a:latin typeface="Palatino Linotype"/>
                <a:cs typeface="Palatino Linotype"/>
              </a:rPr>
              <a:t>v</a:t>
            </a:r>
            <a:r>
              <a:rPr dirty="0" sz="2400" spc="-5" b="1">
                <a:solidFill>
                  <a:srgbClr val="FF0000"/>
                </a:solidFill>
                <a:latin typeface="Palatino Linotype"/>
                <a:cs typeface="Palatino Linotype"/>
              </a:rPr>
              <a:t>)</a:t>
            </a:r>
            <a:endParaRPr sz="2400">
              <a:latin typeface="Palatino Linotype"/>
              <a:cs typeface="Palatino Linotype"/>
            </a:endParaRPr>
          </a:p>
          <a:p>
            <a:pPr marL="355600" indent="-342900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 b="1">
                <a:solidFill>
                  <a:srgbClr val="3E3E3E"/>
                </a:solidFill>
                <a:latin typeface="Palatino Linotype"/>
                <a:cs typeface="Palatino Linotype"/>
              </a:rPr>
              <a:t>//</a:t>
            </a:r>
            <a:r>
              <a:rPr dirty="0" sz="2400" spc="-5" b="1" i="1">
                <a:solidFill>
                  <a:srgbClr val="0000CC"/>
                </a:solidFill>
                <a:latin typeface="Palatino Linotype"/>
                <a:cs typeface="Palatino Linotype"/>
              </a:rPr>
              <a:t>Phase</a:t>
            </a:r>
            <a:r>
              <a:rPr dirty="0" sz="2400" spc="10" b="1" i="1">
                <a:solidFill>
                  <a:srgbClr val="0000CC"/>
                </a:solidFill>
                <a:latin typeface="Palatino Linotype"/>
                <a:cs typeface="Palatino Linotype"/>
              </a:rPr>
              <a:t> </a:t>
            </a:r>
            <a:r>
              <a:rPr dirty="0" sz="2400" b="1">
                <a:solidFill>
                  <a:srgbClr val="0000CC"/>
                </a:solidFill>
                <a:latin typeface="Palatino Linotype"/>
                <a:cs typeface="Palatino Linotype"/>
              </a:rPr>
              <a:t>2</a:t>
            </a:r>
            <a:endParaRPr sz="2400">
              <a:latin typeface="Palatino Linotype"/>
              <a:cs typeface="Palatino Linotype"/>
            </a:endParaRPr>
          </a:p>
          <a:p>
            <a:pPr marL="355600" marR="334645" indent="-342900">
              <a:lnSpc>
                <a:spcPts val="2300"/>
              </a:lnSpc>
              <a:spcBef>
                <a:spcPts val="560"/>
              </a:spcBef>
              <a:buClr>
                <a:srgbClr val="3E3E3E"/>
              </a:buClr>
              <a:buFont typeface="Arial"/>
              <a:buChar char="•"/>
              <a:tabLst>
                <a:tab pos="659765" algn="l"/>
                <a:tab pos="660400" algn="l"/>
              </a:tabLst>
            </a:pPr>
            <a:r>
              <a:rPr dirty="0"/>
              <a:t>	</a:t>
            </a:r>
            <a:r>
              <a:rPr dirty="0" sz="2400" b="1">
                <a:solidFill>
                  <a:srgbClr val="3E3E3E"/>
                </a:solidFill>
                <a:latin typeface="Palatino Linotype"/>
                <a:cs typeface="Palatino Linotype"/>
              </a:rPr>
              <a:t>3. </a:t>
            </a:r>
            <a:r>
              <a:rPr dirty="0" sz="2400" spc="-5" b="1">
                <a:solidFill>
                  <a:srgbClr val="3E3E3E"/>
                </a:solidFill>
                <a:latin typeface="Palatino Linotype"/>
                <a:cs typeface="Palatino Linotype"/>
              </a:rPr>
              <a:t>Compute </a:t>
            </a:r>
            <a:r>
              <a:rPr dirty="0" sz="2400" spc="-50" b="1" i="1">
                <a:solidFill>
                  <a:srgbClr val="3E3E3E"/>
                </a:solidFill>
                <a:latin typeface="Palatino Linotype"/>
                <a:cs typeface="Palatino Linotype"/>
              </a:rPr>
              <a:t>G</a:t>
            </a:r>
            <a:r>
              <a:rPr dirty="0" baseline="24305" sz="2400" spc="-75" b="1">
                <a:solidFill>
                  <a:srgbClr val="3E3E3E"/>
                </a:solidFill>
                <a:latin typeface="Palatino Linotype"/>
                <a:cs typeface="Palatino Linotype"/>
              </a:rPr>
              <a:t>T</a:t>
            </a:r>
            <a:r>
              <a:rPr dirty="0" sz="2400" spc="-50" b="1">
                <a:solidFill>
                  <a:srgbClr val="3E3E3E"/>
                </a:solidFill>
                <a:latin typeface="Palatino Linotype"/>
                <a:cs typeface="Palatino Linotype"/>
              </a:rPr>
              <a:t>, </a:t>
            </a:r>
            <a:r>
              <a:rPr dirty="0" sz="2400" spc="-5" b="1">
                <a:solidFill>
                  <a:srgbClr val="3E3E3E"/>
                </a:solidFill>
                <a:latin typeface="Palatino Linotype"/>
                <a:cs typeface="Palatino Linotype"/>
              </a:rPr>
              <a:t>the transpose graph, represented </a:t>
            </a:r>
            <a:r>
              <a:rPr dirty="0" sz="2400" b="1">
                <a:solidFill>
                  <a:srgbClr val="3E3E3E"/>
                </a:solidFill>
                <a:latin typeface="Palatino Linotype"/>
                <a:cs typeface="Palatino Linotype"/>
              </a:rPr>
              <a:t>as  array </a:t>
            </a:r>
            <a:r>
              <a:rPr dirty="0" sz="2400" spc="-25" b="1" i="1">
                <a:solidFill>
                  <a:srgbClr val="3E3E3E"/>
                </a:solidFill>
                <a:latin typeface="Palatino Linotype"/>
                <a:cs typeface="Palatino Linotype"/>
              </a:rPr>
              <a:t>adjTrans </a:t>
            </a:r>
            <a:r>
              <a:rPr dirty="0" sz="2400" spc="-5" b="1">
                <a:solidFill>
                  <a:srgbClr val="3E3E3E"/>
                </a:solidFill>
                <a:latin typeface="Palatino Linotype"/>
                <a:cs typeface="Palatino Linotype"/>
              </a:rPr>
              <a:t>of adjacency</a:t>
            </a:r>
            <a:r>
              <a:rPr dirty="0" sz="2400" spc="35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b="1">
                <a:solidFill>
                  <a:srgbClr val="3E3E3E"/>
                </a:solidFill>
                <a:latin typeface="Palatino Linotype"/>
                <a:cs typeface="Palatino Linotype"/>
              </a:rPr>
              <a:t>list.</a:t>
            </a:r>
            <a:endParaRPr sz="2400">
              <a:latin typeface="Palatino Linotype"/>
              <a:cs typeface="Palatino Linotype"/>
            </a:endParaRPr>
          </a:p>
          <a:p>
            <a:pPr marL="660400" indent="-647700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659765" algn="l"/>
                <a:tab pos="660400" algn="l"/>
              </a:tabLst>
            </a:pPr>
            <a:r>
              <a:rPr dirty="0" sz="2400" b="1">
                <a:solidFill>
                  <a:srgbClr val="3E3E3E"/>
                </a:solidFill>
                <a:latin typeface="Palatino Linotype"/>
                <a:cs typeface="Palatino Linotype"/>
              </a:rPr>
              <a:t>4. </a:t>
            </a:r>
            <a:r>
              <a:rPr dirty="0" sz="2400" spc="-25" b="1">
                <a:solidFill>
                  <a:srgbClr val="FF0000"/>
                </a:solidFill>
                <a:latin typeface="Palatino Linotype"/>
                <a:cs typeface="Palatino Linotype"/>
              </a:rPr>
              <a:t>dfsTsweep(</a:t>
            </a:r>
            <a:r>
              <a:rPr dirty="0" sz="2400" spc="-25" b="1" i="1">
                <a:solidFill>
                  <a:srgbClr val="FF0000"/>
                </a:solidFill>
                <a:latin typeface="Palatino Linotype"/>
                <a:cs typeface="Palatino Linotype"/>
              </a:rPr>
              <a:t>adjTrans</a:t>
            </a:r>
            <a:r>
              <a:rPr dirty="0" sz="2400" spc="-25" b="1">
                <a:solidFill>
                  <a:srgbClr val="FF0000"/>
                </a:solidFill>
                <a:latin typeface="Palatino Linotype"/>
                <a:cs typeface="Palatino Linotype"/>
              </a:rPr>
              <a:t>, </a:t>
            </a:r>
            <a:r>
              <a:rPr dirty="0" sz="2400" spc="-5" b="1" i="1">
                <a:solidFill>
                  <a:srgbClr val="FF0000"/>
                </a:solidFill>
                <a:latin typeface="Palatino Linotype"/>
                <a:cs typeface="Palatino Linotype"/>
              </a:rPr>
              <a:t>n</a:t>
            </a:r>
            <a:r>
              <a:rPr dirty="0" sz="2400" spc="-5" b="1">
                <a:solidFill>
                  <a:srgbClr val="FF0000"/>
                </a:solidFill>
                <a:latin typeface="Palatino Linotype"/>
                <a:cs typeface="Palatino Linotype"/>
              </a:rPr>
              <a:t>, </a:t>
            </a:r>
            <a:r>
              <a:rPr dirty="0" sz="2400" spc="-5" b="1" i="1">
                <a:solidFill>
                  <a:srgbClr val="FF0000"/>
                </a:solidFill>
                <a:latin typeface="Palatino Linotype"/>
                <a:cs typeface="Palatino Linotype"/>
              </a:rPr>
              <a:t>finishStack</a:t>
            </a:r>
            <a:r>
              <a:rPr dirty="0" sz="2400" spc="-5" b="1">
                <a:solidFill>
                  <a:srgbClr val="FF0000"/>
                </a:solidFill>
                <a:latin typeface="Palatino Linotype"/>
                <a:cs typeface="Palatino Linotype"/>
              </a:rPr>
              <a:t>,</a:t>
            </a:r>
            <a:r>
              <a:rPr dirty="0" sz="2400" spc="35" b="1">
                <a:solidFill>
                  <a:srgbClr val="FF0000"/>
                </a:solidFill>
                <a:latin typeface="Palatino Linotype"/>
                <a:cs typeface="Palatino Linotype"/>
              </a:rPr>
              <a:t> </a:t>
            </a:r>
            <a:r>
              <a:rPr dirty="0" sz="2400" b="1" i="1">
                <a:solidFill>
                  <a:srgbClr val="FF0000"/>
                </a:solidFill>
                <a:latin typeface="Palatino Linotype"/>
                <a:cs typeface="Palatino Linotype"/>
              </a:rPr>
              <a:t>scc</a:t>
            </a:r>
            <a:r>
              <a:rPr dirty="0" sz="2400" b="1">
                <a:solidFill>
                  <a:srgbClr val="FF0000"/>
                </a:solidFill>
                <a:latin typeface="Palatino Linotype"/>
                <a:cs typeface="Palatino Linotype"/>
              </a:rPr>
              <a:t>)</a:t>
            </a:r>
            <a:r>
              <a:rPr dirty="0" sz="2400" b="1">
                <a:solidFill>
                  <a:srgbClr val="3E3E3E"/>
                </a:solidFill>
                <a:latin typeface="Palatino Linotype"/>
                <a:cs typeface="Palatino Linotype"/>
              </a:rPr>
              <a:t>;</a:t>
            </a:r>
            <a:endParaRPr sz="2400">
              <a:latin typeface="Palatino Linotype"/>
              <a:cs typeface="Palatino Linotype"/>
            </a:endParaRPr>
          </a:p>
          <a:p>
            <a:pPr marL="660400" indent="-647700">
              <a:lnSpc>
                <a:spcPct val="100000"/>
              </a:lnSpc>
              <a:buFont typeface="Arial"/>
              <a:buChar char="•"/>
              <a:tabLst>
                <a:tab pos="659765" algn="l"/>
                <a:tab pos="660400" algn="l"/>
              </a:tabLst>
            </a:pPr>
            <a:r>
              <a:rPr dirty="0" sz="2400" spc="-5" b="1">
                <a:solidFill>
                  <a:srgbClr val="3E3E3E"/>
                </a:solidFill>
                <a:latin typeface="Palatino Linotype"/>
                <a:cs typeface="Palatino Linotype"/>
              </a:rPr>
              <a:t>return</a:t>
            </a:r>
            <a:endParaRPr sz="24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72155" y="4411979"/>
            <a:ext cx="533400" cy="457200"/>
          </a:xfrm>
          <a:custGeom>
            <a:avLst/>
            <a:gdLst/>
            <a:ahLst/>
            <a:cxnLst/>
            <a:rect l="l" t="t" r="r" b="b"/>
            <a:pathLst>
              <a:path w="533400" h="457200">
                <a:moveTo>
                  <a:pt x="266700" y="0"/>
                </a:moveTo>
                <a:lnTo>
                  <a:pt x="212950" y="4644"/>
                </a:lnTo>
                <a:lnTo>
                  <a:pt x="162888" y="17964"/>
                </a:lnTo>
                <a:lnTo>
                  <a:pt x="117585" y="39041"/>
                </a:lnTo>
                <a:lnTo>
                  <a:pt x="78114" y="66955"/>
                </a:lnTo>
                <a:lnTo>
                  <a:pt x="45548" y="100788"/>
                </a:lnTo>
                <a:lnTo>
                  <a:pt x="20958" y="139619"/>
                </a:lnTo>
                <a:lnTo>
                  <a:pt x="5418" y="182529"/>
                </a:lnTo>
                <a:lnTo>
                  <a:pt x="0" y="228600"/>
                </a:lnTo>
                <a:lnTo>
                  <a:pt x="5418" y="274670"/>
                </a:lnTo>
                <a:lnTo>
                  <a:pt x="20958" y="317580"/>
                </a:lnTo>
                <a:lnTo>
                  <a:pt x="45548" y="356411"/>
                </a:lnTo>
                <a:lnTo>
                  <a:pt x="78114" y="390244"/>
                </a:lnTo>
                <a:lnTo>
                  <a:pt x="117585" y="418158"/>
                </a:lnTo>
                <a:lnTo>
                  <a:pt x="162888" y="439235"/>
                </a:lnTo>
                <a:lnTo>
                  <a:pt x="212950" y="452555"/>
                </a:lnTo>
                <a:lnTo>
                  <a:pt x="266700" y="457200"/>
                </a:lnTo>
                <a:lnTo>
                  <a:pt x="320449" y="452555"/>
                </a:lnTo>
                <a:lnTo>
                  <a:pt x="370511" y="439235"/>
                </a:lnTo>
                <a:lnTo>
                  <a:pt x="415814" y="418158"/>
                </a:lnTo>
                <a:lnTo>
                  <a:pt x="455285" y="390244"/>
                </a:lnTo>
                <a:lnTo>
                  <a:pt x="487851" y="356411"/>
                </a:lnTo>
                <a:lnTo>
                  <a:pt x="512441" y="317580"/>
                </a:lnTo>
                <a:lnTo>
                  <a:pt x="527981" y="274670"/>
                </a:lnTo>
                <a:lnTo>
                  <a:pt x="533400" y="228600"/>
                </a:lnTo>
                <a:lnTo>
                  <a:pt x="527981" y="182529"/>
                </a:lnTo>
                <a:lnTo>
                  <a:pt x="512441" y="139619"/>
                </a:lnTo>
                <a:lnTo>
                  <a:pt x="487851" y="100788"/>
                </a:lnTo>
                <a:lnTo>
                  <a:pt x="455285" y="66955"/>
                </a:lnTo>
                <a:lnTo>
                  <a:pt x="415814" y="39041"/>
                </a:lnTo>
                <a:lnTo>
                  <a:pt x="370511" y="17964"/>
                </a:lnTo>
                <a:lnTo>
                  <a:pt x="320449" y="4644"/>
                </a:lnTo>
                <a:lnTo>
                  <a:pt x="266700" y="0"/>
                </a:lnTo>
                <a:close/>
              </a:path>
            </a:pathLst>
          </a:custGeom>
          <a:solidFill>
            <a:srgbClr val="FF000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89541" y="4853863"/>
            <a:ext cx="568325" cy="1090295"/>
          </a:xfrm>
          <a:custGeom>
            <a:avLst/>
            <a:gdLst/>
            <a:ahLst/>
            <a:cxnLst/>
            <a:rect l="l" t="t" r="r" b="b"/>
            <a:pathLst>
              <a:path w="568325" h="1090295">
                <a:moveTo>
                  <a:pt x="568058" y="1089736"/>
                </a:moveTo>
                <a:lnTo>
                  <a:pt x="0" y="0"/>
                </a:lnTo>
              </a:path>
            </a:pathLst>
          </a:custGeom>
          <a:ln w="12700">
            <a:solidFill>
              <a:srgbClr val="99CC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60190" y="4797555"/>
            <a:ext cx="69215" cy="85725"/>
          </a:xfrm>
          <a:custGeom>
            <a:avLst/>
            <a:gdLst/>
            <a:ahLst/>
            <a:cxnLst/>
            <a:rect l="l" t="t" r="r" b="b"/>
            <a:pathLst>
              <a:path w="69214" h="85725">
                <a:moveTo>
                  <a:pt x="0" y="0"/>
                </a:moveTo>
                <a:lnTo>
                  <a:pt x="1435" y="85178"/>
                </a:lnTo>
                <a:lnTo>
                  <a:pt x="69011" y="49961"/>
                </a:lnTo>
                <a:lnTo>
                  <a:pt x="0" y="0"/>
                </a:lnTo>
                <a:close/>
              </a:path>
            </a:pathLst>
          </a:custGeom>
          <a:solidFill>
            <a:srgbClr val="99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484120" y="5989320"/>
            <a:ext cx="4139183" cy="4297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604516" y="6312496"/>
            <a:ext cx="3895343" cy="1645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438400" y="5943600"/>
            <a:ext cx="4078604" cy="368935"/>
          </a:xfrm>
          <a:prstGeom prst="rect">
            <a:avLst/>
          </a:prstGeom>
          <a:solidFill>
            <a:srgbClr val="CCFFCC"/>
          </a:solidFill>
          <a:ln w="34747">
            <a:solidFill>
              <a:srgbClr val="99CC00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28600">
              <a:lnSpc>
                <a:spcPct val="100000"/>
              </a:lnSpc>
              <a:spcBef>
                <a:spcPts val="240"/>
              </a:spcBef>
            </a:pPr>
            <a:r>
              <a:rPr dirty="0" sz="1800" spc="-10">
                <a:latin typeface="Calibri"/>
                <a:cs typeface="Calibri"/>
              </a:rPr>
              <a:t>Note: </a:t>
            </a:r>
            <a:r>
              <a:rPr dirty="0" sz="1800" i="1">
                <a:latin typeface="Calibri"/>
                <a:cs typeface="Calibri"/>
              </a:rPr>
              <a:t>G </a:t>
            </a:r>
            <a:r>
              <a:rPr dirty="0" sz="1800">
                <a:latin typeface="Calibri"/>
                <a:cs typeface="Calibri"/>
              </a:rPr>
              <a:t>and </a:t>
            </a:r>
            <a:r>
              <a:rPr dirty="0" sz="1800" i="1">
                <a:latin typeface="Calibri"/>
                <a:cs typeface="Calibri"/>
              </a:rPr>
              <a:t>G</a:t>
            </a:r>
            <a:r>
              <a:rPr dirty="0" baseline="25462" sz="1800">
                <a:latin typeface="Calibri"/>
                <a:cs typeface="Calibri"/>
              </a:rPr>
              <a:t>T </a:t>
            </a:r>
            <a:r>
              <a:rPr dirty="0" sz="1800" spc="-10">
                <a:latin typeface="Calibri"/>
                <a:cs typeface="Calibri"/>
              </a:rPr>
              <a:t>have </a:t>
            </a:r>
            <a:r>
              <a:rPr dirty="0" sz="1800" spc="-5">
                <a:latin typeface="Calibri"/>
                <a:cs typeface="Calibri"/>
              </a:rPr>
              <a:t>the </a:t>
            </a:r>
            <a:r>
              <a:rPr dirty="0" sz="1800">
                <a:latin typeface="Calibri"/>
                <a:cs typeface="Calibri"/>
              </a:rPr>
              <a:t>same </a:t>
            </a:r>
            <a:r>
              <a:rPr dirty="0" sz="1800" spc="-5">
                <a:latin typeface="Calibri"/>
                <a:cs typeface="Calibri"/>
              </a:rPr>
              <a:t>SCC</a:t>
            </a:r>
            <a:r>
              <a:rPr dirty="0" sz="1800" spc="-114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sets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08760" y="0"/>
            <a:ext cx="6281927" cy="1310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467612" y="672084"/>
            <a:ext cx="6207250" cy="13746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852169" marR="5080" indent="40640">
              <a:lnSpc>
                <a:spcPct val="100600"/>
              </a:lnSpc>
              <a:spcBef>
                <a:spcPts val="65"/>
              </a:spcBef>
            </a:pPr>
            <a:r>
              <a:rPr dirty="0" spc="-5"/>
              <a:t>Strong Component  Algorithm:</a:t>
            </a:r>
            <a:r>
              <a:rPr dirty="0" spc="-75"/>
              <a:t> </a:t>
            </a:r>
            <a:r>
              <a:rPr dirty="0" spc="-5"/>
              <a:t>Outline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Lectures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</a:t>
            </a:r>
            <a:r>
              <a:rPr dirty="0" spc="-55"/>
              <a:t> </a:t>
            </a:r>
            <a:r>
              <a:rPr dirty="0"/>
              <a:t>2015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2015/5/5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17</a:t>
            </a:fld>
          </a:p>
        </p:txBody>
      </p:sp>
    </p:spTree>
  </p:cSld>
  <p:clrMapOvr>
    <a:masterClrMapping/>
  </p:clrMapOvr>
  <p:transition spd="slow">
    <p:pull dir="l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97964" y="0"/>
            <a:ext cx="5297423" cy="1338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53084" y="699516"/>
            <a:ext cx="7036306" cy="1374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438150" marR="5080" indent="944880">
              <a:lnSpc>
                <a:spcPct val="100600"/>
              </a:lnSpc>
              <a:spcBef>
                <a:spcPts val="65"/>
              </a:spcBef>
            </a:pPr>
            <a:r>
              <a:rPr dirty="0" spc="-5"/>
              <a:t>Applications of  Graph</a:t>
            </a:r>
            <a:r>
              <a:rPr dirty="0" spc="-65"/>
              <a:t> </a:t>
            </a:r>
            <a:r>
              <a:rPr dirty="0" spc="-5"/>
              <a:t>Decomposition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Lectures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</a:t>
            </a:r>
            <a:r>
              <a:rPr dirty="0" spc="-55"/>
              <a:t> </a:t>
            </a:r>
            <a:r>
              <a:rPr dirty="0"/>
              <a:t>2015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2015/5/5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17</a:t>
            </a:fld>
          </a:p>
        </p:txBody>
      </p:sp>
      <p:sp>
        <p:nvSpPr>
          <p:cNvPr id="5" name="object 5"/>
          <p:cNvSpPr txBox="1"/>
          <p:nvPr/>
        </p:nvSpPr>
        <p:spPr>
          <a:xfrm>
            <a:off x="535940" y="1835426"/>
            <a:ext cx="7178040" cy="3879850"/>
          </a:xfrm>
          <a:prstGeom prst="rect">
            <a:avLst/>
          </a:prstGeom>
        </p:spPr>
        <p:txBody>
          <a:bodyPr wrap="square" lIns="0" tIns="11176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Directed Acyclic</a:t>
            </a:r>
            <a:r>
              <a:rPr dirty="0" sz="3000" spc="35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Graph</a:t>
            </a:r>
            <a:endParaRPr sz="3000">
              <a:latin typeface="Palatino Linotype"/>
              <a:cs typeface="Palatino Linotype"/>
            </a:endParaRPr>
          </a:p>
          <a:p>
            <a:pPr lvl="1" marL="756285" indent="-286385">
              <a:lnSpc>
                <a:spcPct val="100000"/>
              </a:lnSpc>
              <a:spcBef>
                <a:spcPts val="620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400" spc="-20">
                <a:solidFill>
                  <a:srgbClr val="3E3E3E"/>
                </a:solidFill>
                <a:latin typeface="Palatino Linotype"/>
                <a:cs typeface="Palatino Linotype"/>
              </a:rPr>
              <a:t>Topological</a:t>
            </a:r>
            <a:r>
              <a:rPr dirty="0" sz="2400" spc="15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order</a:t>
            </a:r>
            <a:endParaRPr sz="2400">
              <a:latin typeface="Palatino Linotype"/>
              <a:cs typeface="Palatino Linotype"/>
            </a:endParaRPr>
          </a:p>
          <a:p>
            <a:pPr lvl="1" marL="756285" indent="-286385">
              <a:lnSpc>
                <a:spcPct val="100000"/>
              </a:lnSpc>
              <a:spcBef>
                <a:spcPts val="580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Critical path</a:t>
            </a:r>
            <a:r>
              <a:rPr dirty="0" sz="2400" spc="10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analysis</a:t>
            </a:r>
            <a:endParaRPr sz="2400">
              <a:latin typeface="Palatino Linotype"/>
              <a:cs typeface="Palatino Linotype"/>
            </a:endParaRPr>
          </a:p>
          <a:p>
            <a:pPr lvl="1">
              <a:lnSpc>
                <a:spcPct val="100000"/>
              </a:lnSpc>
              <a:buClr>
                <a:srgbClr val="3E3E3E"/>
              </a:buClr>
              <a:buFont typeface="Courier New"/>
              <a:buChar char="o"/>
            </a:pPr>
            <a:endParaRPr sz="27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88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Strongly Connected Component</a:t>
            </a:r>
            <a:r>
              <a:rPr dirty="0" sz="3000" spc="-15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3000" b="1">
                <a:solidFill>
                  <a:srgbClr val="3E3E3E"/>
                </a:solidFill>
                <a:latin typeface="Palatino Linotype"/>
                <a:cs typeface="Palatino Linotype"/>
              </a:rPr>
              <a:t>(SCC)</a:t>
            </a:r>
            <a:endParaRPr sz="3000">
              <a:latin typeface="Palatino Linotype"/>
              <a:cs typeface="Palatino Linotype"/>
            </a:endParaRPr>
          </a:p>
          <a:p>
            <a:pPr lvl="1" marL="756285" indent="-286385">
              <a:lnSpc>
                <a:spcPct val="100000"/>
              </a:lnSpc>
              <a:spcBef>
                <a:spcPts val="625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Strong connected component and</a:t>
            </a:r>
            <a:r>
              <a:rPr dirty="0" sz="2400" spc="65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condensation</a:t>
            </a:r>
            <a:endParaRPr sz="2400">
              <a:latin typeface="Palatino Linotype"/>
              <a:cs typeface="Palatino Linotype"/>
            </a:endParaRPr>
          </a:p>
          <a:p>
            <a:pPr lvl="1" marL="756285" indent="-286385">
              <a:lnSpc>
                <a:spcPct val="100000"/>
              </a:lnSpc>
              <a:spcBef>
                <a:spcPts val="575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Leader of strong connected</a:t>
            </a:r>
            <a:r>
              <a:rPr dirty="0" sz="2400" spc="30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component</a:t>
            </a:r>
            <a:endParaRPr sz="2400">
              <a:latin typeface="Palatino Linotype"/>
              <a:cs typeface="Palatino Linotype"/>
            </a:endParaRPr>
          </a:p>
          <a:p>
            <a:pPr lvl="1" marL="756285" indent="-286385">
              <a:lnSpc>
                <a:spcPct val="100000"/>
              </a:lnSpc>
              <a:spcBef>
                <a:spcPts val="575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The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 algorithm</a:t>
            </a:r>
            <a:endParaRPr sz="240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ransition spd="slow">
    <p:pull dir="l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565" y="5230304"/>
            <a:ext cx="11493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3E3E3E"/>
                </a:solidFill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solidFill>
                  <a:srgbClr val="3E3E3E"/>
                </a:solidFill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/>
              <a:t>void </a:t>
            </a:r>
            <a:r>
              <a:rPr dirty="0" spc="-15"/>
              <a:t>dfsTsweep(IntList[] </a:t>
            </a:r>
            <a:r>
              <a:rPr dirty="0" spc="-20" i="1">
                <a:latin typeface="Palatino Linotype"/>
                <a:cs typeface="Palatino Linotype"/>
              </a:rPr>
              <a:t>adjTrans</a:t>
            </a:r>
            <a:r>
              <a:rPr dirty="0" spc="-20"/>
              <a:t>, </a:t>
            </a:r>
            <a:r>
              <a:rPr dirty="0" spc="-5"/>
              <a:t>int </a:t>
            </a:r>
            <a:r>
              <a:rPr dirty="0" spc="-10" i="1">
                <a:latin typeface="Palatino Linotype"/>
                <a:cs typeface="Palatino Linotype"/>
              </a:rPr>
              <a:t>n</a:t>
            </a:r>
            <a:r>
              <a:rPr dirty="0" spc="-10"/>
              <a:t>, </a:t>
            </a:r>
            <a:r>
              <a:rPr dirty="0" spc="-5"/>
              <a:t>IntStack </a:t>
            </a:r>
            <a:r>
              <a:rPr dirty="0" spc="-5" i="1">
                <a:latin typeface="Palatino Linotype"/>
                <a:cs typeface="Palatino Linotype"/>
              </a:rPr>
              <a:t>finishStack</a:t>
            </a:r>
            <a:r>
              <a:rPr dirty="0" spc="-5"/>
              <a:t>, int[]</a:t>
            </a:r>
            <a:r>
              <a:rPr dirty="0" spc="85"/>
              <a:t> </a:t>
            </a:r>
            <a:r>
              <a:rPr dirty="0" spc="-5" i="1">
                <a:latin typeface="Palatino Linotype"/>
                <a:cs typeface="Palatino Linotype"/>
              </a:rPr>
              <a:t>scc</a:t>
            </a:r>
            <a:r>
              <a:rPr dirty="0" spc="-5"/>
              <a:t>)</a:t>
            </a:r>
          </a:p>
          <a:p>
            <a:pPr marL="609600" indent="-596900">
              <a:lnSpc>
                <a:spcPct val="100000"/>
              </a:lnSpc>
              <a:buClr>
                <a:srgbClr val="3E3E3E"/>
              </a:buClr>
              <a:buFont typeface="Arial"/>
              <a:buChar char="•"/>
              <a:tabLst>
                <a:tab pos="609600" algn="l"/>
                <a:tab pos="610235" algn="l"/>
              </a:tabLst>
            </a:pPr>
            <a:r>
              <a:rPr dirty="0" spc="-5">
                <a:solidFill>
                  <a:srgbClr val="0000CC"/>
                </a:solidFill>
              </a:rPr>
              <a:t>&lt;Allocate </a:t>
            </a:r>
            <a:r>
              <a:rPr dirty="0" i="1">
                <a:solidFill>
                  <a:srgbClr val="0000CC"/>
                </a:solidFill>
                <a:latin typeface="Palatino Linotype"/>
                <a:cs typeface="Palatino Linotype"/>
              </a:rPr>
              <a:t>color </a:t>
            </a:r>
            <a:r>
              <a:rPr dirty="0">
                <a:solidFill>
                  <a:srgbClr val="0000CC"/>
                </a:solidFill>
              </a:rPr>
              <a:t>array and </a:t>
            </a:r>
            <a:r>
              <a:rPr dirty="0" spc="-5">
                <a:solidFill>
                  <a:srgbClr val="0000CC"/>
                </a:solidFill>
              </a:rPr>
              <a:t>initialize </a:t>
            </a:r>
            <a:r>
              <a:rPr dirty="0">
                <a:solidFill>
                  <a:srgbClr val="0000CC"/>
                </a:solidFill>
              </a:rPr>
              <a:t>to</a:t>
            </a:r>
            <a:r>
              <a:rPr dirty="0" spc="-140">
                <a:solidFill>
                  <a:srgbClr val="0000CC"/>
                </a:solidFill>
              </a:rPr>
              <a:t> </a:t>
            </a:r>
            <a:r>
              <a:rPr dirty="0">
                <a:solidFill>
                  <a:srgbClr val="0000CC"/>
                </a:solidFill>
              </a:rPr>
              <a:t>white&gt;</a:t>
            </a:r>
          </a:p>
          <a:p>
            <a:pPr marL="609600" indent="-596900">
              <a:lnSpc>
                <a:spcPct val="100000"/>
              </a:lnSpc>
              <a:buFont typeface="Arial"/>
              <a:buChar char="•"/>
              <a:tabLst>
                <a:tab pos="609600" algn="l"/>
                <a:tab pos="610235" algn="l"/>
              </a:tabLst>
            </a:pPr>
            <a:r>
              <a:rPr dirty="0"/>
              <a:t>while (finishStack is not</a:t>
            </a:r>
            <a:r>
              <a:rPr dirty="0" spc="-95"/>
              <a:t> </a:t>
            </a:r>
            <a:r>
              <a:rPr dirty="0"/>
              <a:t>empty)</a:t>
            </a:r>
          </a:p>
          <a:p>
            <a:pPr marL="862965" indent="-850265">
              <a:lnSpc>
                <a:spcPct val="100000"/>
              </a:lnSpc>
              <a:buFont typeface="Arial"/>
              <a:buChar char="•"/>
              <a:tabLst>
                <a:tab pos="862965" algn="l"/>
                <a:tab pos="863600" algn="l"/>
              </a:tabLst>
            </a:pPr>
            <a:r>
              <a:rPr dirty="0"/>
              <a:t>int</a:t>
            </a:r>
            <a:r>
              <a:rPr dirty="0" spc="-25"/>
              <a:t> </a:t>
            </a:r>
            <a:r>
              <a:rPr dirty="0" spc="-5"/>
              <a:t>v=top(</a:t>
            </a:r>
            <a:r>
              <a:rPr dirty="0" spc="-5" i="1">
                <a:latin typeface="Palatino Linotype"/>
                <a:cs typeface="Palatino Linotype"/>
              </a:rPr>
              <a:t>finishStack</a:t>
            </a:r>
            <a:r>
              <a:rPr dirty="0" spc="-5"/>
              <a:t>);</a:t>
            </a:r>
          </a:p>
          <a:p>
            <a:pPr marL="862965" indent="-850265">
              <a:lnSpc>
                <a:spcPct val="100000"/>
              </a:lnSpc>
              <a:buFont typeface="Arial"/>
              <a:buChar char="•"/>
              <a:tabLst>
                <a:tab pos="862965" algn="l"/>
                <a:tab pos="863600" algn="l"/>
              </a:tabLst>
            </a:pPr>
            <a:r>
              <a:rPr dirty="0" spc="-5"/>
              <a:t>pop(</a:t>
            </a:r>
            <a:r>
              <a:rPr dirty="0" spc="-5" i="1">
                <a:latin typeface="Palatino Linotype"/>
                <a:cs typeface="Palatino Linotype"/>
              </a:rPr>
              <a:t>finishStack</a:t>
            </a:r>
            <a:r>
              <a:rPr dirty="0" spc="-5"/>
              <a:t>);</a:t>
            </a:r>
          </a:p>
          <a:p>
            <a:pPr marL="862965" indent="-850265">
              <a:lnSpc>
                <a:spcPct val="100000"/>
              </a:lnSpc>
              <a:buFont typeface="Arial"/>
              <a:buChar char="•"/>
              <a:tabLst>
                <a:tab pos="862965" algn="l"/>
                <a:tab pos="863600" algn="l"/>
              </a:tabLst>
            </a:pPr>
            <a:r>
              <a:rPr dirty="0"/>
              <a:t>if</a:t>
            </a:r>
            <a:r>
              <a:rPr dirty="0" spc="-15"/>
              <a:t> </a:t>
            </a:r>
            <a:r>
              <a:rPr dirty="0" spc="-5"/>
              <a:t>(color[</a:t>
            </a:r>
            <a:r>
              <a:rPr dirty="0" spc="-5" i="1">
                <a:latin typeface="Palatino Linotype"/>
                <a:cs typeface="Palatino Linotype"/>
              </a:rPr>
              <a:t>v</a:t>
            </a:r>
            <a:r>
              <a:rPr dirty="0" spc="-5"/>
              <a:t>]==white)</a:t>
            </a:r>
          </a:p>
          <a:p>
            <a:pPr marL="1117600" indent="-1104900">
              <a:lnSpc>
                <a:spcPct val="100000"/>
              </a:lnSpc>
              <a:buFont typeface="Arial"/>
              <a:buChar char="•"/>
              <a:tabLst>
                <a:tab pos="1116965" algn="l"/>
                <a:tab pos="1117600" algn="l"/>
              </a:tabLst>
            </a:pPr>
            <a:r>
              <a:rPr dirty="0" spc="-10"/>
              <a:t>dfsT(</a:t>
            </a:r>
            <a:r>
              <a:rPr dirty="0" spc="-10" i="1">
                <a:latin typeface="Palatino Linotype"/>
                <a:cs typeface="Palatino Linotype"/>
              </a:rPr>
              <a:t>adjTrans</a:t>
            </a:r>
            <a:r>
              <a:rPr dirty="0" spc="-10"/>
              <a:t>, </a:t>
            </a:r>
            <a:r>
              <a:rPr dirty="0" i="1">
                <a:latin typeface="Palatino Linotype"/>
                <a:cs typeface="Palatino Linotype"/>
              </a:rPr>
              <a:t>color</a:t>
            </a:r>
            <a:r>
              <a:rPr dirty="0"/>
              <a:t>, </a:t>
            </a:r>
            <a:r>
              <a:rPr dirty="0" i="1">
                <a:latin typeface="Palatino Linotype"/>
                <a:cs typeface="Palatino Linotype"/>
              </a:rPr>
              <a:t>v</a:t>
            </a:r>
            <a:r>
              <a:rPr dirty="0"/>
              <a:t>, </a:t>
            </a:r>
            <a:r>
              <a:rPr dirty="0" i="1">
                <a:latin typeface="Palatino Linotype"/>
                <a:cs typeface="Palatino Linotype"/>
              </a:rPr>
              <a:t>v</a:t>
            </a:r>
            <a:r>
              <a:rPr dirty="0"/>
              <a:t>,</a:t>
            </a:r>
            <a:r>
              <a:rPr dirty="0" spc="-70"/>
              <a:t> </a:t>
            </a:r>
            <a:r>
              <a:rPr dirty="0" spc="-5" i="1">
                <a:latin typeface="Palatino Linotype"/>
                <a:cs typeface="Palatino Linotype"/>
              </a:rPr>
              <a:t>scc</a:t>
            </a:r>
            <a:r>
              <a:rPr dirty="0" spc="-5"/>
              <a:t>);</a:t>
            </a:r>
          </a:p>
          <a:p>
            <a:pPr marL="609600" indent="-596900">
              <a:lnSpc>
                <a:spcPct val="100000"/>
              </a:lnSpc>
              <a:buFont typeface="Arial"/>
              <a:buChar char="•"/>
              <a:tabLst>
                <a:tab pos="609600" algn="l"/>
                <a:tab pos="610235" algn="l"/>
              </a:tabLst>
            </a:pPr>
            <a:r>
              <a:rPr dirty="0"/>
              <a:t>return;</a:t>
            </a: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/>
              <a:t>void </a:t>
            </a:r>
            <a:r>
              <a:rPr dirty="0" spc="-5"/>
              <a:t>dfsT(IntList[] </a:t>
            </a:r>
            <a:r>
              <a:rPr dirty="0" spc="-15" i="1">
                <a:latin typeface="Palatino Linotype"/>
                <a:cs typeface="Palatino Linotype"/>
              </a:rPr>
              <a:t>adjTrans</a:t>
            </a:r>
            <a:r>
              <a:rPr dirty="0" spc="-15"/>
              <a:t>, </a:t>
            </a:r>
            <a:r>
              <a:rPr dirty="0"/>
              <a:t>int[] </a:t>
            </a:r>
            <a:r>
              <a:rPr dirty="0" i="1">
                <a:latin typeface="Palatino Linotype"/>
                <a:cs typeface="Palatino Linotype"/>
              </a:rPr>
              <a:t>color</a:t>
            </a:r>
            <a:r>
              <a:rPr dirty="0"/>
              <a:t>, int </a:t>
            </a:r>
            <a:r>
              <a:rPr dirty="0" i="1">
                <a:latin typeface="Palatino Linotype"/>
                <a:cs typeface="Palatino Linotype"/>
              </a:rPr>
              <a:t>v</a:t>
            </a:r>
            <a:r>
              <a:rPr dirty="0"/>
              <a:t>, int </a:t>
            </a:r>
            <a:r>
              <a:rPr dirty="0" i="1">
                <a:latin typeface="Palatino Linotype"/>
                <a:cs typeface="Palatino Linotype"/>
              </a:rPr>
              <a:t>leader</a:t>
            </a:r>
            <a:r>
              <a:rPr dirty="0"/>
              <a:t>, int[]</a:t>
            </a:r>
            <a:r>
              <a:rPr dirty="0" spc="-229"/>
              <a:t> </a:t>
            </a:r>
            <a:r>
              <a:rPr dirty="0" spc="-5" i="1">
                <a:latin typeface="Palatino Linotype"/>
                <a:cs typeface="Palatino Linotype"/>
              </a:rPr>
              <a:t>scc</a:t>
            </a:r>
            <a:r>
              <a:rPr dirty="0" spc="-5"/>
              <a:t>)</a:t>
            </a:r>
          </a:p>
          <a:p>
            <a:pPr marL="355600" marR="1193165" indent="-342900">
              <a:lnSpc>
                <a:spcPct val="80000"/>
              </a:lnSpc>
              <a:spcBef>
                <a:spcPts val="480"/>
              </a:spcBef>
              <a:buClr>
                <a:srgbClr val="3E3E3E"/>
              </a:buClr>
              <a:buFont typeface="Arial"/>
              <a:buChar char="•"/>
              <a:tabLst>
                <a:tab pos="609600" algn="l"/>
                <a:tab pos="610235" algn="l"/>
              </a:tabLst>
            </a:pPr>
            <a:r>
              <a:rPr dirty="0" b="0">
                <a:solidFill>
                  <a:srgbClr val="000000"/>
                </a:solidFill>
              </a:rPr>
              <a:t>	</a:t>
            </a:r>
            <a:r>
              <a:rPr dirty="0"/>
              <a:t>Use the standard depth-first search skeleton. At</a:t>
            </a:r>
            <a:r>
              <a:rPr dirty="0" spc="-215"/>
              <a:t> </a:t>
            </a:r>
            <a:r>
              <a:rPr dirty="0"/>
              <a:t>postorder  processing for vertex v insert the</a:t>
            </a:r>
            <a:r>
              <a:rPr dirty="0" spc="-130"/>
              <a:t> </a:t>
            </a:r>
            <a:r>
              <a:rPr dirty="0" spc="-5"/>
              <a:t>statement:</a:t>
            </a:r>
          </a:p>
          <a:p>
            <a:pPr marL="862965">
              <a:lnSpc>
                <a:spcPct val="100000"/>
              </a:lnSpc>
            </a:pPr>
            <a:r>
              <a:rPr dirty="0" spc="-5"/>
              <a:t>scc[v]=leader;</a:t>
            </a:r>
          </a:p>
          <a:p>
            <a:pPr marL="862965">
              <a:lnSpc>
                <a:spcPct val="100000"/>
              </a:lnSpc>
            </a:pPr>
            <a:r>
              <a:rPr dirty="0"/>
              <a:t>Pass leader and </a:t>
            </a:r>
            <a:r>
              <a:rPr dirty="0" spc="-5"/>
              <a:t>scc </a:t>
            </a:r>
            <a:r>
              <a:rPr dirty="0"/>
              <a:t>into recursive</a:t>
            </a:r>
            <a:r>
              <a:rPr dirty="0" spc="-120"/>
              <a:t> </a:t>
            </a:r>
            <a:r>
              <a:rPr dirty="0" spc="-5"/>
              <a:t>calls.</a:t>
            </a:r>
          </a:p>
        </p:txBody>
      </p:sp>
      <p:sp>
        <p:nvSpPr>
          <p:cNvPr id="4" name="object 4"/>
          <p:cNvSpPr/>
          <p:nvPr/>
        </p:nvSpPr>
        <p:spPr>
          <a:xfrm>
            <a:off x="1508760" y="0"/>
            <a:ext cx="6281927" cy="1338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888235" y="699516"/>
            <a:ext cx="5364479" cy="1374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272540" marR="5080" indent="-379730">
              <a:lnSpc>
                <a:spcPct val="100600"/>
              </a:lnSpc>
              <a:spcBef>
                <a:spcPts val="65"/>
              </a:spcBef>
            </a:pPr>
            <a:r>
              <a:rPr dirty="0" spc="-5"/>
              <a:t>Strong</a:t>
            </a:r>
            <a:r>
              <a:rPr dirty="0" spc="-70"/>
              <a:t> </a:t>
            </a:r>
            <a:r>
              <a:rPr dirty="0" spc="-5"/>
              <a:t>Component  Algorithm:</a:t>
            </a:r>
            <a:r>
              <a:rPr dirty="0" spc="-15"/>
              <a:t> </a:t>
            </a:r>
            <a:r>
              <a:rPr dirty="0" spc="-5"/>
              <a:t>Core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Lectures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</a:t>
            </a:r>
            <a:r>
              <a:rPr dirty="0" spc="-55"/>
              <a:t> </a:t>
            </a:r>
            <a:r>
              <a:rPr dirty="0"/>
              <a:t>2015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2015/5/5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17</a:t>
            </a:fld>
          </a:p>
        </p:txBody>
      </p:sp>
    </p:spTree>
  </p:cSld>
  <p:clrMapOvr>
    <a:masterClrMapping/>
  </p:clrMapOvr>
  <p:transition spd="slow">
    <p:pull dir="l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10868" y="0"/>
            <a:ext cx="6074663" cy="1338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516123" y="699516"/>
            <a:ext cx="4108703" cy="1374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11807" y="112800"/>
            <a:ext cx="5118100" cy="1493520"/>
          </a:xfrm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917575" marR="5080" indent="-905510">
              <a:lnSpc>
                <a:spcPct val="100600"/>
              </a:lnSpc>
              <a:spcBef>
                <a:spcPts val="65"/>
              </a:spcBef>
              <a:tabLst>
                <a:tab pos="3244850" algn="l"/>
              </a:tabLst>
            </a:pPr>
            <a:r>
              <a:rPr dirty="0" spc="-5"/>
              <a:t>L</a:t>
            </a:r>
            <a:r>
              <a:rPr dirty="0"/>
              <a:t>ea</a:t>
            </a:r>
            <a:r>
              <a:rPr dirty="0" spc="-5"/>
              <a:t>d</a:t>
            </a:r>
            <a:r>
              <a:rPr dirty="0"/>
              <a:t>er</a:t>
            </a:r>
            <a:r>
              <a:rPr dirty="0" spc="15"/>
              <a:t> </a:t>
            </a:r>
            <a:r>
              <a:rPr dirty="0" spc="-10"/>
              <a:t>o</a:t>
            </a:r>
            <a:r>
              <a:rPr dirty="0"/>
              <a:t>f a	</a:t>
            </a:r>
            <a:r>
              <a:rPr dirty="0" spc="-5"/>
              <a:t>St</a:t>
            </a:r>
            <a:r>
              <a:rPr dirty="0" spc="5"/>
              <a:t>r</a:t>
            </a:r>
            <a:r>
              <a:rPr dirty="0" spc="-10"/>
              <a:t>ong  </a:t>
            </a:r>
            <a:r>
              <a:rPr dirty="0" spc="-5"/>
              <a:t>Component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Lectures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</a:t>
            </a:r>
            <a:r>
              <a:rPr dirty="0" spc="-55"/>
              <a:t> </a:t>
            </a:r>
            <a:r>
              <a:rPr dirty="0"/>
              <a:t>2015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2015/5/5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17</a:t>
            </a:fld>
          </a:p>
        </p:txBody>
      </p:sp>
      <p:sp>
        <p:nvSpPr>
          <p:cNvPr id="5" name="object 5"/>
          <p:cNvSpPr txBox="1"/>
          <p:nvPr/>
        </p:nvSpPr>
        <p:spPr>
          <a:xfrm>
            <a:off x="407352" y="1951672"/>
            <a:ext cx="8255000" cy="42957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marR="107314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For a DFS, the first vertex discovered </a:t>
            </a: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in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a strong  component </a:t>
            </a:r>
            <a:r>
              <a:rPr dirty="0" sz="2800" spc="5" b="1" i="1">
                <a:solidFill>
                  <a:srgbClr val="3E3E3E"/>
                </a:solidFill>
                <a:latin typeface="Palatino Linotype"/>
                <a:cs typeface="Palatino Linotype"/>
              </a:rPr>
              <a:t>S</a:t>
            </a:r>
            <a:r>
              <a:rPr dirty="0" baseline="-21021" sz="2775" spc="7" b="1" i="1">
                <a:solidFill>
                  <a:srgbClr val="3E3E3E"/>
                </a:solidFill>
                <a:latin typeface="Palatino Linotype"/>
                <a:cs typeface="Palatino Linotype"/>
              </a:rPr>
              <a:t>i </a:t>
            </a: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is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called the </a:t>
            </a:r>
            <a:r>
              <a:rPr dirty="0" sz="2800" b="1">
                <a:solidFill>
                  <a:srgbClr val="FF0000"/>
                </a:solidFill>
                <a:latin typeface="Palatino Linotype"/>
                <a:cs typeface="Palatino Linotype"/>
              </a:rPr>
              <a:t>leader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of </a:t>
            </a:r>
            <a:r>
              <a:rPr dirty="0" sz="2800" spc="5" b="1" i="1">
                <a:solidFill>
                  <a:srgbClr val="3E3E3E"/>
                </a:solidFill>
                <a:latin typeface="Palatino Linotype"/>
                <a:cs typeface="Palatino Linotype"/>
              </a:rPr>
              <a:t>S</a:t>
            </a:r>
            <a:r>
              <a:rPr dirty="0" baseline="-21021" sz="2775" spc="7" b="1" i="1">
                <a:solidFill>
                  <a:srgbClr val="3E3E3E"/>
                </a:solidFill>
                <a:latin typeface="Palatino Linotype"/>
                <a:cs typeface="Palatino Linotype"/>
              </a:rPr>
              <a:t>i</a:t>
            </a:r>
            <a:r>
              <a:rPr dirty="0" baseline="-21021" sz="2775" spc="52" b="1" i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.</a:t>
            </a:r>
            <a:endParaRPr sz="2800">
              <a:latin typeface="Palatino Linotype"/>
              <a:cs typeface="Palatino Linotype"/>
            </a:endParaRPr>
          </a:p>
          <a:p>
            <a:pPr marL="355600" marR="210185" indent="-3429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Each DFS </a:t>
            </a: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tree of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a digraph G contains </a:t>
            </a:r>
            <a:r>
              <a:rPr dirty="0" sz="2800" b="1">
                <a:solidFill>
                  <a:srgbClr val="0000CC"/>
                </a:solidFill>
                <a:latin typeface="Palatino Linotype"/>
                <a:cs typeface="Palatino Linotype"/>
              </a:rPr>
              <a:t>only  </a:t>
            </a:r>
            <a:r>
              <a:rPr dirty="0" sz="2800" spc="-5" b="1">
                <a:solidFill>
                  <a:srgbClr val="0000CC"/>
                </a:solidFill>
                <a:latin typeface="Palatino Linotype"/>
                <a:cs typeface="Palatino Linotype"/>
              </a:rPr>
              <a:t>complete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strong components </a:t>
            </a: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of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G, one or</a:t>
            </a:r>
            <a:r>
              <a:rPr dirty="0" sz="2800" spc="95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more.</a:t>
            </a:r>
            <a:endParaRPr sz="2800">
              <a:latin typeface="Palatino Linotype"/>
              <a:cs typeface="Palatino Linotype"/>
            </a:endParaRPr>
          </a:p>
          <a:p>
            <a:pPr marL="756285" marR="440690" indent="-287020">
              <a:lnSpc>
                <a:spcPct val="100000"/>
              </a:lnSpc>
              <a:spcBef>
                <a:spcPts val="605"/>
              </a:spcBef>
            </a:pPr>
            <a:r>
              <a:rPr dirty="0" sz="2400" spc="-5">
                <a:solidFill>
                  <a:srgbClr val="3E3E3E"/>
                </a:solidFill>
                <a:latin typeface="Courier New"/>
                <a:cs typeface="Courier New"/>
              </a:rPr>
              <a:t>o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Proof: Applying White </a:t>
            </a:r>
            <a:r>
              <a:rPr dirty="0" sz="2400" spc="-20">
                <a:solidFill>
                  <a:srgbClr val="3E3E3E"/>
                </a:solidFill>
                <a:latin typeface="Palatino Linotype"/>
                <a:cs typeface="Palatino Linotype"/>
              </a:rPr>
              <a:t>Path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Theorem </a:t>
            </a:r>
            <a:r>
              <a:rPr dirty="0" sz="2400" spc="-10">
                <a:solidFill>
                  <a:srgbClr val="3E3E3E"/>
                </a:solidFill>
                <a:latin typeface="Palatino Linotype"/>
                <a:cs typeface="Palatino Linotype"/>
              </a:rPr>
              <a:t>whenever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the  leader of </a:t>
            </a:r>
            <a:r>
              <a:rPr dirty="0" sz="2400" spc="-5" i="1">
                <a:solidFill>
                  <a:srgbClr val="3E3E3E"/>
                </a:solidFill>
                <a:latin typeface="Palatino Linotype"/>
                <a:cs typeface="Palatino Linotype"/>
              </a:rPr>
              <a:t>S</a:t>
            </a:r>
            <a:r>
              <a:rPr dirty="0" baseline="-20833" sz="2400" spc="-7" i="1">
                <a:solidFill>
                  <a:srgbClr val="3E3E3E"/>
                </a:solidFill>
                <a:latin typeface="Palatino Linotype"/>
                <a:cs typeface="Palatino Linotype"/>
              </a:rPr>
              <a:t>i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(</a:t>
            </a:r>
            <a:r>
              <a:rPr dirty="0" sz="2400" i="1">
                <a:solidFill>
                  <a:srgbClr val="3E3E3E"/>
                </a:solidFill>
                <a:latin typeface="Palatino Linotype"/>
                <a:cs typeface="Palatino Linotype"/>
              </a:rPr>
              <a:t>i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=1,2</a:t>
            </a:r>
            <a:r>
              <a:rPr dirty="0" sz="2400" i="1">
                <a:solidFill>
                  <a:srgbClr val="3E3E3E"/>
                </a:solidFill>
                <a:latin typeface="Palatino Linotype"/>
                <a:cs typeface="Palatino Linotype"/>
              </a:rPr>
              <a:t>,…p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)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is </a:t>
            </a:r>
            <a:r>
              <a:rPr dirty="0" sz="2400" spc="-10">
                <a:solidFill>
                  <a:srgbClr val="3E3E3E"/>
                </a:solidFill>
                <a:latin typeface="Palatino Linotype"/>
                <a:cs typeface="Palatino Linotype"/>
              </a:rPr>
              <a:t>discovered,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starting with all  </a:t>
            </a:r>
            <a:r>
              <a:rPr dirty="0" sz="2400" spc="-10">
                <a:solidFill>
                  <a:srgbClr val="3E3E3E"/>
                </a:solidFill>
                <a:latin typeface="Palatino Linotype"/>
                <a:cs typeface="Palatino Linotype"/>
              </a:rPr>
              <a:t>vertices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being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white.</a:t>
            </a:r>
            <a:endParaRPr sz="2400">
              <a:latin typeface="Palatino Linotype"/>
              <a:cs typeface="Palatino Linotype"/>
            </a:endParaRPr>
          </a:p>
          <a:p>
            <a:pPr marL="354965" marR="5080" indent="-342265">
              <a:lnSpc>
                <a:spcPct val="100400"/>
              </a:lnSpc>
              <a:spcBef>
                <a:spcPts val="6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800" spc="-10" b="1">
                <a:solidFill>
                  <a:srgbClr val="3E3E3E"/>
                </a:solidFill>
                <a:latin typeface="Palatino Linotype"/>
                <a:cs typeface="Palatino Linotype"/>
              </a:rPr>
              <a:t>The </a:t>
            </a: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leader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of </a:t>
            </a:r>
            <a:r>
              <a:rPr dirty="0" sz="2800" b="1" i="1">
                <a:solidFill>
                  <a:srgbClr val="3E3E3E"/>
                </a:solidFill>
                <a:latin typeface="Palatino Linotype"/>
                <a:cs typeface="Palatino Linotype"/>
              </a:rPr>
              <a:t>S</a:t>
            </a:r>
            <a:r>
              <a:rPr dirty="0" baseline="-21021" sz="2775" b="1" i="1">
                <a:solidFill>
                  <a:srgbClr val="3E3E3E"/>
                </a:solidFill>
                <a:latin typeface="Palatino Linotype"/>
                <a:cs typeface="Palatino Linotype"/>
              </a:rPr>
              <a:t>i </a:t>
            </a: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is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the last vertex </a:t>
            </a: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to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finish among  </a:t>
            </a: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all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vertices of </a:t>
            </a:r>
            <a:r>
              <a:rPr dirty="0" sz="2800" b="1" i="1">
                <a:solidFill>
                  <a:srgbClr val="3E3E3E"/>
                </a:solidFill>
                <a:latin typeface="Palatino Linotype"/>
                <a:cs typeface="Palatino Linotype"/>
              </a:rPr>
              <a:t>S</a:t>
            </a:r>
            <a:r>
              <a:rPr dirty="0" baseline="-21021" sz="2775" b="1" i="1">
                <a:solidFill>
                  <a:srgbClr val="3E3E3E"/>
                </a:solidFill>
                <a:latin typeface="Palatino Linotype"/>
                <a:cs typeface="Palatino Linotype"/>
              </a:rPr>
              <a:t>i</a:t>
            </a: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. </a:t>
            </a:r>
            <a:r>
              <a:rPr dirty="0" sz="2400" spc="-5" b="1">
                <a:solidFill>
                  <a:srgbClr val="0000CC"/>
                </a:solidFill>
                <a:latin typeface="Palatino Linotype"/>
                <a:cs typeface="Palatino Linotype"/>
              </a:rPr>
              <a:t>(since </a:t>
            </a:r>
            <a:r>
              <a:rPr dirty="0" sz="2400" b="1">
                <a:solidFill>
                  <a:srgbClr val="0000CC"/>
                </a:solidFill>
                <a:latin typeface="Palatino Linotype"/>
                <a:cs typeface="Palatino Linotype"/>
              </a:rPr>
              <a:t>all </a:t>
            </a:r>
            <a:r>
              <a:rPr dirty="0" sz="2400" spc="-5" b="1">
                <a:solidFill>
                  <a:srgbClr val="0000CC"/>
                </a:solidFill>
                <a:latin typeface="Palatino Linotype"/>
                <a:cs typeface="Palatino Linotype"/>
              </a:rPr>
              <a:t>of them </a:t>
            </a:r>
            <a:r>
              <a:rPr dirty="0" sz="2400" b="1">
                <a:solidFill>
                  <a:srgbClr val="0000CC"/>
                </a:solidFill>
                <a:latin typeface="Palatino Linotype"/>
                <a:cs typeface="Palatino Linotype"/>
              </a:rPr>
              <a:t>in </a:t>
            </a:r>
            <a:r>
              <a:rPr dirty="0" sz="2400" spc="-5" b="1">
                <a:solidFill>
                  <a:srgbClr val="0000CC"/>
                </a:solidFill>
                <a:latin typeface="Palatino Linotype"/>
                <a:cs typeface="Palatino Linotype"/>
              </a:rPr>
              <a:t>the </a:t>
            </a:r>
            <a:r>
              <a:rPr dirty="0" sz="2400" b="1">
                <a:solidFill>
                  <a:srgbClr val="0000CC"/>
                </a:solidFill>
                <a:latin typeface="Palatino Linotype"/>
                <a:cs typeface="Palatino Linotype"/>
              </a:rPr>
              <a:t>same DFS  tree)</a:t>
            </a:r>
            <a:endParaRPr sz="240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ransition spd="slow">
    <p:pull dir="l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31036" y="384047"/>
            <a:ext cx="6278879" cy="1374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31975" y="532767"/>
            <a:ext cx="547687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Path between</a:t>
            </a:r>
            <a:r>
              <a:rPr dirty="0" spc="-50"/>
              <a:t> </a:t>
            </a:r>
            <a:r>
              <a:rPr dirty="0" spc="-5"/>
              <a:t>SCCs</a:t>
            </a:r>
          </a:p>
        </p:txBody>
      </p:sp>
      <p:sp>
        <p:nvSpPr>
          <p:cNvPr id="4" name="object 4"/>
          <p:cNvSpPr/>
          <p:nvPr/>
        </p:nvSpPr>
        <p:spPr>
          <a:xfrm>
            <a:off x="4489703" y="4440239"/>
            <a:ext cx="2526791" cy="909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489703" y="4413503"/>
            <a:ext cx="806259" cy="2756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419597" y="4343396"/>
            <a:ext cx="2514600" cy="923925"/>
          </a:xfrm>
          <a:custGeom>
            <a:avLst/>
            <a:gdLst/>
            <a:ahLst/>
            <a:cxnLst/>
            <a:rect l="l" t="t" r="r" b="b"/>
            <a:pathLst>
              <a:path w="2514600" h="923925">
                <a:moveTo>
                  <a:pt x="1611506" y="835723"/>
                </a:moveTo>
                <a:lnTo>
                  <a:pt x="958697" y="835723"/>
                </a:lnTo>
                <a:lnTo>
                  <a:pt x="958007" y="835906"/>
                </a:lnTo>
                <a:lnTo>
                  <a:pt x="992154" y="857968"/>
                </a:lnTo>
                <a:lnTo>
                  <a:pt x="1031679" y="877166"/>
                </a:lnTo>
                <a:lnTo>
                  <a:pt x="1075857" y="893304"/>
                </a:lnTo>
                <a:lnTo>
                  <a:pt x="1123972" y="906191"/>
                </a:lnTo>
                <a:lnTo>
                  <a:pt x="1175307" y="915633"/>
                </a:lnTo>
                <a:lnTo>
                  <a:pt x="1229145" y="921439"/>
                </a:lnTo>
                <a:lnTo>
                  <a:pt x="1284770" y="923417"/>
                </a:lnTo>
                <a:lnTo>
                  <a:pt x="1341611" y="921343"/>
                </a:lnTo>
                <a:lnTo>
                  <a:pt x="1396273" y="915314"/>
                </a:lnTo>
                <a:lnTo>
                  <a:pt x="1448078" y="905581"/>
                </a:lnTo>
                <a:lnTo>
                  <a:pt x="1496348" y="892397"/>
                </a:lnTo>
                <a:lnTo>
                  <a:pt x="1540404" y="876010"/>
                </a:lnTo>
                <a:lnTo>
                  <a:pt x="1579567" y="856674"/>
                </a:lnTo>
                <a:lnTo>
                  <a:pt x="1611506" y="835723"/>
                </a:lnTo>
                <a:close/>
              </a:path>
              <a:path w="2514600" h="923925">
                <a:moveTo>
                  <a:pt x="2090301" y="753757"/>
                </a:moveTo>
                <a:lnTo>
                  <a:pt x="338658" y="753757"/>
                </a:lnTo>
                <a:lnTo>
                  <a:pt x="337291" y="754602"/>
                </a:lnTo>
                <a:lnTo>
                  <a:pt x="370407" y="779611"/>
                </a:lnTo>
                <a:lnTo>
                  <a:pt x="409332" y="801896"/>
                </a:lnTo>
                <a:lnTo>
                  <a:pt x="453375" y="821281"/>
                </a:lnTo>
                <a:lnTo>
                  <a:pt x="501877" y="837574"/>
                </a:lnTo>
                <a:lnTo>
                  <a:pt x="554175" y="850582"/>
                </a:lnTo>
                <a:lnTo>
                  <a:pt x="609611" y="860113"/>
                </a:lnTo>
                <a:lnTo>
                  <a:pt x="667523" y="865972"/>
                </a:lnTo>
                <a:lnTo>
                  <a:pt x="727252" y="867968"/>
                </a:lnTo>
                <a:lnTo>
                  <a:pt x="775911" y="866619"/>
                </a:lnTo>
                <a:lnTo>
                  <a:pt x="823810" y="862668"/>
                </a:lnTo>
                <a:lnTo>
                  <a:pt x="870524" y="856166"/>
                </a:lnTo>
                <a:lnTo>
                  <a:pt x="915628" y="847167"/>
                </a:lnTo>
                <a:lnTo>
                  <a:pt x="958007" y="835906"/>
                </a:lnTo>
                <a:lnTo>
                  <a:pt x="958697" y="835723"/>
                </a:lnTo>
                <a:lnTo>
                  <a:pt x="1611506" y="835723"/>
                </a:lnTo>
                <a:lnTo>
                  <a:pt x="1613159" y="834638"/>
                </a:lnTo>
                <a:lnTo>
                  <a:pt x="1640529" y="810120"/>
                </a:lnTo>
                <a:lnTo>
                  <a:pt x="1660918" y="783475"/>
                </a:lnTo>
                <a:lnTo>
                  <a:pt x="2019852" y="783475"/>
                </a:lnTo>
                <a:lnTo>
                  <a:pt x="2055632" y="770930"/>
                </a:lnTo>
                <a:lnTo>
                  <a:pt x="2090301" y="753757"/>
                </a:lnTo>
                <a:close/>
              </a:path>
              <a:path w="2514600" h="923925">
                <a:moveTo>
                  <a:pt x="2019852" y="783475"/>
                </a:moveTo>
                <a:lnTo>
                  <a:pt x="1660918" y="783475"/>
                </a:lnTo>
                <a:lnTo>
                  <a:pt x="1661274" y="784593"/>
                </a:lnTo>
                <a:lnTo>
                  <a:pt x="1702855" y="795616"/>
                </a:lnTo>
                <a:lnTo>
                  <a:pt x="1746861" y="803609"/>
                </a:lnTo>
                <a:lnTo>
                  <a:pt x="1792660" y="808476"/>
                </a:lnTo>
                <a:lnTo>
                  <a:pt x="1839620" y="810120"/>
                </a:lnTo>
                <a:lnTo>
                  <a:pt x="1899807" y="807425"/>
                </a:lnTo>
                <a:lnTo>
                  <a:pt x="1956501" y="799686"/>
                </a:lnTo>
                <a:lnTo>
                  <a:pt x="2008757" y="787366"/>
                </a:lnTo>
                <a:lnTo>
                  <a:pt x="2019852" y="783475"/>
                </a:lnTo>
                <a:close/>
              </a:path>
              <a:path w="2514600" h="923925">
                <a:moveTo>
                  <a:pt x="122823" y="542239"/>
                </a:moveTo>
                <a:lnTo>
                  <a:pt x="94488" y="560549"/>
                </a:lnTo>
                <a:lnTo>
                  <a:pt x="73020" y="581653"/>
                </a:lnTo>
                <a:lnTo>
                  <a:pt x="59803" y="604367"/>
                </a:lnTo>
                <a:lnTo>
                  <a:pt x="55295" y="628103"/>
                </a:lnTo>
                <a:lnTo>
                  <a:pt x="61998" y="657123"/>
                </a:lnTo>
                <a:lnTo>
                  <a:pt x="111051" y="707260"/>
                </a:lnTo>
                <a:lnTo>
                  <a:pt x="150354" y="726858"/>
                </a:lnTo>
                <a:lnTo>
                  <a:pt x="197478" y="741797"/>
                </a:lnTo>
                <a:lnTo>
                  <a:pt x="250898" y="751317"/>
                </a:lnTo>
                <a:lnTo>
                  <a:pt x="309092" y="754659"/>
                </a:lnTo>
                <a:lnTo>
                  <a:pt x="316446" y="754602"/>
                </a:lnTo>
                <a:lnTo>
                  <a:pt x="323832" y="754432"/>
                </a:lnTo>
                <a:lnTo>
                  <a:pt x="331240" y="754150"/>
                </a:lnTo>
                <a:lnTo>
                  <a:pt x="338658" y="753757"/>
                </a:lnTo>
                <a:lnTo>
                  <a:pt x="2090301" y="753757"/>
                </a:lnTo>
                <a:lnTo>
                  <a:pt x="2129470" y="727570"/>
                </a:lnTo>
                <a:lnTo>
                  <a:pt x="2170469" y="673324"/>
                </a:lnTo>
                <a:lnTo>
                  <a:pt x="2176297" y="643280"/>
                </a:lnTo>
                <a:lnTo>
                  <a:pt x="2175713" y="642848"/>
                </a:lnTo>
                <a:lnTo>
                  <a:pt x="2238465" y="635726"/>
                </a:lnTo>
                <a:lnTo>
                  <a:pt x="2296750" y="623921"/>
                </a:lnTo>
                <a:lnTo>
                  <a:pt x="2349787" y="607880"/>
                </a:lnTo>
                <a:lnTo>
                  <a:pt x="2396799" y="588051"/>
                </a:lnTo>
                <a:lnTo>
                  <a:pt x="2437009" y="564881"/>
                </a:lnTo>
                <a:lnTo>
                  <a:pt x="2464275" y="543102"/>
                </a:lnTo>
                <a:lnTo>
                  <a:pt x="125031" y="543102"/>
                </a:lnTo>
                <a:lnTo>
                  <a:pt x="122823" y="542239"/>
                </a:lnTo>
                <a:close/>
              </a:path>
              <a:path w="2514600" h="923925">
                <a:moveTo>
                  <a:pt x="2466104" y="541642"/>
                </a:moveTo>
                <a:lnTo>
                  <a:pt x="123748" y="541642"/>
                </a:lnTo>
                <a:lnTo>
                  <a:pt x="125031" y="543102"/>
                </a:lnTo>
                <a:lnTo>
                  <a:pt x="2464275" y="543102"/>
                </a:lnTo>
                <a:lnTo>
                  <a:pt x="2466104" y="541642"/>
                </a:lnTo>
                <a:close/>
              </a:path>
              <a:path w="2514600" h="923925">
                <a:moveTo>
                  <a:pt x="226049" y="307095"/>
                </a:moveTo>
                <a:lnTo>
                  <a:pt x="165301" y="314152"/>
                </a:lnTo>
                <a:lnTo>
                  <a:pt x="110742" y="328257"/>
                </a:lnTo>
                <a:lnTo>
                  <a:pt x="65076" y="348275"/>
                </a:lnTo>
                <a:lnTo>
                  <a:pt x="30160" y="373167"/>
                </a:lnTo>
                <a:lnTo>
                  <a:pt x="0" y="433425"/>
                </a:lnTo>
                <a:lnTo>
                  <a:pt x="8600" y="466387"/>
                </a:lnTo>
                <a:lnTo>
                  <a:pt x="33440" y="496631"/>
                </a:lnTo>
                <a:lnTo>
                  <a:pt x="72818" y="522692"/>
                </a:lnTo>
                <a:lnTo>
                  <a:pt x="122823" y="542239"/>
                </a:lnTo>
                <a:lnTo>
                  <a:pt x="123748" y="541642"/>
                </a:lnTo>
                <a:lnTo>
                  <a:pt x="2466104" y="541642"/>
                </a:lnTo>
                <a:lnTo>
                  <a:pt x="2469638" y="538819"/>
                </a:lnTo>
                <a:lnTo>
                  <a:pt x="2493907" y="510311"/>
                </a:lnTo>
                <a:lnTo>
                  <a:pt x="2509040" y="479806"/>
                </a:lnTo>
                <a:lnTo>
                  <a:pt x="2514257" y="447751"/>
                </a:lnTo>
                <a:lnTo>
                  <a:pt x="2508936" y="415508"/>
                </a:lnTo>
                <a:lnTo>
                  <a:pt x="2493268" y="384336"/>
                </a:lnTo>
                <a:lnTo>
                  <a:pt x="2467692" y="354846"/>
                </a:lnTo>
                <a:lnTo>
                  <a:pt x="2432646" y="327647"/>
                </a:lnTo>
                <a:lnTo>
                  <a:pt x="2431834" y="327558"/>
                </a:lnTo>
                <a:lnTo>
                  <a:pt x="2442733" y="312779"/>
                </a:lnTo>
                <a:lnTo>
                  <a:pt x="2445593" y="307251"/>
                </a:lnTo>
                <a:lnTo>
                  <a:pt x="226085" y="307251"/>
                </a:lnTo>
                <a:lnTo>
                  <a:pt x="226049" y="307095"/>
                </a:lnTo>
                <a:close/>
              </a:path>
              <a:path w="2514600" h="923925">
                <a:moveTo>
                  <a:pt x="2445725" y="306997"/>
                </a:moveTo>
                <a:lnTo>
                  <a:pt x="226898" y="306997"/>
                </a:lnTo>
                <a:lnTo>
                  <a:pt x="226085" y="307251"/>
                </a:lnTo>
                <a:lnTo>
                  <a:pt x="2445593" y="307251"/>
                </a:lnTo>
                <a:lnTo>
                  <a:pt x="2445725" y="306997"/>
                </a:lnTo>
                <a:close/>
              </a:path>
              <a:path w="2514600" h="923925">
                <a:moveTo>
                  <a:pt x="615607" y="84315"/>
                </a:moveTo>
                <a:lnTo>
                  <a:pt x="551845" y="86886"/>
                </a:lnTo>
                <a:lnTo>
                  <a:pt x="491364" y="94331"/>
                </a:lnTo>
                <a:lnTo>
                  <a:pt x="434972" y="106244"/>
                </a:lnTo>
                <a:lnTo>
                  <a:pt x="383476" y="122221"/>
                </a:lnTo>
                <a:lnTo>
                  <a:pt x="337685" y="141859"/>
                </a:lnTo>
                <a:lnTo>
                  <a:pt x="298407" y="164751"/>
                </a:lnTo>
                <a:lnTo>
                  <a:pt x="266450" y="190494"/>
                </a:lnTo>
                <a:lnTo>
                  <a:pt x="227735" y="248915"/>
                </a:lnTo>
                <a:lnTo>
                  <a:pt x="222592" y="280784"/>
                </a:lnTo>
                <a:lnTo>
                  <a:pt x="222763" y="287421"/>
                </a:lnTo>
                <a:lnTo>
                  <a:pt x="223424" y="294051"/>
                </a:lnTo>
                <a:lnTo>
                  <a:pt x="224543" y="300663"/>
                </a:lnTo>
                <a:lnTo>
                  <a:pt x="226049" y="307095"/>
                </a:lnTo>
                <a:lnTo>
                  <a:pt x="226898" y="306997"/>
                </a:lnTo>
                <a:lnTo>
                  <a:pt x="2445725" y="306997"/>
                </a:lnTo>
                <a:lnTo>
                  <a:pt x="2450603" y="297568"/>
                </a:lnTo>
                <a:lnTo>
                  <a:pt x="2455374" y="282036"/>
                </a:lnTo>
                <a:lnTo>
                  <a:pt x="2456980" y="266293"/>
                </a:lnTo>
                <a:lnTo>
                  <a:pt x="2449403" y="232113"/>
                </a:lnTo>
                <a:lnTo>
                  <a:pt x="2427649" y="200326"/>
                </a:lnTo>
                <a:lnTo>
                  <a:pt x="2393180" y="171891"/>
                </a:lnTo>
                <a:lnTo>
                  <a:pt x="2347457" y="147763"/>
                </a:lnTo>
                <a:lnTo>
                  <a:pt x="2291943" y="128899"/>
                </a:lnTo>
                <a:lnTo>
                  <a:pt x="2228100" y="116255"/>
                </a:lnTo>
                <a:lnTo>
                  <a:pt x="2229142" y="115963"/>
                </a:lnTo>
                <a:lnTo>
                  <a:pt x="2226431" y="111252"/>
                </a:lnTo>
                <a:lnTo>
                  <a:pt x="814336" y="111252"/>
                </a:lnTo>
                <a:lnTo>
                  <a:pt x="767668" y="99595"/>
                </a:lnTo>
                <a:lnTo>
                  <a:pt x="718553" y="91163"/>
                </a:lnTo>
                <a:lnTo>
                  <a:pt x="667646" y="86041"/>
                </a:lnTo>
                <a:lnTo>
                  <a:pt x="615607" y="84315"/>
                </a:lnTo>
                <a:close/>
              </a:path>
              <a:path w="2514600" h="923925">
                <a:moveTo>
                  <a:pt x="1089431" y="27800"/>
                </a:moveTo>
                <a:lnTo>
                  <a:pt x="1033010" y="30363"/>
                </a:lnTo>
                <a:lnTo>
                  <a:pt x="979313" y="37869"/>
                </a:lnTo>
                <a:lnTo>
                  <a:pt x="929516" y="49963"/>
                </a:lnTo>
                <a:lnTo>
                  <a:pt x="884792" y="66291"/>
                </a:lnTo>
                <a:lnTo>
                  <a:pt x="846316" y="86500"/>
                </a:lnTo>
                <a:lnTo>
                  <a:pt x="815263" y="110236"/>
                </a:lnTo>
                <a:lnTo>
                  <a:pt x="814336" y="111252"/>
                </a:lnTo>
                <a:lnTo>
                  <a:pt x="2226431" y="111252"/>
                </a:lnTo>
                <a:lnTo>
                  <a:pt x="2213286" y="88402"/>
                </a:lnTo>
                <a:lnTo>
                  <a:pt x="2196555" y="72428"/>
                </a:lnTo>
                <a:lnTo>
                  <a:pt x="1307249" y="72428"/>
                </a:lnTo>
                <a:lnTo>
                  <a:pt x="1260161" y="53373"/>
                </a:lnTo>
                <a:lnTo>
                  <a:pt x="1207108" y="39374"/>
                </a:lnTo>
                <a:lnTo>
                  <a:pt x="1149670" y="30746"/>
                </a:lnTo>
                <a:lnTo>
                  <a:pt x="1089431" y="27800"/>
                </a:lnTo>
                <a:close/>
              </a:path>
              <a:path w="2514600" h="923925">
                <a:moveTo>
                  <a:pt x="1533677" y="0"/>
                </a:moveTo>
                <a:lnTo>
                  <a:pt x="1477184" y="3163"/>
                </a:lnTo>
                <a:lnTo>
                  <a:pt x="1424425" y="12330"/>
                </a:lnTo>
                <a:lnTo>
                  <a:pt x="1377175" y="26949"/>
                </a:lnTo>
                <a:lnTo>
                  <a:pt x="1337211" y="46467"/>
                </a:lnTo>
                <a:lnTo>
                  <a:pt x="1306309" y="70332"/>
                </a:lnTo>
                <a:lnTo>
                  <a:pt x="1307249" y="72428"/>
                </a:lnTo>
                <a:lnTo>
                  <a:pt x="2196555" y="72428"/>
                </a:lnTo>
                <a:lnTo>
                  <a:pt x="2187325" y="63615"/>
                </a:lnTo>
                <a:lnTo>
                  <a:pt x="2165315" y="50025"/>
                </a:lnTo>
                <a:lnTo>
                  <a:pt x="1735658" y="50025"/>
                </a:lnTo>
                <a:lnTo>
                  <a:pt x="1735188" y="49809"/>
                </a:lnTo>
                <a:lnTo>
                  <a:pt x="1695010" y="28900"/>
                </a:lnTo>
                <a:lnTo>
                  <a:pt x="1646407" y="13182"/>
                </a:lnTo>
                <a:lnTo>
                  <a:pt x="1591934" y="3380"/>
                </a:lnTo>
                <a:lnTo>
                  <a:pt x="1533677" y="0"/>
                </a:lnTo>
                <a:close/>
              </a:path>
              <a:path w="2514600" h="923925">
                <a:moveTo>
                  <a:pt x="1950910" y="0"/>
                </a:moveTo>
                <a:lnTo>
                  <a:pt x="1889700" y="3325"/>
                </a:lnTo>
                <a:lnTo>
                  <a:pt x="1832048" y="13046"/>
                </a:lnTo>
                <a:lnTo>
                  <a:pt x="1779896" y="28696"/>
                </a:lnTo>
                <a:lnTo>
                  <a:pt x="1735216" y="49795"/>
                </a:lnTo>
                <a:lnTo>
                  <a:pt x="1735658" y="50025"/>
                </a:lnTo>
                <a:lnTo>
                  <a:pt x="2165315" y="50025"/>
                </a:lnTo>
                <a:lnTo>
                  <a:pt x="2152543" y="42138"/>
                </a:lnTo>
                <a:lnTo>
                  <a:pt x="2110225" y="24503"/>
                </a:lnTo>
                <a:lnTo>
                  <a:pt x="2061657" y="11246"/>
                </a:lnTo>
                <a:lnTo>
                  <a:pt x="2008123" y="2900"/>
                </a:lnTo>
                <a:lnTo>
                  <a:pt x="195091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419597" y="4343396"/>
            <a:ext cx="2514600" cy="923925"/>
          </a:xfrm>
          <a:custGeom>
            <a:avLst/>
            <a:gdLst/>
            <a:ahLst/>
            <a:cxnLst/>
            <a:rect l="l" t="t" r="r" b="b"/>
            <a:pathLst>
              <a:path w="2514600" h="923925">
                <a:moveTo>
                  <a:pt x="226898" y="306997"/>
                </a:moveTo>
                <a:lnTo>
                  <a:pt x="165301" y="314152"/>
                </a:lnTo>
                <a:lnTo>
                  <a:pt x="110742" y="328257"/>
                </a:lnTo>
                <a:lnTo>
                  <a:pt x="65076" y="348275"/>
                </a:lnTo>
                <a:lnTo>
                  <a:pt x="30160" y="373167"/>
                </a:lnTo>
                <a:lnTo>
                  <a:pt x="0" y="433425"/>
                </a:lnTo>
                <a:lnTo>
                  <a:pt x="8600" y="466387"/>
                </a:lnTo>
                <a:lnTo>
                  <a:pt x="33440" y="496631"/>
                </a:lnTo>
                <a:lnTo>
                  <a:pt x="72818" y="522692"/>
                </a:lnTo>
                <a:lnTo>
                  <a:pt x="125031" y="543102"/>
                </a:lnTo>
                <a:lnTo>
                  <a:pt x="73020" y="581653"/>
                </a:lnTo>
                <a:lnTo>
                  <a:pt x="55295" y="628103"/>
                </a:lnTo>
                <a:lnTo>
                  <a:pt x="81091" y="683762"/>
                </a:lnTo>
                <a:lnTo>
                  <a:pt x="150354" y="726858"/>
                </a:lnTo>
                <a:lnTo>
                  <a:pt x="197478" y="741797"/>
                </a:lnTo>
                <a:lnTo>
                  <a:pt x="250898" y="751317"/>
                </a:lnTo>
                <a:lnTo>
                  <a:pt x="309092" y="754659"/>
                </a:lnTo>
                <a:lnTo>
                  <a:pt x="316446" y="754602"/>
                </a:lnTo>
                <a:lnTo>
                  <a:pt x="323832" y="754432"/>
                </a:lnTo>
                <a:lnTo>
                  <a:pt x="331240" y="754150"/>
                </a:lnTo>
                <a:lnTo>
                  <a:pt x="338658" y="753757"/>
                </a:lnTo>
                <a:lnTo>
                  <a:pt x="337261" y="754621"/>
                </a:lnTo>
                <a:lnTo>
                  <a:pt x="370407" y="779611"/>
                </a:lnTo>
                <a:lnTo>
                  <a:pt x="409332" y="801896"/>
                </a:lnTo>
                <a:lnTo>
                  <a:pt x="453375" y="821281"/>
                </a:lnTo>
                <a:lnTo>
                  <a:pt x="501877" y="837574"/>
                </a:lnTo>
                <a:lnTo>
                  <a:pt x="554175" y="850582"/>
                </a:lnTo>
                <a:lnTo>
                  <a:pt x="609611" y="860113"/>
                </a:lnTo>
                <a:lnTo>
                  <a:pt x="667523" y="865972"/>
                </a:lnTo>
                <a:lnTo>
                  <a:pt x="727252" y="867968"/>
                </a:lnTo>
                <a:lnTo>
                  <a:pt x="775911" y="866619"/>
                </a:lnTo>
                <a:lnTo>
                  <a:pt x="823810" y="862668"/>
                </a:lnTo>
                <a:lnTo>
                  <a:pt x="870524" y="856166"/>
                </a:lnTo>
                <a:lnTo>
                  <a:pt x="915628" y="847167"/>
                </a:lnTo>
                <a:lnTo>
                  <a:pt x="958697" y="835723"/>
                </a:lnTo>
                <a:lnTo>
                  <a:pt x="992154" y="857968"/>
                </a:lnTo>
                <a:lnTo>
                  <a:pt x="1031679" y="877166"/>
                </a:lnTo>
                <a:lnTo>
                  <a:pt x="1075857" y="893304"/>
                </a:lnTo>
                <a:lnTo>
                  <a:pt x="1123972" y="906191"/>
                </a:lnTo>
                <a:lnTo>
                  <a:pt x="1175307" y="915633"/>
                </a:lnTo>
                <a:lnTo>
                  <a:pt x="1229145" y="921439"/>
                </a:lnTo>
                <a:lnTo>
                  <a:pt x="1284770" y="923417"/>
                </a:lnTo>
                <a:lnTo>
                  <a:pt x="1341611" y="921343"/>
                </a:lnTo>
                <a:lnTo>
                  <a:pt x="1396273" y="915314"/>
                </a:lnTo>
                <a:lnTo>
                  <a:pt x="1448078" y="905581"/>
                </a:lnTo>
                <a:lnTo>
                  <a:pt x="1496348" y="892397"/>
                </a:lnTo>
                <a:lnTo>
                  <a:pt x="1540404" y="876010"/>
                </a:lnTo>
                <a:lnTo>
                  <a:pt x="1579567" y="856674"/>
                </a:lnTo>
                <a:lnTo>
                  <a:pt x="1613159" y="834638"/>
                </a:lnTo>
                <a:lnTo>
                  <a:pt x="1660918" y="783475"/>
                </a:lnTo>
                <a:lnTo>
                  <a:pt x="1661274" y="784593"/>
                </a:lnTo>
                <a:lnTo>
                  <a:pt x="1702855" y="795616"/>
                </a:lnTo>
                <a:lnTo>
                  <a:pt x="1746861" y="803609"/>
                </a:lnTo>
                <a:lnTo>
                  <a:pt x="1792660" y="808476"/>
                </a:lnTo>
                <a:lnTo>
                  <a:pt x="1839620" y="810120"/>
                </a:lnTo>
                <a:lnTo>
                  <a:pt x="1899807" y="807425"/>
                </a:lnTo>
                <a:lnTo>
                  <a:pt x="1956501" y="799686"/>
                </a:lnTo>
                <a:lnTo>
                  <a:pt x="2008757" y="787366"/>
                </a:lnTo>
                <a:lnTo>
                  <a:pt x="2055632" y="770930"/>
                </a:lnTo>
                <a:lnTo>
                  <a:pt x="2096184" y="750843"/>
                </a:lnTo>
                <a:lnTo>
                  <a:pt x="2129470" y="727570"/>
                </a:lnTo>
                <a:lnTo>
                  <a:pt x="2170469" y="673324"/>
                </a:lnTo>
                <a:lnTo>
                  <a:pt x="2176297" y="643280"/>
                </a:lnTo>
                <a:lnTo>
                  <a:pt x="2175713" y="642848"/>
                </a:lnTo>
                <a:lnTo>
                  <a:pt x="2238465" y="635726"/>
                </a:lnTo>
                <a:lnTo>
                  <a:pt x="2296750" y="623921"/>
                </a:lnTo>
                <a:lnTo>
                  <a:pt x="2349787" y="607880"/>
                </a:lnTo>
                <a:lnTo>
                  <a:pt x="2396799" y="588051"/>
                </a:lnTo>
                <a:lnTo>
                  <a:pt x="2437009" y="564881"/>
                </a:lnTo>
                <a:lnTo>
                  <a:pt x="2469638" y="538819"/>
                </a:lnTo>
                <a:lnTo>
                  <a:pt x="2509040" y="479806"/>
                </a:lnTo>
                <a:lnTo>
                  <a:pt x="2514257" y="447751"/>
                </a:lnTo>
                <a:lnTo>
                  <a:pt x="2508936" y="415508"/>
                </a:lnTo>
                <a:lnTo>
                  <a:pt x="2493268" y="384336"/>
                </a:lnTo>
                <a:lnTo>
                  <a:pt x="2467692" y="354846"/>
                </a:lnTo>
                <a:lnTo>
                  <a:pt x="2432646" y="327647"/>
                </a:lnTo>
                <a:lnTo>
                  <a:pt x="2431834" y="327558"/>
                </a:lnTo>
                <a:lnTo>
                  <a:pt x="2442733" y="312779"/>
                </a:lnTo>
                <a:lnTo>
                  <a:pt x="2450603" y="297568"/>
                </a:lnTo>
                <a:lnTo>
                  <a:pt x="2455374" y="282036"/>
                </a:lnTo>
                <a:lnTo>
                  <a:pt x="2456980" y="266293"/>
                </a:lnTo>
                <a:lnTo>
                  <a:pt x="2449403" y="232113"/>
                </a:lnTo>
                <a:lnTo>
                  <a:pt x="2427649" y="200326"/>
                </a:lnTo>
                <a:lnTo>
                  <a:pt x="2393180" y="171891"/>
                </a:lnTo>
                <a:lnTo>
                  <a:pt x="2347457" y="147763"/>
                </a:lnTo>
                <a:lnTo>
                  <a:pt x="2291943" y="128899"/>
                </a:lnTo>
                <a:lnTo>
                  <a:pt x="2228100" y="116255"/>
                </a:lnTo>
                <a:lnTo>
                  <a:pt x="2229142" y="115963"/>
                </a:lnTo>
                <a:lnTo>
                  <a:pt x="2187325" y="63615"/>
                </a:lnTo>
                <a:lnTo>
                  <a:pt x="2152543" y="42138"/>
                </a:lnTo>
                <a:lnTo>
                  <a:pt x="2110225" y="24503"/>
                </a:lnTo>
                <a:lnTo>
                  <a:pt x="2061657" y="11246"/>
                </a:lnTo>
                <a:lnTo>
                  <a:pt x="2008123" y="2900"/>
                </a:lnTo>
                <a:lnTo>
                  <a:pt x="1950910" y="0"/>
                </a:lnTo>
                <a:lnTo>
                  <a:pt x="1889700" y="3325"/>
                </a:lnTo>
                <a:lnTo>
                  <a:pt x="1832048" y="13046"/>
                </a:lnTo>
                <a:lnTo>
                  <a:pt x="1779896" y="28696"/>
                </a:lnTo>
                <a:lnTo>
                  <a:pt x="1735188" y="49809"/>
                </a:lnTo>
                <a:lnTo>
                  <a:pt x="1695010" y="28900"/>
                </a:lnTo>
                <a:lnTo>
                  <a:pt x="1646407" y="13182"/>
                </a:lnTo>
                <a:lnTo>
                  <a:pt x="1591934" y="3380"/>
                </a:lnTo>
                <a:lnTo>
                  <a:pt x="1533677" y="0"/>
                </a:lnTo>
                <a:lnTo>
                  <a:pt x="1477184" y="3163"/>
                </a:lnTo>
                <a:lnTo>
                  <a:pt x="1424425" y="12330"/>
                </a:lnTo>
                <a:lnTo>
                  <a:pt x="1377175" y="26949"/>
                </a:lnTo>
                <a:lnTo>
                  <a:pt x="1337211" y="46467"/>
                </a:lnTo>
                <a:lnTo>
                  <a:pt x="1306309" y="70332"/>
                </a:lnTo>
                <a:lnTo>
                  <a:pt x="1307249" y="72428"/>
                </a:lnTo>
                <a:lnTo>
                  <a:pt x="1260161" y="53373"/>
                </a:lnTo>
                <a:lnTo>
                  <a:pt x="1207108" y="39374"/>
                </a:lnTo>
                <a:lnTo>
                  <a:pt x="1149670" y="30746"/>
                </a:lnTo>
                <a:lnTo>
                  <a:pt x="1089431" y="27800"/>
                </a:lnTo>
                <a:lnTo>
                  <a:pt x="1033010" y="30363"/>
                </a:lnTo>
                <a:lnTo>
                  <a:pt x="979313" y="37869"/>
                </a:lnTo>
                <a:lnTo>
                  <a:pt x="929516" y="49963"/>
                </a:lnTo>
                <a:lnTo>
                  <a:pt x="884792" y="66291"/>
                </a:lnTo>
                <a:lnTo>
                  <a:pt x="846316" y="86500"/>
                </a:lnTo>
                <a:lnTo>
                  <a:pt x="815263" y="110236"/>
                </a:lnTo>
                <a:lnTo>
                  <a:pt x="814336" y="111252"/>
                </a:lnTo>
                <a:lnTo>
                  <a:pt x="767668" y="99595"/>
                </a:lnTo>
                <a:lnTo>
                  <a:pt x="718553" y="91163"/>
                </a:lnTo>
                <a:lnTo>
                  <a:pt x="667646" y="86041"/>
                </a:lnTo>
                <a:lnTo>
                  <a:pt x="615607" y="84315"/>
                </a:lnTo>
                <a:lnTo>
                  <a:pt x="551845" y="86886"/>
                </a:lnTo>
                <a:lnTo>
                  <a:pt x="491364" y="94331"/>
                </a:lnTo>
                <a:lnTo>
                  <a:pt x="434972" y="106244"/>
                </a:lnTo>
                <a:lnTo>
                  <a:pt x="383476" y="122221"/>
                </a:lnTo>
                <a:lnTo>
                  <a:pt x="337685" y="141859"/>
                </a:lnTo>
                <a:lnTo>
                  <a:pt x="298407" y="164751"/>
                </a:lnTo>
                <a:lnTo>
                  <a:pt x="266450" y="190494"/>
                </a:lnTo>
                <a:lnTo>
                  <a:pt x="227735" y="248915"/>
                </a:lnTo>
                <a:lnTo>
                  <a:pt x="222592" y="280784"/>
                </a:lnTo>
                <a:lnTo>
                  <a:pt x="222763" y="287421"/>
                </a:lnTo>
                <a:lnTo>
                  <a:pt x="223424" y="294051"/>
                </a:lnTo>
                <a:lnTo>
                  <a:pt x="224543" y="300663"/>
                </a:lnTo>
                <a:lnTo>
                  <a:pt x="226085" y="307251"/>
                </a:lnTo>
                <a:lnTo>
                  <a:pt x="226898" y="30699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544631" y="4886495"/>
            <a:ext cx="147955" cy="17780"/>
          </a:xfrm>
          <a:custGeom>
            <a:avLst/>
            <a:gdLst/>
            <a:ahLst/>
            <a:cxnLst/>
            <a:rect l="l" t="t" r="r" b="b"/>
            <a:pathLst>
              <a:path w="147954" h="17779">
                <a:moveTo>
                  <a:pt x="0" y="0"/>
                </a:moveTo>
                <a:lnTo>
                  <a:pt x="30006" y="7543"/>
                </a:lnTo>
                <a:lnTo>
                  <a:pt x="61598" y="13006"/>
                </a:lnTo>
                <a:lnTo>
                  <a:pt x="94347" y="16328"/>
                </a:lnTo>
                <a:lnTo>
                  <a:pt x="127825" y="17449"/>
                </a:lnTo>
                <a:lnTo>
                  <a:pt x="134340" y="17399"/>
                </a:lnTo>
                <a:lnTo>
                  <a:pt x="140982" y="17310"/>
                </a:lnTo>
                <a:lnTo>
                  <a:pt x="147497" y="17056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758255" y="5089029"/>
            <a:ext cx="64769" cy="8255"/>
          </a:xfrm>
          <a:custGeom>
            <a:avLst/>
            <a:gdLst/>
            <a:ahLst/>
            <a:cxnLst/>
            <a:rect l="l" t="t" r="r" b="b"/>
            <a:pathLst>
              <a:path w="64770" h="8254">
                <a:moveTo>
                  <a:pt x="0" y="8127"/>
                </a:moveTo>
                <a:lnTo>
                  <a:pt x="16497" y="6895"/>
                </a:lnTo>
                <a:lnTo>
                  <a:pt x="32773" y="5126"/>
                </a:lnTo>
                <a:lnTo>
                  <a:pt x="48786" y="2825"/>
                </a:lnTo>
                <a:lnTo>
                  <a:pt x="6449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338709" y="5142094"/>
            <a:ext cx="39370" cy="37465"/>
          </a:xfrm>
          <a:custGeom>
            <a:avLst/>
            <a:gdLst/>
            <a:ahLst/>
            <a:cxnLst/>
            <a:rect l="l" t="t" r="r" b="b"/>
            <a:pathLst>
              <a:path w="39370" h="37464">
                <a:moveTo>
                  <a:pt x="0" y="0"/>
                </a:moveTo>
                <a:lnTo>
                  <a:pt x="8204" y="9673"/>
                </a:lnTo>
                <a:lnTo>
                  <a:pt x="17433" y="19113"/>
                </a:lnTo>
                <a:lnTo>
                  <a:pt x="27667" y="28296"/>
                </a:lnTo>
                <a:lnTo>
                  <a:pt x="38887" y="37198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080516" y="5086080"/>
            <a:ext cx="15875" cy="41275"/>
          </a:xfrm>
          <a:custGeom>
            <a:avLst/>
            <a:gdLst/>
            <a:ahLst/>
            <a:cxnLst/>
            <a:rect l="l" t="t" r="r" b="b"/>
            <a:pathLst>
              <a:path w="15875" h="41275">
                <a:moveTo>
                  <a:pt x="0" y="40792"/>
                </a:moveTo>
                <a:lnTo>
                  <a:pt x="5483" y="30752"/>
                </a:lnTo>
                <a:lnTo>
                  <a:pt x="9883" y="20591"/>
                </a:lnTo>
                <a:lnTo>
                  <a:pt x="13212" y="10333"/>
                </a:lnTo>
                <a:lnTo>
                  <a:pt x="1548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402142" y="4829549"/>
            <a:ext cx="198437" cy="1616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767141" y="4670953"/>
            <a:ext cx="84455" cy="57785"/>
          </a:xfrm>
          <a:custGeom>
            <a:avLst/>
            <a:gdLst/>
            <a:ahLst/>
            <a:cxnLst/>
            <a:rect l="l" t="t" r="r" b="b"/>
            <a:pathLst>
              <a:path w="84454" h="57785">
                <a:moveTo>
                  <a:pt x="0" y="57213"/>
                </a:moveTo>
                <a:lnTo>
                  <a:pt x="25921" y="44814"/>
                </a:lnTo>
                <a:lnTo>
                  <a:pt x="48736" y="31049"/>
                </a:lnTo>
                <a:lnTo>
                  <a:pt x="68254" y="16063"/>
                </a:lnTo>
                <a:lnTo>
                  <a:pt x="8428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648750" y="4459352"/>
            <a:ext cx="5080" cy="27305"/>
          </a:xfrm>
          <a:custGeom>
            <a:avLst/>
            <a:gdLst/>
            <a:ahLst/>
            <a:cxnLst/>
            <a:rect l="l" t="t" r="r" b="b"/>
            <a:pathLst>
              <a:path w="5079" h="27304">
                <a:moveTo>
                  <a:pt x="4419" y="27025"/>
                </a:moveTo>
                <a:lnTo>
                  <a:pt x="4419" y="26339"/>
                </a:lnTo>
                <a:lnTo>
                  <a:pt x="4533" y="25704"/>
                </a:lnTo>
                <a:lnTo>
                  <a:pt x="4533" y="25018"/>
                </a:lnTo>
                <a:lnTo>
                  <a:pt x="4250" y="18734"/>
                </a:lnTo>
                <a:lnTo>
                  <a:pt x="3400" y="12461"/>
                </a:lnTo>
                <a:lnTo>
                  <a:pt x="1983" y="6213"/>
                </a:lnTo>
                <a:lnTo>
                  <a:pt x="0" y="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111712" y="4393212"/>
            <a:ext cx="43180" cy="34925"/>
          </a:xfrm>
          <a:custGeom>
            <a:avLst/>
            <a:gdLst/>
            <a:ahLst/>
            <a:cxnLst/>
            <a:rect l="l" t="t" r="r" b="b"/>
            <a:pathLst>
              <a:path w="43179" h="34925">
                <a:moveTo>
                  <a:pt x="43078" y="0"/>
                </a:moveTo>
                <a:lnTo>
                  <a:pt x="30471" y="8010"/>
                </a:lnTo>
                <a:lnTo>
                  <a:pt x="19053" y="16443"/>
                </a:lnTo>
                <a:lnTo>
                  <a:pt x="8877" y="25271"/>
                </a:lnTo>
                <a:lnTo>
                  <a:pt x="0" y="34467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704956" y="4413735"/>
            <a:ext cx="20955" cy="29845"/>
          </a:xfrm>
          <a:custGeom>
            <a:avLst/>
            <a:gdLst/>
            <a:ahLst/>
            <a:cxnLst/>
            <a:rect l="l" t="t" r="r" b="b"/>
            <a:pathLst>
              <a:path w="20954" h="29845">
                <a:moveTo>
                  <a:pt x="20954" y="0"/>
                </a:moveTo>
                <a:lnTo>
                  <a:pt x="14342" y="7179"/>
                </a:lnTo>
                <a:lnTo>
                  <a:pt x="8643" y="14535"/>
                </a:lnTo>
                <a:lnTo>
                  <a:pt x="3861" y="22052"/>
                </a:lnTo>
                <a:lnTo>
                  <a:pt x="0" y="29718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233939" y="4454654"/>
            <a:ext cx="76200" cy="29209"/>
          </a:xfrm>
          <a:custGeom>
            <a:avLst/>
            <a:gdLst/>
            <a:ahLst/>
            <a:cxnLst/>
            <a:rect l="l" t="t" r="r" b="b"/>
            <a:pathLst>
              <a:path w="76200" h="29210">
                <a:moveTo>
                  <a:pt x="75666" y="28816"/>
                </a:moveTo>
                <a:lnTo>
                  <a:pt x="58078" y="20756"/>
                </a:lnTo>
                <a:lnTo>
                  <a:pt x="39576" y="13255"/>
                </a:lnTo>
                <a:lnTo>
                  <a:pt x="20202" y="6331"/>
                </a:ln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645681" y="4650649"/>
            <a:ext cx="13335" cy="30480"/>
          </a:xfrm>
          <a:custGeom>
            <a:avLst/>
            <a:gdLst/>
            <a:ahLst/>
            <a:cxnLst/>
            <a:rect l="l" t="t" r="r" b="b"/>
            <a:pathLst>
              <a:path w="13335" h="30479">
                <a:moveTo>
                  <a:pt x="0" y="0"/>
                </a:moveTo>
                <a:lnTo>
                  <a:pt x="2400" y="7670"/>
                </a:lnTo>
                <a:lnTo>
                  <a:pt x="5411" y="15286"/>
                </a:lnTo>
                <a:lnTo>
                  <a:pt x="9035" y="22836"/>
                </a:lnTo>
                <a:lnTo>
                  <a:pt x="13271" y="30314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413503" y="5424992"/>
            <a:ext cx="2145791" cy="7624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413503" y="5404103"/>
            <a:ext cx="651332" cy="2133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343398" y="5333997"/>
            <a:ext cx="2133600" cy="771525"/>
          </a:xfrm>
          <a:custGeom>
            <a:avLst/>
            <a:gdLst/>
            <a:ahLst/>
            <a:cxnLst/>
            <a:rect l="l" t="t" r="r" b="b"/>
            <a:pathLst>
              <a:path w="2133600" h="771525">
                <a:moveTo>
                  <a:pt x="1365931" y="697814"/>
                </a:moveTo>
                <a:lnTo>
                  <a:pt x="813434" y="697814"/>
                </a:lnTo>
                <a:lnTo>
                  <a:pt x="812851" y="697961"/>
                </a:lnTo>
                <a:lnTo>
                  <a:pt x="847110" y="719225"/>
                </a:lnTo>
                <a:lnTo>
                  <a:pt x="887445" y="737200"/>
                </a:lnTo>
                <a:lnTo>
                  <a:pt x="932880" y="751624"/>
                </a:lnTo>
                <a:lnTo>
                  <a:pt x="982447" y="762242"/>
                </a:lnTo>
                <a:lnTo>
                  <a:pt x="1035181" y="768799"/>
                </a:lnTo>
                <a:lnTo>
                  <a:pt x="1090117" y="771042"/>
                </a:lnTo>
                <a:lnTo>
                  <a:pt x="1151807" y="768197"/>
                </a:lnTo>
                <a:lnTo>
                  <a:pt x="1210171" y="759993"/>
                </a:lnTo>
                <a:lnTo>
                  <a:pt x="1263984" y="746876"/>
                </a:lnTo>
                <a:lnTo>
                  <a:pt x="1312023" y="729291"/>
                </a:lnTo>
                <a:lnTo>
                  <a:pt x="1353066" y="707684"/>
                </a:lnTo>
                <a:lnTo>
                  <a:pt x="1365931" y="697814"/>
                </a:lnTo>
                <a:close/>
              </a:path>
              <a:path w="2133600" h="771525">
                <a:moveTo>
                  <a:pt x="1772642" y="629373"/>
                </a:moveTo>
                <a:lnTo>
                  <a:pt x="287350" y="629373"/>
                </a:lnTo>
                <a:lnTo>
                  <a:pt x="286156" y="630097"/>
                </a:lnTo>
                <a:lnTo>
                  <a:pt x="318709" y="653762"/>
                </a:lnTo>
                <a:lnTo>
                  <a:pt x="357563" y="674447"/>
                </a:lnTo>
                <a:lnTo>
                  <a:pt x="401881" y="691910"/>
                </a:lnTo>
                <a:lnTo>
                  <a:pt x="450826" y="705911"/>
                </a:lnTo>
                <a:lnTo>
                  <a:pt x="503563" y="716210"/>
                </a:lnTo>
                <a:lnTo>
                  <a:pt x="559256" y="722566"/>
                </a:lnTo>
                <a:lnTo>
                  <a:pt x="617067" y="724738"/>
                </a:lnTo>
                <a:lnTo>
                  <a:pt x="668582" y="722990"/>
                </a:lnTo>
                <a:lnTo>
                  <a:pt x="718951" y="717862"/>
                </a:lnTo>
                <a:lnTo>
                  <a:pt x="767470" y="709441"/>
                </a:lnTo>
                <a:lnTo>
                  <a:pt x="812851" y="697961"/>
                </a:lnTo>
                <a:lnTo>
                  <a:pt x="813434" y="697814"/>
                </a:lnTo>
                <a:lnTo>
                  <a:pt x="1365931" y="697814"/>
                </a:lnTo>
                <a:lnTo>
                  <a:pt x="1385888" y="682502"/>
                </a:lnTo>
                <a:lnTo>
                  <a:pt x="1409268" y="654189"/>
                </a:lnTo>
                <a:lnTo>
                  <a:pt x="1712002" y="654189"/>
                </a:lnTo>
                <a:lnTo>
                  <a:pt x="1738806" y="645868"/>
                </a:lnTo>
                <a:lnTo>
                  <a:pt x="1772642" y="629373"/>
                </a:lnTo>
                <a:close/>
              </a:path>
              <a:path w="2133600" h="771525">
                <a:moveTo>
                  <a:pt x="1712002" y="654189"/>
                </a:moveTo>
                <a:lnTo>
                  <a:pt x="1409268" y="654189"/>
                </a:lnTo>
                <a:lnTo>
                  <a:pt x="1409560" y="655116"/>
                </a:lnTo>
                <a:lnTo>
                  <a:pt x="1444846" y="664318"/>
                </a:lnTo>
                <a:lnTo>
                  <a:pt x="1482188" y="670991"/>
                </a:lnTo>
                <a:lnTo>
                  <a:pt x="1521049" y="675055"/>
                </a:lnTo>
                <a:lnTo>
                  <a:pt x="1560893" y="676427"/>
                </a:lnTo>
                <a:lnTo>
                  <a:pt x="1626044" y="672749"/>
                </a:lnTo>
                <a:lnTo>
                  <a:pt x="1685916" y="662288"/>
                </a:lnTo>
                <a:lnTo>
                  <a:pt x="1712002" y="654189"/>
                </a:lnTo>
                <a:close/>
              </a:path>
              <a:path w="2133600" h="771525">
                <a:moveTo>
                  <a:pt x="104215" y="452760"/>
                </a:moveTo>
                <a:lnTo>
                  <a:pt x="80177" y="468046"/>
                </a:lnTo>
                <a:lnTo>
                  <a:pt x="61963" y="485667"/>
                </a:lnTo>
                <a:lnTo>
                  <a:pt x="50750" y="504630"/>
                </a:lnTo>
                <a:lnTo>
                  <a:pt x="46926" y="524446"/>
                </a:lnTo>
                <a:lnTo>
                  <a:pt x="54618" y="552545"/>
                </a:lnTo>
                <a:lnTo>
                  <a:pt x="109994" y="599178"/>
                </a:lnTo>
                <a:lnTo>
                  <a:pt x="153574" y="615699"/>
                </a:lnTo>
                <a:lnTo>
                  <a:pt x="205012" y="626349"/>
                </a:lnTo>
                <a:lnTo>
                  <a:pt x="262254" y="630123"/>
                </a:lnTo>
                <a:lnTo>
                  <a:pt x="270548" y="630123"/>
                </a:lnTo>
                <a:lnTo>
                  <a:pt x="278955" y="629881"/>
                </a:lnTo>
                <a:lnTo>
                  <a:pt x="287350" y="629373"/>
                </a:lnTo>
                <a:lnTo>
                  <a:pt x="1772642" y="629373"/>
                </a:lnTo>
                <a:lnTo>
                  <a:pt x="1783016" y="624316"/>
                </a:lnTo>
                <a:lnTo>
                  <a:pt x="1816844" y="598457"/>
                </a:lnTo>
                <a:lnTo>
                  <a:pt x="1838590" y="569117"/>
                </a:lnTo>
                <a:lnTo>
                  <a:pt x="1846554" y="537121"/>
                </a:lnTo>
                <a:lnTo>
                  <a:pt x="1846059" y="536765"/>
                </a:lnTo>
                <a:lnTo>
                  <a:pt x="1905705" y="529794"/>
                </a:lnTo>
                <a:lnTo>
                  <a:pt x="1960448" y="517932"/>
                </a:lnTo>
                <a:lnTo>
                  <a:pt x="2009349" y="501711"/>
                </a:lnTo>
                <a:lnTo>
                  <a:pt x="2051467" y="481664"/>
                </a:lnTo>
                <a:lnTo>
                  <a:pt x="2085862" y="458324"/>
                </a:lnTo>
                <a:lnTo>
                  <a:pt x="2090639" y="453478"/>
                </a:lnTo>
                <a:lnTo>
                  <a:pt x="106083" y="453478"/>
                </a:lnTo>
                <a:lnTo>
                  <a:pt x="104215" y="452760"/>
                </a:lnTo>
                <a:close/>
              </a:path>
              <a:path w="2133600" h="771525">
                <a:moveTo>
                  <a:pt x="2091840" y="452259"/>
                </a:moveTo>
                <a:lnTo>
                  <a:pt x="105003" y="452259"/>
                </a:lnTo>
                <a:lnTo>
                  <a:pt x="106083" y="453478"/>
                </a:lnTo>
                <a:lnTo>
                  <a:pt x="2090639" y="453478"/>
                </a:lnTo>
                <a:lnTo>
                  <a:pt x="2091840" y="452259"/>
                </a:lnTo>
                <a:close/>
              </a:path>
              <a:path w="2133600" h="771525">
                <a:moveTo>
                  <a:pt x="191799" y="256428"/>
                </a:moveTo>
                <a:lnTo>
                  <a:pt x="130469" y="264233"/>
                </a:lnTo>
                <a:lnTo>
                  <a:pt x="77470" y="280234"/>
                </a:lnTo>
                <a:lnTo>
                  <a:pt x="36245" y="302843"/>
                </a:lnTo>
                <a:lnTo>
                  <a:pt x="9514" y="330563"/>
                </a:lnTo>
                <a:lnTo>
                  <a:pt x="0" y="361899"/>
                </a:lnTo>
                <a:lnTo>
                  <a:pt x="7295" y="389424"/>
                </a:lnTo>
                <a:lnTo>
                  <a:pt x="28371" y="414680"/>
                </a:lnTo>
                <a:lnTo>
                  <a:pt x="61782" y="436440"/>
                </a:lnTo>
                <a:lnTo>
                  <a:pt x="104215" y="452760"/>
                </a:lnTo>
                <a:lnTo>
                  <a:pt x="105003" y="452259"/>
                </a:lnTo>
                <a:lnTo>
                  <a:pt x="2091840" y="452259"/>
                </a:lnTo>
                <a:lnTo>
                  <a:pt x="2111594" y="432222"/>
                </a:lnTo>
                <a:lnTo>
                  <a:pt x="2127722" y="403890"/>
                </a:lnTo>
                <a:lnTo>
                  <a:pt x="2133307" y="373862"/>
                </a:lnTo>
                <a:lnTo>
                  <a:pt x="2128795" y="346938"/>
                </a:lnTo>
                <a:lnTo>
                  <a:pt x="2115504" y="320913"/>
                </a:lnTo>
                <a:lnTo>
                  <a:pt x="2093804" y="296292"/>
                </a:lnTo>
                <a:lnTo>
                  <a:pt x="2064067" y="273583"/>
                </a:lnTo>
                <a:lnTo>
                  <a:pt x="2063369" y="273507"/>
                </a:lnTo>
                <a:lnTo>
                  <a:pt x="2072623" y="261168"/>
                </a:lnTo>
                <a:lnTo>
                  <a:pt x="2075049" y="256552"/>
                </a:lnTo>
                <a:lnTo>
                  <a:pt x="191833" y="256552"/>
                </a:lnTo>
                <a:close/>
              </a:path>
              <a:path w="2133600" h="771525">
                <a:moveTo>
                  <a:pt x="2075163" y="256336"/>
                </a:moveTo>
                <a:lnTo>
                  <a:pt x="192519" y="256336"/>
                </a:lnTo>
                <a:lnTo>
                  <a:pt x="191833" y="256552"/>
                </a:lnTo>
                <a:lnTo>
                  <a:pt x="2075049" y="256552"/>
                </a:lnTo>
                <a:lnTo>
                  <a:pt x="2075163" y="256336"/>
                </a:lnTo>
                <a:close/>
              </a:path>
              <a:path w="2133600" h="771525">
                <a:moveTo>
                  <a:pt x="522338" y="70408"/>
                </a:moveTo>
                <a:lnTo>
                  <a:pt x="462381" y="73051"/>
                </a:lnTo>
                <a:lnTo>
                  <a:pt x="405956" y="80670"/>
                </a:lnTo>
                <a:lnTo>
                  <a:pt x="354003" y="92802"/>
                </a:lnTo>
                <a:lnTo>
                  <a:pt x="307462" y="108985"/>
                </a:lnTo>
                <a:lnTo>
                  <a:pt x="267274" y="128756"/>
                </a:lnTo>
                <a:lnTo>
                  <a:pt x="234379" y="151651"/>
                </a:lnTo>
                <a:lnTo>
                  <a:pt x="194232" y="204963"/>
                </a:lnTo>
                <a:lnTo>
                  <a:pt x="188760" y="241846"/>
                </a:lnTo>
                <a:lnTo>
                  <a:pt x="189852" y="249237"/>
                </a:lnTo>
                <a:lnTo>
                  <a:pt x="191799" y="256428"/>
                </a:lnTo>
                <a:lnTo>
                  <a:pt x="192519" y="256336"/>
                </a:lnTo>
                <a:lnTo>
                  <a:pt x="2075163" y="256336"/>
                </a:lnTo>
                <a:lnTo>
                  <a:pt x="2079299" y="248467"/>
                </a:lnTo>
                <a:lnTo>
                  <a:pt x="2083344" y="235497"/>
                </a:lnTo>
                <a:lnTo>
                  <a:pt x="2084705" y="222351"/>
                </a:lnTo>
                <a:lnTo>
                  <a:pt x="2075508" y="188317"/>
                </a:lnTo>
                <a:lnTo>
                  <a:pt x="2049346" y="157392"/>
                </a:lnTo>
                <a:lnTo>
                  <a:pt x="2008364" y="130957"/>
                </a:lnTo>
                <a:lnTo>
                  <a:pt x="1954704" y="110392"/>
                </a:lnTo>
                <a:lnTo>
                  <a:pt x="1890509" y="97078"/>
                </a:lnTo>
                <a:lnTo>
                  <a:pt x="1891398" y="96824"/>
                </a:lnTo>
                <a:lnTo>
                  <a:pt x="1888957" y="92900"/>
                </a:lnTo>
                <a:lnTo>
                  <a:pt x="690956" y="92900"/>
                </a:lnTo>
                <a:lnTo>
                  <a:pt x="651357" y="83165"/>
                </a:lnTo>
                <a:lnTo>
                  <a:pt x="609685" y="76125"/>
                </a:lnTo>
                <a:lnTo>
                  <a:pt x="566494" y="71849"/>
                </a:lnTo>
                <a:lnTo>
                  <a:pt x="522338" y="70408"/>
                </a:lnTo>
                <a:close/>
              </a:path>
              <a:path w="2133600" h="771525">
                <a:moveTo>
                  <a:pt x="924369" y="23202"/>
                </a:moveTo>
                <a:lnTo>
                  <a:pt x="867166" y="26283"/>
                </a:lnTo>
                <a:lnTo>
                  <a:pt x="813580" y="35216"/>
                </a:lnTo>
                <a:lnTo>
                  <a:pt x="765334" y="49491"/>
                </a:lnTo>
                <a:lnTo>
                  <a:pt x="724148" y="68601"/>
                </a:lnTo>
                <a:lnTo>
                  <a:pt x="691743" y="92036"/>
                </a:lnTo>
                <a:lnTo>
                  <a:pt x="690956" y="92900"/>
                </a:lnTo>
                <a:lnTo>
                  <a:pt x="1888957" y="92900"/>
                </a:lnTo>
                <a:lnTo>
                  <a:pt x="1874836" y="70192"/>
                </a:lnTo>
                <a:lnTo>
                  <a:pt x="1863207" y="60477"/>
                </a:lnTo>
                <a:lnTo>
                  <a:pt x="1109179" y="60477"/>
                </a:lnTo>
                <a:lnTo>
                  <a:pt x="1069232" y="44564"/>
                </a:lnTo>
                <a:lnTo>
                  <a:pt x="1024218" y="32872"/>
                </a:lnTo>
                <a:lnTo>
                  <a:pt x="975482" y="25664"/>
                </a:lnTo>
                <a:lnTo>
                  <a:pt x="924369" y="23202"/>
                </a:lnTo>
                <a:close/>
              </a:path>
              <a:path w="2133600" h="771525">
                <a:moveTo>
                  <a:pt x="1301305" y="0"/>
                </a:moveTo>
                <a:lnTo>
                  <a:pt x="1241821" y="4100"/>
                </a:lnTo>
                <a:lnTo>
                  <a:pt x="1187880" y="15855"/>
                </a:lnTo>
                <a:lnTo>
                  <a:pt x="1142423" y="34365"/>
                </a:lnTo>
                <a:lnTo>
                  <a:pt x="1108392" y="58724"/>
                </a:lnTo>
                <a:lnTo>
                  <a:pt x="1109179" y="60477"/>
                </a:lnTo>
                <a:lnTo>
                  <a:pt x="1863207" y="60477"/>
                </a:lnTo>
                <a:lnTo>
                  <a:pt x="1846851" y="46813"/>
                </a:lnTo>
                <a:lnTo>
                  <a:pt x="1837067" y="41770"/>
                </a:lnTo>
                <a:lnTo>
                  <a:pt x="1472679" y="41770"/>
                </a:lnTo>
                <a:lnTo>
                  <a:pt x="1472285" y="41592"/>
                </a:lnTo>
                <a:lnTo>
                  <a:pt x="1438194" y="24131"/>
                </a:lnTo>
                <a:lnTo>
                  <a:pt x="1396955" y="11007"/>
                </a:lnTo>
                <a:lnTo>
                  <a:pt x="1350735" y="2822"/>
                </a:lnTo>
                <a:lnTo>
                  <a:pt x="1301305" y="0"/>
                </a:lnTo>
                <a:close/>
              </a:path>
              <a:path w="2133600" h="771525">
                <a:moveTo>
                  <a:pt x="1655317" y="0"/>
                </a:moveTo>
                <a:lnTo>
                  <a:pt x="1603384" y="2773"/>
                </a:lnTo>
                <a:lnTo>
                  <a:pt x="1554467" y="10890"/>
                </a:lnTo>
                <a:lnTo>
                  <a:pt x="1510217" y="23960"/>
                </a:lnTo>
                <a:lnTo>
                  <a:pt x="1472309" y="41581"/>
                </a:lnTo>
                <a:lnTo>
                  <a:pt x="1472679" y="41770"/>
                </a:lnTo>
                <a:lnTo>
                  <a:pt x="1837067" y="41770"/>
                </a:lnTo>
                <a:lnTo>
                  <a:pt x="1809176" y="27395"/>
                </a:lnTo>
                <a:lnTo>
                  <a:pt x="1763542" y="12648"/>
                </a:lnTo>
                <a:lnTo>
                  <a:pt x="1711678" y="3280"/>
                </a:lnTo>
                <a:lnTo>
                  <a:pt x="1655317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343398" y="5333997"/>
            <a:ext cx="2133600" cy="771525"/>
          </a:xfrm>
          <a:custGeom>
            <a:avLst/>
            <a:gdLst/>
            <a:ahLst/>
            <a:cxnLst/>
            <a:rect l="l" t="t" r="r" b="b"/>
            <a:pathLst>
              <a:path w="2133600" h="771525">
                <a:moveTo>
                  <a:pt x="192519" y="256336"/>
                </a:moveTo>
                <a:lnTo>
                  <a:pt x="130469" y="264233"/>
                </a:lnTo>
                <a:lnTo>
                  <a:pt x="77470" y="280234"/>
                </a:lnTo>
                <a:lnTo>
                  <a:pt x="36245" y="302843"/>
                </a:lnTo>
                <a:lnTo>
                  <a:pt x="9514" y="330563"/>
                </a:lnTo>
                <a:lnTo>
                  <a:pt x="0" y="361899"/>
                </a:lnTo>
                <a:lnTo>
                  <a:pt x="7295" y="389424"/>
                </a:lnTo>
                <a:lnTo>
                  <a:pt x="61782" y="436440"/>
                </a:lnTo>
                <a:lnTo>
                  <a:pt x="106083" y="453478"/>
                </a:lnTo>
                <a:lnTo>
                  <a:pt x="61963" y="485667"/>
                </a:lnTo>
                <a:lnTo>
                  <a:pt x="46926" y="524446"/>
                </a:lnTo>
                <a:lnTo>
                  <a:pt x="76325" y="577791"/>
                </a:lnTo>
                <a:lnTo>
                  <a:pt x="109994" y="599178"/>
                </a:lnTo>
                <a:lnTo>
                  <a:pt x="153574" y="615699"/>
                </a:lnTo>
                <a:lnTo>
                  <a:pt x="205012" y="626349"/>
                </a:lnTo>
                <a:lnTo>
                  <a:pt x="262254" y="630123"/>
                </a:lnTo>
                <a:lnTo>
                  <a:pt x="270548" y="630123"/>
                </a:lnTo>
                <a:lnTo>
                  <a:pt x="278955" y="629881"/>
                </a:lnTo>
                <a:lnTo>
                  <a:pt x="287350" y="629373"/>
                </a:lnTo>
                <a:lnTo>
                  <a:pt x="286156" y="630097"/>
                </a:lnTo>
                <a:lnTo>
                  <a:pt x="318709" y="653762"/>
                </a:lnTo>
                <a:lnTo>
                  <a:pt x="357563" y="674447"/>
                </a:lnTo>
                <a:lnTo>
                  <a:pt x="401881" y="691910"/>
                </a:lnTo>
                <a:lnTo>
                  <a:pt x="450826" y="705911"/>
                </a:lnTo>
                <a:lnTo>
                  <a:pt x="503563" y="716210"/>
                </a:lnTo>
                <a:lnTo>
                  <a:pt x="559256" y="722566"/>
                </a:lnTo>
                <a:lnTo>
                  <a:pt x="617067" y="724738"/>
                </a:lnTo>
                <a:lnTo>
                  <a:pt x="668582" y="722990"/>
                </a:lnTo>
                <a:lnTo>
                  <a:pt x="718951" y="717862"/>
                </a:lnTo>
                <a:lnTo>
                  <a:pt x="767470" y="709441"/>
                </a:lnTo>
                <a:lnTo>
                  <a:pt x="813434" y="697814"/>
                </a:lnTo>
                <a:lnTo>
                  <a:pt x="847110" y="719225"/>
                </a:lnTo>
                <a:lnTo>
                  <a:pt x="887445" y="737200"/>
                </a:lnTo>
                <a:lnTo>
                  <a:pt x="932880" y="751624"/>
                </a:lnTo>
                <a:lnTo>
                  <a:pt x="982447" y="762242"/>
                </a:lnTo>
                <a:lnTo>
                  <a:pt x="1035181" y="768799"/>
                </a:lnTo>
                <a:lnTo>
                  <a:pt x="1090117" y="771042"/>
                </a:lnTo>
                <a:lnTo>
                  <a:pt x="1151807" y="768197"/>
                </a:lnTo>
                <a:lnTo>
                  <a:pt x="1210171" y="759993"/>
                </a:lnTo>
                <a:lnTo>
                  <a:pt x="1263984" y="746876"/>
                </a:lnTo>
                <a:lnTo>
                  <a:pt x="1312023" y="729291"/>
                </a:lnTo>
                <a:lnTo>
                  <a:pt x="1353066" y="707684"/>
                </a:lnTo>
                <a:lnTo>
                  <a:pt x="1385888" y="682502"/>
                </a:lnTo>
                <a:lnTo>
                  <a:pt x="1409268" y="654189"/>
                </a:lnTo>
                <a:lnTo>
                  <a:pt x="1409560" y="655116"/>
                </a:lnTo>
                <a:lnTo>
                  <a:pt x="1444846" y="664318"/>
                </a:lnTo>
                <a:lnTo>
                  <a:pt x="1482188" y="670991"/>
                </a:lnTo>
                <a:lnTo>
                  <a:pt x="1521049" y="675055"/>
                </a:lnTo>
                <a:lnTo>
                  <a:pt x="1560893" y="676427"/>
                </a:lnTo>
                <a:lnTo>
                  <a:pt x="1626044" y="672749"/>
                </a:lnTo>
                <a:lnTo>
                  <a:pt x="1685916" y="662288"/>
                </a:lnTo>
                <a:lnTo>
                  <a:pt x="1738806" y="645868"/>
                </a:lnTo>
                <a:lnTo>
                  <a:pt x="1783016" y="624316"/>
                </a:lnTo>
                <a:lnTo>
                  <a:pt x="1816844" y="598457"/>
                </a:lnTo>
                <a:lnTo>
                  <a:pt x="1846554" y="537121"/>
                </a:lnTo>
                <a:lnTo>
                  <a:pt x="1846059" y="536765"/>
                </a:lnTo>
                <a:lnTo>
                  <a:pt x="1905705" y="529794"/>
                </a:lnTo>
                <a:lnTo>
                  <a:pt x="1960448" y="517932"/>
                </a:lnTo>
                <a:lnTo>
                  <a:pt x="2009349" y="501711"/>
                </a:lnTo>
                <a:lnTo>
                  <a:pt x="2051467" y="481664"/>
                </a:lnTo>
                <a:lnTo>
                  <a:pt x="2085862" y="458324"/>
                </a:lnTo>
                <a:lnTo>
                  <a:pt x="2127722" y="403890"/>
                </a:lnTo>
                <a:lnTo>
                  <a:pt x="2133307" y="373862"/>
                </a:lnTo>
                <a:lnTo>
                  <a:pt x="2128795" y="346938"/>
                </a:lnTo>
                <a:lnTo>
                  <a:pt x="2115504" y="320913"/>
                </a:lnTo>
                <a:lnTo>
                  <a:pt x="2093804" y="296292"/>
                </a:lnTo>
                <a:lnTo>
                  <a:pt x="2064067" y="273583"/>
                </a:lnTo>
                <a:lnTo>
                  <a:pt x="2063369" y="273507"/>
                </a:lnTo>
                <a:lnTo>
                  <a:pt x="2072623" y="261168"/>
                </a:lnTo>
                <a:lnTo>
                  <a:pt x="2079299" y="248467"/>
                </a:lnTo>
                <a:lnTo>
                  <a:pt x="2083344" y="235497"/>
                </a:lnTo>
                <a:lnTo>
                  <a:pt x="2084705" y="222351"/>
                </a:lnTo>
                <a:lnTo>
                  <a:pt x="2075508" y="188317"/>
                </a:lnTo>
                <a:lnTo>
                  <a:pt x="2049346" y="157392"/>
                </a:lnTo>
                <a:lnTo>
                  <a:pt x="2008364" y="130957"/>
                </a:lnTo>
                <a:lnTo>
                  <a:pt x="1954704" y="110392"/>
                </a:lnTo>
                <a:lnTo>
                  <a:pt x="1890509" y="97078"/>
                </a:lnTo>
                <a:lnTo>
                  <a:pt x="1891398" y="96824"/>
                </a:lnTo>
                <a:lnTo>
                  <a:pt x="1846851" y="46813"/>
                </a:lnTo>
                <a:lnTo>
                  <a:pt x="1809176" y="27395"/>
                </a:lnTo>
                <a:lnTo>
                  <a:pt x="1763542" y="12648"/>
                </a:lnTo>
                <a:lnTo>
                  <a:pt x="1711678" y="3280"/>
                </a:lnTo>
                <a:lnTo>
                  <a:pt x="1655317" y="0"/>
                </a:lnTo>
                <a:lnTo>
                  <a:pt x="1603384" y="2773"/>
                </a:lnTo>
                <a:lnTo>
                  <a:pt x="1554467" y="10890"/>
                </a:lnTo>
                <a:lnTo>
                  <a:pt x="1510217" y="23960"/>
                </a:lnTo>
                <a:lnTo>
                  <a:pt x="1472285" y="41592"/>
                </a:lnTo>
                <a:lnTo>
                  <a:pt x="1438194" y="24131"/>
                </a:lnTo>
                <a:lnTo>
                  <a:pt x="1396955" y="11007"/>
                </a:lnTo>
                <a:lnTo>
                  <a:pt x="1350735" y="2822"/>
                </a:lnTo>
                <a:lnTo>
                  <a:pt x="1301305" y="0"/>
                </a:lnTo>
                <a:lnTo>
                  <a:pt x="1241821" y="4100"/>
                </a:lnTo>
                <a:lnTo>
                  <a:pt x="1187880" y="15855"/>
                </a:lnTo>
                <a:lnTo>
                  <a:pt x="1142423" y="34365"/>
                </a:lnTo>
                <a:lnTo>
                  <a:pt x="1108392" y="58724"/>
                </a:lnTo>
                <a:lnTo>
                  <a:pt x="1109179" y="60477"/>
                </a:lnTo>
                <a:lnTo>
                  <a:pt x="1069232" y="44564"/>
                </a:lnTo>
                <a:lnTo>
                  <a:pt x="1024218" y="32872"/>
                </a:lnTo>
                <a:lnTo>
                  <a:pt x="975482" y="25664"/>
                </a:lnTo>
                <a:lnTo>
                  <a:pt x="924369" y="23202"/>
                </a:lnTo>
                <a:lnTo>
                  <a:pt x="867166" y="26283"/>
                </a:lnTo>
                <a:lnTo>
                  <a:pt x="813580" y="35216"/>
                </a:lnTo>
                <a:lnTo>
                  <a:pt x="765334" y="49491"/>
                </a:lnTo>
                <a:lnTo>
                  <a:pt x="724148" y="68601"/>
                </a:lnTo>
                <a:lnTo>
                  <a:pt x="691743" y="92036"/>
                </a:lnTo>
                <a:lnTo>
                  <a:pt x="690956" y="92900"/>
                </a:lnTo>
                <a:lnTo>
                  <a:pt x="651357" y="83165"/>
                </a:lnTo>
                <a:lnTo>
                  <a:pt x="609685" y="76125"/>
                </a:lnTo>
                <a:lnTo>
                  <a:pt x="566494" y="71849"/>
                </a:lnTo>
                <a:lnTo>
                  <a:pt x="522338" y="70408"/>
                </a:lnTo>
                <a:lnTo>
                  <a:pt x="462381" y="73051"/>
                </a:lnTo>
                <a:lnTo>
                  <a:pt x="405956" y="80670"/>
                </a:lnTo>
                <a:lnTo>
                  <a:pt x="354003" y="92802"/>
                </a:lnTo>
                <a:lnTo>
                  <a:pt x="307462" y="108985"/>
                </a:lnTo>
                <a:lnTo>
                  <a:pt x="267274" y="128756"/>
                </a:lnTo>
                <a:lnTo>
                  <a:pt x="234379" y="151651"/>
                </a:lnTo>
                <a:lnTo>
                  <a:pt x="194232" y="204963"/>
                </a:lnTo>
                <a:lnTo>
                  <a:pt x="188760" y="241846"/>
                </a:lnTo>
                <a:lnTo>
                  <a:pt x="189852" y="249237"/>
                </a:lnTo>
                <a:lnTo>
                  <a:pt x="191833" y="256552"/>
                </a:lnTo>
                <a:lnTo>
                  <a:pt x="192519" y="25633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449486" y="5787475"/>
            <a:ext cx="125730" cy="14604"/>
          </a:xfrm>
          <a:custGeom>
            <a:avLst/>
            <a:gdLst/>
            <a:ahLst/>
            <a:cxnLst/>
            <a:rect l="l" t="t" r="r" b="b"/>
            <a:pathLst>
              <a:path w="125729" h="14604">
                <a:moveTo>
                  <a:pt x="0" y="0"/>
                </a:moveTo>
                <a:lnTo>
                  <a:pt x="25461" y="6299"/>
                </a:lnTo>
                <a:lnTo>
                  <a:pt x="52266" y="10860"/>
                </a:lnTo>
                <a:lnTo>
                  <a:pt x="80052" y="13632"/>
                </a:lnTo>
                <a:lnTo>
                  <a:pt x="108457" y="14566"/>
                </a:lnTo>
                <a:lnTo>
                  <a:pt x="113995" y="14528"/>
                </a:lnTo>
                <a:lnTo>
                  <a:pt x="119621" y="14465"/>
                </a:lnTo>
                <a:lnTo>
                  <a:pt x="125145" y="14249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630743" y="5956593"/>
            <a:ext cx="55244" cy="6985"/>
          </a:xfrm>
          <a:custGeom>
            <a:avLst/>
            <a:gdLst/>
            <a:ahLst/>
            <a:cxnLst/>
            <a:rect l="l" t="t" r="r" b="b"/>
            <a:pathLst>
              <a:path w="55245" h="6985">
                <a:moveTo>
                  <a:pt x="0" y="6781"/>
                </a:moveTo>
                <a:lnTo>
                  <a:pt x="13995" y="5754"/>
                </a:lnTo>
                <a:lnTo>
                  <a:pt x="27805" y="4276"/>
                </a:lnTo>
                <a:lnTo>
                  <a:pt x="41392" y="2356"/>
                </a:lnTo>
                <a:lnTo>
                  <a:pt x="5472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123249" y="6000897"/>
            <a:ext cx="33020" cy="31115"/>
          </a:xfrm>
          <a:custGeom>
            <a:avLst/>
            <a:gdLst/>
            <a:ahLst/>
            <a:cxnLst/>
            <a:rect l="l" t="t" r="r" b="b"/>
            <a:pathLst>
              <a:path w="33020" h="31114">
                <a:moveTo>
                  <a:pt x="0" y="0"/>
                </a:moveTo>
                <a:lnTo>
                  <a:pt x="6959" y="8073"/>
                </a:lnTo>
                <a:lnTo>
                  <a:pt x="14792" y="15955"/>
                </a:lnTo>
                <a:lnTo>
                  <a:pt x="23477" y="23626"/>
                </a:lnTo>
                <a:lnTo>
                  <a:pt x="32994" y="31064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752662" y="5954125"/>
            <a:ext cx="13335" cy="34290"/>
          </a:xfrm>
          <a:custGeom>
            <a:avLst/>
            <a:gdLst/>
            <a:ahLst/>
            <a:cxnLst/>
            <a:rect l="l" t="t" r="r" b="b"/>
            <a:pathLst>
              <a:path w="13335" h="34289">
                <a:moveTo>
                  <a:pt x="0" y="34061"/>
                </a:moveTo>
                <a:lnTo>
                  <a:pt x="4652" y="25678"/>
                </a:lnTo>
                <a:lnTo>
                  <a:pt x="8385" y="17192"/>
                </a:lnTo>
                <a:lnTo>
                  <a:pt x="11208" y="8626"/>
                </a:lnTo>
                <a:lnTo>
                  <a:pt x="1313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024864" y="5739170"/>
            <a:ext cx="169760" cy="1365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335254" y="5607509"/>
            <a:ext cx="71755" cy="48260"/>
          </a:xfrm>
          <a:custGeom>
            <a:avLst/>
            <a:gdLst/>
            <a:ahLst/>
            <a:cxnLst/>
            <a:rect l="l" t="t" r="r" b="b"/>
            <a:pathLst>
              <a:path w="71754" h="48260">
                <a:moveTo>
                  <a:pt x="0" y="47764"/>
                </a:moveTo>
                <a:lnTo>
                  <a:pt x="21993" y="37410"/>
                </a:lnTo>
                <a:lnTo>
                  <a:pt x="41348" y="25915"/>
                </a:lnTo>
                <a:lnTo>
                  <a:pt x="57907" y="13405"/>
                </a:lnTo>
                <a:lnTo>
                  <a:pt x="7151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234791" y="5430815"/>
            <a:ext cx="4445" cy="22860"/>
          </a:xfrm>
          <a:custGeom>
            <a:avLst/>
            <a:gdLst/>
            <a:ahLst/>
            <a:cxnLst/>
            <a:rect l="l" t="t" r="r" b="b"/>
            <a:pathLst>
              <a:path w="4445" h="22860">
                <a:moveTo>
                  <a:pt x="3759" y="22567"/>
                </a:moveTo>
                <a:lnTo>
                  <a:pt x="3759" y="21996"/>
                </a:lnTo>
                <a:lnTo>
                  <a:pt x="3860" y="21463"/>
                </a:lnTo>
                <a:lnTo>
                  <a:pt x="3860" y="20891"/>
                </a:lnTo>
                <a:lnTo>
                  <a:pt x="3860" y="13893"/>
                </a:lnTo>
                <a:lnTo>
                  <a:pt x="2578" y="6896"/>
                </a:ln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779132" y="5375591"/>
            <a:ext cx="36830" cy="29209"/>
          </a:xfrm>
          <a:custGeom>
            <a:avLst/>
            <a:gdLst/>
            <a:ahLst/>
            <a:cxnLst/>
            <a:rect l="l" t="t" r="r" b="b"/>
            <a:pathLst>
              <a:path w="36829" h="29210">
                <a:moveTo>
                  <a:pt x="36550" y="0"/>
                </a:moveTo>
                <a:lnTo>
                  <a:pt x="25855" y="6689"/>
                </a:lnTo>
                <a:lnTo>
                  <a:pt x="16165" y="13731"/>
                </a:lnTo>
                <a:lnTo>
                  <a:pt x="7530" y="21102"/>
                </a:lnTo>
                <a:lnTo>
                  <a:pt x="0" y="28778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434004" y="5392728"/>
            <a:ext cx="17780" cy="25400"/>
          </a:xfrm>
          <a:custGeom>
            <a:avLst/>
            <a:gdLst/>
            <a:ahLst/>
            <a:cxnLst/>
            <a:rect l="l" t="t" r="r" b="b"/>
            <a:pathLst>
              <a:path w="17779" h="25400">
                <a:moveTo>
                  <a:pt x="17779" y="0"/>
                </a:moveTo>
                <a:lnTo>
                  <a:pt x="12167" y="5993"/>
                </a:lnTo>
                <a:lnTo>
                  <a:pt x="7332" y="12136"/>
                </a:lnTo>
                <a:lnTo>
                  <a:pt x="3276" y="18414"/>
                </a:lnTo>
                <a:lnTo>
                  <a:pt x="0" y="2481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034344" y="5426890"/>
            <a:ext cx="64769" cy="24130"/>
          </a:xfrm>
          <a:custGeom>
            <a:avLst/>
            <a:gdLst/>
            <a:ahLst/>
            <a:cxnLst/>
            <a:rect l="l" t="t" r="r" b="b"/>
            <a:pathLst>
              <a:path w="64770" h="24129">
                <a:moveTo>
                  <a:pt x="64211" y="24066"/>
                </a:moveTo>
                <a:lnTo>
                  <a:pt x="49291" y="17334"/>
                </a:lnTo>
                <a:lnTo>
                  <a:pt x="33591" y="11071"/>
                </a:lnTo>
                <a:lnTo>
                  <a:pt x="17148" y="5289"/>
                </a:ln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535225" y="5590547"/>
            <a:ext cx="11430" cy="25400"/>
          </a:xfrm>
          <a:custGeom>
            <a:avLst/>
            <a:gdLst/>
            <a:ahLst/>
            <a:cxnLst/>
            <a:rect l="l" t="t" r="r" b="b"/>
            <a:pathLst>
              <a:path w="11429" h="25400">
                <a:moveTo>
                  <a:pt x="0" y="0"/>
                </a:moveTo>
                <a:lnTo>
                  <a:pt x="2038" y="6406"/>
                </a:lnTo>
                <a:lnTo>
                  <a:pt x="4594" y="12765"/>
                </a:lnTo>
                <a:lnTo>
                  <a:pt x="7668" y="19068"/>
                </a:lnTo>
                <a:lnTo>
                  <a:pt x="11264" y="2531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112519" y="2778252"/>
            <a:ext cx="2755391" cy="18501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112519" y="3738969"/>
            <a:ext cx="66281" cy="1529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112519" y="2778252"/>
            <a:ext cx="1013993" cy="6236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335009" y="2778252"/>
            <a:ext cx="188798" cy="7410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907207" y="2778252"/>
            <a:ext cx="59740" cy="2899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042416" y="2708148"/>
            <a:ext cx="2743200" cy="1837689"/>
          </a:xfrm>
          <a:custGeom>
            <a:avLst/>
            <a:gdLst/>
            <a:ahLst/>
            <a:cxnLst/>
            <a:rect l="l" t="t" r="r" b="b"/>
            <a:pathLst>
              <a:path w="2743200" h="1837689">
                <a:moveTo>
                  <a:pt x="1757376" y="1663166"/>
                </a:moveTo>
                <a:lnTo>
                  <a:pt x="1045844" y="1663166"/>
                </a:lnTo>
                <a:lnTo>
                  <a:pt x="1045098" y="1663528"/>
                </a:lnTo>
                <a:lnTo>
                  <a:pt x="1077350" y="1702238"/>
                </a:lnTo>
                <a:lnTo>
                  <a:pt x="1114178" y="1736636"/>
                </a:lnTo>
                <a:lnTo>
                  <a:pt x="1155043" y="1766445"/>
                </a:lnTo>
                <a:lnTo>
                  <a:pt x="1199419" y="1791409"/>
                </a:lnTo>
                <a:lnTo>
                  <a:pt x="1246784" y="1811272"/>
                </a:lnTo>
                <a:lnTo>
                  <a:pt x="1296614" y="1825777"/>
                </a:lnTo>
                <a:lnTo>
                  <a:pt x="1348384" y="1834669"/>
                </a:lnTo>
                <a:lnTo>
                  <a:pt x="1401572" y="1837689"/>
                </a:lnTo>
                <a:lnTo>
                  <a:pt x="1452460" y="1834909"/>
                </a:lnTo>
                <a:lnTo>
                  <a:pt x="1501848" y="1826800"/>
                </a:lnTo>
                <a:lnTo>
                  <a:pt x="1549329" y="1813636"/>
                </a:lnTo>
                <a:lnTo>
                  <a:pt x="1594499" y="1795690"/>
                </a:lnTo>
                <a:lnTo>
                  <a:pt x="1636951" y="1773237"/>
                </a:lnTo>
                <a:lnTo>
                  <a:pt x="1676281" y="1746550"/>
                </a:lnTo>
                <a:lnTo>
                  <a:pt x="1712084" y="1715902"/>
                </a:lnTo>
                <a:lnTo>
                  <a:pt x="1743953" y="1681569"/>
                </a:lnTo>
                <a:lnTo>
                  <a:pt x="1757376" y="1663166"/>
                </a:lnTo>
                <a:close/>
              </a:path>
              <a:path w="2743200" h="1837689">
                <a:moveTo>
                  <a:pt x="2280208" y="1500047"/>
                </a:moveTo>
                <a:lnTo>
                  <a:pt x="369442" y="1500047"/>
                </a:lnTo>
                <a:lnTo>
                  <a:pt x="367939" y="1501726"/>
                </a:lnTo>
                <a:lnTo>
                  <a:pt x="396318" y="1541957"/>
                </a:lnTo>
                <a:lnTo>
                  <a:pt x="428844" y="1578766"/>
                </a:lnTo>
                <a:lnTo>
                  <a:pt x="465128" y="1611981"/>
                </a:lnTo>
                <a:lnTo>
                  <a:pt x="504802" y="1641404"/>
                </a:lnTo>
                <a:lnTo>
                  <a:pt x="547497" y="1666840"/>
                </a:lnTo>
                <a:lnTo>
                  <a:pt x="592843" y="1688091"/>
                </a:lnTo>
                <a:lnTo>
                  <a:pt x="640472" y="1704962"/>
                </a:lnTo>
                <a:lnTo>
                  <a:pt x="690015" y="1717256"/>
                </a:lnTo>
                <a:lnTo>
                  <a:pt x="741103" y="1724776"/>
                </a:lnTo>
                <a:lnTo>
                  <a:pt x="793368" y="1727327"/>
                </a:lnTo>
                <a:lnTo>
                  <a:pt x="846448" y="1724647"/>
                </a:lnTo>
                <a:lnTo>
                  <a:pt x="898699" y="1716785"/>
                </a:lnTo>
                <a:lnTo>
                  <a:pt x="949658" y="1703847"/>
                </a:lnTo>
                <a:lnTo>
                  <a:pt x="998861" y="1685938"/>
                </a:lnTo>
                <a:lnTo>
                  <a:pt x="1045098" y="1663528"/>
                </a:lnTo>
                <a:lnTo>
                  <a:pt x="1045844" y="1663166"/>
                </a:lnTo>
                <a:lnTo>
                  <a:pt x="1757376" y="1663166"/>
                </a:lnTo>
                <a:lnTo>
                  <a:pt x="1771484" y="1643824"/>
                </a:lnTo>
                <a:lnTo>
                  <a:pt x="1794271" y="1602940"/>
                </a:lnTo>
                <a:lnTo>
                  <a:pt x="1811909" y="1559191"/>
                </a:lnTo>
                <a:lnTo>
                  <a:pt x="2204025" y="1559191"/>
                </a:lnTo>
                <a:lnTo>
                  <a:pt x="2230329" y="1543113"/>
                </a:lnTo>
                <a:lnTo>
                  <a:pt x="2265553" y="1515083"/>
                </a:lnTo>
                <a:lnTo>
                  <a:pt x="2280208" y="1500047"/>
                </a:lnTo>
                <a:close/>
              </a:path>
              <a:path w="2743200" h="1837689">
                <a:moveTo>
                  <a:pt x="2204025" y="1559191"/>
                </a:moveTo>
                <a:lnTo>
                  <a:pt x="1811909" y="1559191"/>
                </a:lnTo>
                <a:lnTo>
                  <a:pt x="1812289" y="1561401"/>
                </a:lnTo>
                <a:lnTo>
                  <a:pt x="1857656" y="1583338"/>
                </a:lnTo>
                <a:lnTo>
                  <a:pt x="1905666" y="1599245"/>
                </a:lnTo>
                <a:lnTo>
                  <a:pt x="1955629" y="1608930"/>
                </a:lnTo>
                <a:lnTo>
                  <a:pt x="2006853" y="1612201"/>
                </a:lnTo>
                <a:lnTo>
                  <a:pt x="2056417" y="1609160"/>
                </a:lnTo>
                <a:lnTo>
                  <a:pt x="2103980" y="1600340"/>
                </a:lnTo>
                <a:lnTo>
                  <a:pt x="2149109" y="1586132"/>
                </a:lnTo>
                <a:lnTo>
                  <a:pt x="2191370" y="1566926"/>
                </a:lnTo>
                <a:lnTo>
                  <a:pt x="2204025" y="1559191"/>
                </a:lnTo>
                <a:close/>
              </a:path>
              <a:path w="2743200" h="1837689">
                <a:moveTo>
                  <a:pt x="133922" y="1079196"/>
                </a:moveTo>
                <a:lnTo>
                  <a:pt x="103080" y="1115539"/>
                </a:lnTo>
                <a:lnTo>
                  <a:pt x="79660" y="1157533"/>
                </a:lnTo>
                <a:lnTo>
                  <a:pt x="65242" y="1202735"/>
                </a:lnTo>
                <a:lnTo>
                  <a:pt x="60324" y="1249972"/>
                </a:lnTo>
                <a:lnTo>
                  <a:pt x="64785" y="1295252"/>
                </a:lnTo>
                <a:lnTo>
                  <a:pt x="77645" y="1337867"/>
                </a:lnTo>
                <a:lnTo>
                  <a:pt x="98123" y="1377105"/>
                </a:lnTo>
                <a:lnTo>
                  <a:pt x="125438" y="1412257"/>
                </a:lnTo>
                <a:lnTo>
                  <a:pt x="158806" y="1442611"/>
                </a:lnTo>
                <a:lnTo>
                  <a:pt x="197447" y="1467457"/>
                </a:lnTo>
                <a:lnTo>
                  <a:pt x="240578" y="1486084"/>
                </a:lnTo>
                <a:lnTo>
                  <a:pt x="287418" y="1497781"/>
                </a:lnTo>
                <a:lnTo>
                  <a:pt x="337184" y="1501838"/>
                </a:lnTo>
                <a:lnTo>
                  <a:pt x="345207" y="1501726"/>
                </a:lnTo>
                <a:lnTo>
                  <a:pt x="353266" y="1501390"/>
                </a:lnTo>
                <a:lnTo>
                  <a:pt x="361348" y="1500831"/>
                </a:lnTo>
                <a:lnTo>
                  <a:pt x="369442" y="1500047"/>
                </a:lnTo>
                <a:lnTo>
                  <a:pt x="2280208" y="1500047"/>
                </a:lnTo>
                <a:lnTo>
                  <a:pt x="2323055" y="1447930"/>
                </a:lnTo>
                <a:lnTo>
                  <a:pt x="2344467" y="1409588"/>
                </a:lnTo>
                <a:lnTo>
                  <a:pt x="2360407" y="1368590"/>
                </a:lnTo>
                <a:lnTo>
                  <a:pt x="2370442" y="1325326"/>
                </a:lnTo>
                <a:lnTo>
                  <a:pt x="2374138" y="1280185"/>
                </a:lnTo>
                <a:lnTo>
                  <a:pt x="2373503" y="1279334"/>
                </a:lnTo>
                <a:lnTo>
                  <a:pt x="2421376" y="1270553"/>
                </a:lnTo>
                <a:lnTo>
                  <a:pt x="2467038" y="1257175"/>
                </a:lnTo>
                <a:lnTo>
                  <a:pt x="2510207" y="1239493"/>
                </a:lnTo>
                <a:lnTo>
                  <a:pt x="2550601" y="1217805"/>
                </a:lnTo>
                <a:lnTo>
                  <a:pt x="2587939" y="1192406"/>
                </a:lnTo>
                <a:lnTo>
                  <a:pt x="2621939" y="1163590"/>
                </a:lnTo>
                <a:lnTo>
                  <a:pt x="2652319" y="1131654"/>
                </a:lnTo>
                <a:lnTo>
                  <a:pt x="2678798" y="1096893"/>
                </a:lnTo>
                <a:lnTo>
                  <a:pt x="2688416" y="1080808"/>
                </a:lnTo>
                <a:lnTo>
                  <a:pt x="136397" y="1080808"/>
                </a:lnTo>
                <a:lnTo>
                  <a:pt x="133922" y="1079196"/>
                </a:lnTo>
                <a:close/>
              </a:path>
              <a:path w="2743200" h="1837689">
                <a:moveTo>
                  <a:pt x="2690140" y="1077925"/>
                </a:moveTo>
                <a:lnTo>
                  <a:pt x="135000" y="1077925"/>
                </a:lnTo>
                <a:lnTo>
                  <a:pt x="136397" y="1080808"/>
                </a:lnTo>
                <a:lnTo>
                  <a:pt x="2688416" y="1080808"/>
                </a:lnTo>
                <a:lnTo>
                  <a:pt x="2690140" y="1077925"/>
                </a:lnTo>
                <a:close/>
              </a:path>
              <a:path w="2743200" h="1837689">
                <a:moveTo>
                  <a:pt x="246590" y="611116"/>
                </a:moveTo>
                <a:lnTo>
                  <a:pt x="196486" y="620249"/>
                </a:lnTo>
                <a:lnTo>
                  <a:pt x="149482" y="637623"/>
                </a:lnTo>
                <a:lnTo>
                  <a:pt x="107367" y="662197"/>
                </a:lnTo>
                <a:lnTo>
                  <a:pt x="70992" y="693099"/>
                </a:lnTo>
                <a:lnTo>
                  <a:pt x="41214" y="729458"/>
                </a:lnTo>
                <a:lnTo>
                  <a:pt x="18887" y="770401"/>
                </a:lnTo>
                <a:lnTo>
                  <a:pt x="4864" y="815059"/>
                </a:lnTo>
                <a:lnTo>
                  <a:pt x="0" y="862558"/>
                </a:lnTo>
                <a:lnTo>
                  <a:pt x="4194" y="906743"/>
                </a:lnTo>
                <a:lnTo>
                  <a:pt x="16538" y="948958"/>
                </a:lnTo>
                <a:lnTo>
                  <a:pt x="36480" y="988337"/>
                </a:lnTo>
                <a:lnTo>
                  <a:pt x="63471" y="1024016"/>
                </a:lnTo>
                <a:lnTo>
                  <a:pt x="96960" y="1055127"/>
                </a:lnTo>
                <a:lnTo>
                  <a:pt x="133922" y="1079196"/>
                </a:lnTo>
                <a:lnTo>
                  <a:pt x="135000" y="1077925"/>
                </a:lnTo>
                <a:lnTo>
                  <a:pt x="2690140" y="1077925"/>
                </a:lnTo>
                <a:lnTo>
                  <a:pt x="2718926" y="1020079"/>
                </a:lnTo>
                <a:lnTo>
                  <a:pt x="2732012" y="978616"/>
                </a:lnTo>
                <a:lnTo>
                  <a:pt x="2740070" y="935510"/>
                </a:lnTo>
                <a:lnTo>
                  <a:pt x="2742818" y="891057"/>
                </a:lnTo>
                <a:lnTo>
                  <a:pt x="2739095" y="839587"/>
                </a:lnTo>
                <a:lnTo>
                  <a:pt x="2728086" y="789329"/>
                </a:lnTo>
                <a:lnTo>
                  <a:pt x="2710037" y="740905"/>
                </a:lnTo>
                <a:lnTo>
                  <a:pt x="2685191" y="694936"/>
                </a:lnTo>
                <a:lnTo>
                  <a:pt x="2653791" y="652043"/>
                </a:lnTo>
                <a:lnTo>
                  <a:pt x="2652903" y="651878"/>
                </a:lnTo>
                <a:lnTo>
                  <a:pt x="2664797" y="622464"/>
                </a:lnTo>
                <a:lnTo>
                  <a:pt x="2667919" y="611454"/>
                </a:lnTo>
                <a:lnTo>
                  <a:pt x="246633" y="611454"/>
                </a:lnTo>
                <a:lnTo>
                  <a:pt x="246590" y="611116"/>
                </a:lnTo>
                <a:close/>
              </a:path>
              <a:path w="2743200" h="1837689">
                <a:moveTo>
                  <a:pt x="2668063" y="610946"/>
                </a:moveTo>
                <a:lnTo>
                  <a:pt x="247522" y="610946"/>
                </a:lnTo>
                <a:lnTo>
                  <a:pt x="246633" y="611454"/>
                </a:lnTo>
                <a:lnTo>
                  <a:pt x="2667919" y="611454"/>
                </a:lnTo>
                <a:lnTo>
                  <a:pt x="2668063" y="610946"/>
                </a:lnTo>
                <a:close/>
              </a:path>
              <a:path w="2743200" h="1837689">
                <a:moveTo>
                  <a:pt x="671576" y="167792"/>
                </a:moveTo>
                <a:lnTo>
                  <a:pt x="621563" y="170422"/>
                </a:lnTo>
                <a:lnTo>
                  <a:pt x="573247" y="178117"/>
                </a:lnTo>
                <a:lnTo>
                  <a:pt x="526951" y="190584"/>
                </a:lnTo>
                <a:lnTo>
                  <a:pt x="482994" y="207529"/>
                </a:lnTo>
                <a:lnTo>
                  <a:pt x="441699" y="228659"/>
                </a:lnTo>
                <a:lnTo>
                  <a:pt x="403387" y="253682"/>
                </a:lnTo>
                <a:lnTo>
                  <a:pt x="368379" y="282303"/>
                </a:lnTo>
                <a:lnTo>
                  <a:pt x="336996" y="314230"/>
                </a:lnTo>
                <a:lnTo>
                  <a:pt x="309560" y="349169"/>
                </a:lnTo>
                <a:lnTo>
                  <a:pt x="286392" y="386827"/>
                </a:lnTo>
                <a:lnTo>
                  <a:pt x="267812" y="426911"/>
                </a:lnTo>
                <a:lnTo>
                  <a:pt x="254144" y="469128"/>
                </a:lnTo>
                <a:lnTo>
                  <a:pt x="245707" y="513184"/>
                </a:lnTo>
                <a:lnTo>
                  <a:pt x="242823" y="558787"/>
                </a:lnTo>
                <a:lnTo>
                  <a:pt x="243008" y="571995"/>
                </a:lnTo>
                <a:lnTo>
                  <a:pt x="243728" y="585187"/>
                </a:lnTo>
                <a:lnTo>
                  <a:pt x="244949" y="598345"/>
                </a:lnTo>
                <a:lnTo>
                  <a:pt x="246590" y="611116"/>
                </a:lnTo>
                <a:lnTo>
                  <a:pt x="247522" y="610946"/>
                </a:lnTo>
                <a:lnTo>
                  <a:pt x="2668063" y="610946"/>
                </a:lnTo>
                <a:lnTo>
                  <a:pt x="2673381" y="592188"/>
                </a:lnTo>
                <a:lnTo>
                  <a:pt x="2678584" y="561274"/>
                </a:lnTo>
                <a:lnTo>
                  <a:pt x="2680335" y="529945"/>
                </a:lnTo>
                <a:lnTo>
                  <a:pt x="2676622" y="484160"/>
                </a:lnTo>
                <a:lnTo>
                  <a:pt x="2665800" y="440211"/>
                </a:lnTo>
                <a:lnTo>
                  <a:pt x="2648340" y="398662"/>
                </a:lnTo>
                <a:lnTo>
                  <a:pt x="2624715" y="360078"/>
                </a:lnTo>
                <a:lnTo>
                  <a:pt x="2595398" y="325022"/>
                </a:lnTo>
                <a:lnTo>
                  <a:pt x="2560860" y="294058"/>
                </a:lnTo>
                <a:lnTo>
                  <a:pt x="2521575" y="267750"/>
                </a:lnTo>
                <a:lnTo>
                  <a:pt x="2478015" y="246661"/>
                </a:lnTo>
                <a:lnTo>
                  <a:pt x="2430653" y="231355"/>
                </a:lnTo>
                <a:lnTo>
                  <a:pt x="2431796" y="230758"/>
                </a:lnTo>
                <a:lnTo>
                  <a:pt x="2429091" y="221399"/>
                </a:lnTo>
                <a:lnTo>
                  <a:pt x="888364" y="221399"/>
                </a:lnTo>
                <a:lnTo>
                  <a:pt x="837453" y="198197"/>
                </a:lnTo>
                <a:lnTo>
                  <a:pt x="783875" y="181417"/>
                </a:lnTo>
                <a:lnTo>
                  <a:pt x="728344" y="171226"/>
                </a:lnTo>
                <a:lnTo>
                  <a:pt x="671576" y="167792"/>
                </a:lnTo>
                <a:close/>
              </a:path>
              <a:path w="2743200" h="1837689">
                <a:moveTo>
                  <a:pt x="1188466" y="55308"/>
                </a:moveTo>
                <a:lnTo>
                  <a:pt x="1135525" y="59074"/>
                </a:lnTo>
                <a:lnTo>
                  <a:pt x="1084696" y="70126"/>
                </a:lnTo>
                <a:lnTo>
                  <a:pt x="1036693" y="88039"/>
                </a:lnTo>
                <a:lnTo>
                  <a:pt x="992354" y="112364"/>
                </a:lnTo>
                <a:lnTo>
                  <a:pt x="952484" y="142656"/>
                </a:lnTo>
                <a:lnTo>
                  <a:pt x="917891" y="178471"/>
                </a:lnTo>
                <a:lnTo>
                  <a:pt x="889381" y="219367"/>
                </a:lnTo>
                <a:lnTo>
                  <a:pt x="888364" y="221399"/>
                </a:lnTo>
                <a:lnTo>
                  <a:pt x="2429091" y="221399"/>
                </a:lnTo>
                <a:lnTo>
                  <a:pt x="2419342" y="187660"/>
                </a:lnTo>
                <a:lnTo>
                  <a:pt x="2400031" y="147760"/>
                </a:lnTo>
                <a:lnTo>
                  <a:pt x="2397484" y="144144"/>
                </a:lnTo>
                <a:lnTo>
                  <a:pt x="1426083" y="144144"/>
                </a:lnTo>
                <a:lnTo>
                  <a:pt x="1385570" y="113014"/>
                </a:lnTo>
                <a:lnTo>
                  <a:pt x="1340667" y="88246"/>
                </a:lnTo>
                <a:lnTo>
                  <a:pt x="1292260" y="70159"/>
                </a:lnTo>
                <a:lnTo>
                  <a:pt x="1241231" y="59074"/>
                </a:lnTo>
                <a:lnTo>
                  <a:pt x="1188466" y="55308"/>
                </a:lnTo>
                <a:close/>
              </a:path>
              <a:path w="2743200" h="1837689">
                <a:moveTo>
                  <a:pt x="1673098" y="0"/>
                </a:moveTo>
                <a:lnTo>
                  <a:pt x="1621511" y="4381"/>
                </a:lnTo>
                <a:lnTo>
                  <a:pt x="1572528" y="17189"/>
                </a:lnTo>
                <a:lnTo>
                  <a:pt x="1527270" y="37788"/>
                </a:lnTo>
                <a:lnTo>
                  <a:pt x="1486859" y="65542"/>
                </a:lnTo>
                <a:lnTo>
                  <a:pt x="1452417" y="99813"/>
                </a:lnTo>
                <a:lnTo>
                  <a:pt x="1425067" y="139966"/>
                </a:lnTo>
                <a:lnTo>
                  <a:pt x="1426083" y="144144"/>
                </a:lnTo>
                <a:lnTo>
                  <a:pt x="2397484" y="144144"/>
                </a:lnTo>
                <a:lnTo>
                  <a:pt x="2374523" y="111558"/>
                </a:lnTo>
                <a:lnTo>
                  <a:pt x="2362879" y="99555"/>
                </a:lnTo>
                <a:lnTo>
                  <a:pt x="1893442" y="99555"/>
                </a:lnTo>
                <a:lnTo>
                  <a:pt x="1892935" y="99136"/>
                </a:lnTo>
                <a:lnTo>
                  <a:pt x="1858737" y="65085"/>
                </a:lnTo>
                <a:lnTo>
                  <a:pt x="1818185" y="37381"/>
                </a:lnTo>
                <a:lnTo>
                  <a:pt x="1772952" y="16956"/>
                </a:lnTo>
                <a:lnTo>
                  <a:pt x="1724201" y="4324"/>
                </a:lnTo>
                <a:lnTo>
                  <a:pt x="1673098" y="0"/>
                </a:lnTo>
                <a:close/>
              </a:path>
              <a:path w="2743200" h="1837689">
                <a:moveTo>
                  <a:pt x="2128266" y="0"/>
                </a:moveTo>
                <a:lnTo>
                  <a:pt x="2074603" y="4238"/>
                </a:lnTo>
                <a:lnTo>
                  <a:pt x="2023154" y="16745"/>
                </a:lnTo>
                <a:lnTo>
                  <a:pt x="1975003" y="37046"/>
                </a:lnTo>
                <a:lnTo>
                  <a:pt x="1931235" y="64667"/>
                </a:lnTo>
                <a:lnTo>
                  <a:pt x="1892980" y="99095"/>
                </a:lnTo>
                <a:lnTo>
                  <a:pt x="1893442" y="99555"/>
                </a:lnTo>
                <a:lnTo>
                  <a:pt x="2362879" y="99555"/>
                </a:lnTo>
                <a:lnTo>
                  <a:pt x="2343477" y="79554"/>
                </a:lnTo>
                <a:lnTo>
                  <a:pt x="2307553" y="52248"/>
                </a:lnTo>
                <a:lnTo>
                  <a:pt x="2267410" y="30139"/>
                </a:lnTo>
                <a:lnTo>
                  <a:pt x="2223709" y="13728"/>
                </a:lnTo>
                <a:lnTo>
                  <a:pt x="2177107" y="3515"/>
                </a:lnTo>
                <a:lnTo>
                  <a:pt x="2128266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042416" y="2708148"/>
            <a:ext cx="2743200" cy="1837689"/>
          </a:xfrm>
          <a:custGeom>
            <a:avLst/>
            <a:gdLst/>
            <a:ahLst/>
            <a:cxnLst/>
            <a:rect l="l" t="t" r="r" b="b"/>
            <a:pathLst>
              <a:path w="2743200" h="1837689">
                <a:moveTo>
                  <a:pt x="247522" y="610946"/>
                </a:moveTo>
                <a:lnTo>
                  <a:pt x="196486" y="620249"/>
                </a:lnTo>
                <a:lnTo>
                  <a:pt x="149482" y="637623"/>
                </a:lnTo>
                <a:lnTo>
                  <a:pt x="107367" y="662197"/>
                </a:lnTo>
                <a:lnTo>
                  <a:pt x="70992" y="693099"/>
                </a:lnTo>
                <a:lnTo>
                  <a:pt x="41214" y="729458"/>
                </a:lnTo>
                <a:lnTo>
                  <a:pt x="18887" y="770401"/>
                </a:lnTo>
                <a:lnTo>
                  <a:pt x="4864" y="815059"/>
                </a:lnTo>
                <a:lnTo>
                  <a:pt x="0" y="862558"/>
                </a:lnTo>
                <a:lnTo>
                  <a:pt x="4194" y="906743"/>
                </a:lnTo>
                <a:lnTo>
                  <a:pt x="16538" y="948958"/>
                </a:lnTo>
                <a:lnTo>
                  <a:pt x="36480" y="988337"/>
                </a:lnTo>
                <a:lnTo>
                  <a:pt x="63471" y="1024016"/>
                </a:lnTo>
                <a:lnTo>
                  <a:pt x="96960" y="1055127"/>
                </a:lnTo>
                <a:lnTo>
                  <a:pt x="136397" y="1080808"/>
                </a:lnTo>
                <a:lnTo>
                  <a:pt x="103080" y="1115539"/>
                </a:lnTo>
                <a:lnTo>
                  <a:pt x="79660" y="1157533"/>
                </a:lnTo>
                <a:lnTo>
                  <a:pt x="65242" y="1202735"/>
                </a:lnTo>
                <a:lnTo>
                  <a:pt x="60324" y="1249972"/>
                </a:lnTo>
                <a:lnTo>
                  <a:pt x="64785" y="1295252"/>
                </a:lnTo>
                <a:lnTo>
                  <a:pt x="77645" y="1337867"/>
                </a:lnTo>
                <a:lnTo>
                  <a:pt x="98123" y="1377105"/>
                </a:lnTo>
                <a:lnTo>
                  <a:pt x="125438" y="1412257"/>
                </a:lnTo>
                <a:lnTo>
                  <a:pt x="158806" y="1442611"/>
                </a:lnTo>
                <a:lnTo>
                  <a:pt x="197447" y="1467457"/>
                </a:lnTo>
                <a:lnTo>
                  <a:pt x="240578" y="1486084"/>
                </a:lnTo>
                <a:lnTo>
                  <a:pt x="287418" y="1497781"/>
                </a:lnTo>
                <a:lnTo>
                  <a:pt x="337184" y="1501838"/>
                </a:lnTo>
                <a:lnTo>
                  <a:pt x="345207" y="1501726"/>
                </a:lnTo>
                <a:lnTo>
                  <a:pt x="353266" y="1501390"/>
                </a:lnTo>
                <a:lnTo>
                  <a:pt x="361348" y="1500831"/>
                </a:lnTo>
                <a:lnTo>
                  <a:pt x="369442" y="1500047"/>
                </a:lnTo>
                <a:lnTo>
                  <a:pt x="367918" y="1501749"/>
                </a:lnTo>
                <a:lnTo>
                  <a:pt x="396318" y="1541957"/>
                </a:lnTo>
                <a:lnTo>
                  <a:pt x="428844" y="1578766"/>
                </a:lnTo>
                <a:lnTo>
                  <a:pt x="465128" y="1611981"/>
                </a:lnTo>
                <a:lnTo>
                  <a:pt x="504802" y="1641404"/>
                </a:lnTo>
                <a:lnTo>
                  <a:pt x="547497" y="1666840"/>
                </a:lnTo>
                <a:lnTo>
                  <a:pt x="592843" y="1688091"/>
                </a:lnTo>
                <a:lnTo>
                  <a:pt x="640472" y="1704962"/>
                </a:lnTo>
                <a:lnTo>
                  <a:pt x="690015" y="1717256"/>
                </a:lnTo>
                <a:lnTo>
                  <a:pt x="741103" y="1724776"/>
                </a:lnTo>
                <a:lnTo>
                  <a:pt x="793368" y="1727327"/>
                </a:lnTo>
                <a:lnTo>
                  <a:pt x="846448" y="1724647"/>
                </a:lnTo>
                <a:lnTo>
                  <a:pt x="898699" y="1716785"/>
                </a:lnTo>
                <a:lnTo>
                  <a:pt x="949658" y="1703847"/>
                </a:lnTo>
                <a:lnTo>
                  <a:pt x="998861" y="1685938"/>
                </a:lnTo>
                <a:lnTo>
                  <a:pt x="1045844" y="1663166"/>
                </a:lnTo>
                <a:lnTo>
                  <a:pt x="1077350" y="1702238"/>
                </a:lnTo>
                <a:lnTo>
                  <a:pt x="1114178" y="1736636"/>
                </a:lnTo>
                <a:lnTo>
                  <a:pt x="1155043" y="1766445"/>
                </a:lnTo>
                <a:lnTo>
                  <a:pt x="1199419" y="1791409"/>
                </a:lnTo>
                <a:lnTo>
                  <a:pt x="1246784" y="1811272"/>
                </a:lnTo>
                <a:lnTo>
                  <a:pt x="1296614" y="1825777"/>
                </a:lnTo>
                <a:lnTo>
                  <a:pt x="1348384" y="1834669"/>
                </a:lnTo>
                <a:lnTo>
                  <a:pt x="1401572" y="1837689"/>
                </a:lnTo>
                <a:lnTo>
                  <a:pt x="1452460" y="1834909"/>
                </a:lnTo>
                <a:lnTo>
                  <a:pt x="1501848" y="1826800"/>
                </a:lnTo>
                <a:lnTo>
                  <a:pt x="1549329" y="1813636"/>
                </a:lnTo>
                <a:lnTo>
                  <a:pt x="1594499" y="1795690"/>
                </a:lnTo>
                <a:lnTo>
                  <a:pt x="1636951" y="1773237"/>
                </a:lnTo>
                <a:lnTo>
                  <a:pt x="1676281" y="1746550"/>
                </a:lnTo>
                <a:lnTo>
                  <a:pt x="1712084" y="1715902"/>
                </a:lnTo>
                <a:lnTo>
                  <a:pt x="1743953" y="1681569"/>
                </a:lnTo>
                <a:lnTo>
                  <a:pt x="1771484" y="1643824"/>
                </a:lnTo>
                <a:lnTo>
                  <a:pt x="1794271" y="1602940"/>
                </a:lnTo>
                <a:lnTo>
                  <a:pt x="1811909" y="1559191"/>
                </a:lnTo>
                <a:lnTo>
                  <a:pt x="1812289" y="1561401"/>
                </a:lnTo>
                <a:lnTo>
                  <a:pt x="1857656" y="1583338"/>
                </a:lnTo>
                <a:lnTo>
                  <a:pt x="1905666" y="1599245"/>
                </a:lnTo>
                <a:lnTo>
                  <a:pt x="1955629" y="1608930"/>
                </a:lnTo>
                <a:lnTo>
                  <a:pt x="2006853" y="1612201"/>
                </a:lnTo>
                <a:lnTo>
                  <a:pt x="2056417" y="1609160"/>
                </a:lnTo>
                <a:lnTo>
                  <a:pt x="2103980" y="1600340"/>
                </a:lnTo>
                <a:lnTo>
                  <a:pt x="2149109" y="1586132"/>
                </a:lnTo>
                <a:lnTo>
                  <a:pt x="2191370" y="1566926"/>
                </a:lnTo>
                <a:lnTo>
                  <a:pt x="2230329" y="1543113"/>
                </a:lnTo>
                <a:lnTo>
                  <a:pt x="2265553" y="1515083"/>
                </a:lnTo>
                <a:lnTo>
                  <a:pt x="2296606" y="1483225"/>
                </a:lnTo>
                <a:lnTo>
                  <a:pt x="2323055" y="1447930"/>
                </a:lnTo>
                <a:lnTo>
                  <a:pt x="2344467" y="1409588"/>
                </a:lnTo>
                <a:lnTo>
                  <a:pt x="2360407" y="1368590"/>
                </a:lnTo>
                <a:lnTo>
                  <a:pt x="2370442" y="1325326"/>
                </a:lnTo>
                <a:lnTo>
                  <a:pt x="2374138" y="1280185"/>
                </a:lnTo>
                <a:lnTo>
                  <a:pt x="2373503" y="1279334"/>
                </a:lnTo>
                <a:lnTo>
                  <a:pt x="2421376" y="1270553"/>
                </a:lnTo>
                <a:lnTo>
                  <a:pt x="2467038" y="1257175"/>
                </a:lnTo>
                <a:lnTo>
                  <a:pt x="2510207" y="1239493"/>
                </a:lnTo>
                <a:lnTo>
                  <a:pt x="2550601" y="1217805"/>
                </a:lnTo>
                <a:lnTo>
                  <a:pt x="2587939" y="1192406"/>
                </a:lnTo>
                <a:lnTo>
                  <a:pt x="2621939" y="1163590"/>
                </a:lnTo>
                <a:lnTo>
                  <a:pt x="2652319" y="1131654"/>
                </a:lnTo>
                <a:lnTo>
                  <a:pt x="2678798" y="1096893"/>
                </a:lnTo>
                <a:lnTo>
                  <a:pt x="2701095" y="1059603"/>
                </a:lnTo>
                <a:lnTo>
                  <a:pt x="2718926" y="1020079"/>
                </a:lnTo>
                <a:lnTo>
                  <a:pt x="2732012" y="978616"/>
                </a:lnTo>
                <a:lnTo>
                  <a:pt x="2740070" y="935510"/>
                </a:lnTo>
                <a:lnTo>
                  <a:pt x="2742818" y="891057"/>
                </a:lnTo>
                <a:lnTo>
                  <a:pt x="2739095" y="839587"/>
                </a:lnTo>
                <a:lnTo>
                  <a:pt x="2728086" y="789329"/>
                </a:lnTo>
                <a:lnTo>
                  <a:pt x="2710037" y="740905"/>
                </a:lnTo>
                <a:lnTo>
                  <a:pt x="2685191" y="694936"/>
                </a:lnTo>
                <a:lnTo>
                  <a:pt x="2653791" y="652043"/>
                </a:lnTo>
                <a:lnTo>
                  <a:pt x="2652903" y="651878"/>
                </a:lnTo>
                <a:lnTo>
                  <a:pt x="2664797" y="622464"/>
                </a:lnTo>
                <a:lnTo>
                  <a:pt x="2673381" y="592188"/>
                </a:lnTo>
                <a:lnTo>
                  <a:pt x="2678584" y="561274"/>
                </a:lnTo>
                <a:lnTo>
                  <a:pt x="2680335" y="529945"/>
                </a:lnTo>
                <a:lnTo>
                  <a:pt x="2676622" y="484160"/>
                </a:lnTo>
                <a:lnTo>
                  <a:pt x="2665800" y="440211"/>
                </a:lnTo>
                <a:lnTo>
                  <a:pt x="2648340" y="398662"/>
                </a:lnTo>
                <a:lnTo>
                  <a:pt x="2624715" y="360078"/>
                </a:lnTo>
                <a:lnTo>
                  <a:pt x="2595398" y="325022"/>
                </a:lnTo>
                <a:lnTo>
                  <a:pt x="2560860" y="294058"/>
                </a:lnTo>
                <a:lnTo>
                  <a:pt x="2521575" y="267750"/>
                </a:lnTo>
                <a:lnTo>
                  <a:pt x="2478015" y="246661"/>
                </a:lnTo>
                <a:lnTo>
                  <a:pt x="2430653" y="231355"/>
                </a:lnTo>
                <a:lnTo>
                  <a:pt x="2431796" y="230758"/>
                </a:lnTo>
                <a:lnTo>
                  <a:pt x="2419342" y="187660"/>
                </a:lnTo>
                <a:lnTo>
                  <a:pt x="2400031" y="147760"/>
                </a:lnTo>
                <a:lnTo>
                  <a:pt x="2374523" y="111558"/>
                </a:lnTo>
                <a:lnTo>
                  <a:pt x="2343477" y="79554"/>
                </a:lnTo>
                <a:lnTo>
                  <a:pt x="2307553" y="52248"/>
                </a:lnTo>
                <a:lnTo>
                  <a:pt x="2267410" y="30139"/>
                </a:lnTo>
                <a:lnTo>
                  <a:pt x="2223709" y="13728"/>
                </a:lnTo>
                <a:lnTo>
                  <a:pt x="2177107" y="3515"/>
                </a:lnTo>
                <a:lnTo>
                  <a:pt x="2128266" y="0"/>
                </a:lnTo>
                <a:lnTo>
                  <a:pt x="2074603" y="4238"/>
                </a:lnTo>
                <a:lnTo>
                  <a:pt x="2023154" y="16745"/>
                </a:lnTo>
                <a:lnTo>
                  <a:pt x="1975003" y="37046"/>
                </a:lnTo>
                <a:lnTo>
                  <a:pt x="1931235" y="64667"/>
                </a:lnTo>
                <a:lnTo>
                  <a:pt x="1892935" y="99136"/>
                </a:lnTo>
                <a:lnTo>
                  <a:pt x="1858737" y="65085"/>
                </a:lnTo>
                <a:lnTo>
                  <a:pt x="1818185" y="37381"/>
                </a:lnTo>
                <a:lnTo>
                  <a:pt x="1772952" y="16956"/>
                </a:lnTo>
                <a:lnTo>
                  <a:pt x="1724201" y="4324"/>
                </a:lnTo>
                <a:lnTo>
                  <a:pt x="1673098" y="0"/>
                </a:lnTo>
                <a:lnTo>
                  <a:pt x="1621511" y="4381"/>
                </a:lnTo>
                <a:lnTo>
                  <a:pt x="1572528" y="17189"/>
                </a:lnTo>
                <a:lnTo>
                  <a:pt x="1527270" y="37788"/>
                </a:lnTo>
                <a:lnTo>
                  <a:pt x="1486859" y="65542"/>
                </a:lnTo>
                <a:lnTo>
                  <a:pt x="1452417" y="99813"/>
                </a:lnTo>
                <a:lnTo>
                  <a:pt x="1425067" y="139966"/>
                </a:lnTo>
                <a:lnTo>
                  <a:pt x="1426083" y="144144"/>
                </a:lnTo>
                <a:lnTo>
                  <a:pt x="1385570" y="113014"/>
                </a:lnTo>
                <a:lnTo>
                  <a:pt x="1340667" y="88246"/>
                </a:lnTo>
                <a:lnTo>
                  <a:pt x="1292260" y="70159"/>
                </a:lnTo>
                <a:lnTo>
                  <a:pt x="1241231" y="59074"/>
                </a:lnTo>
                <a:lnTo>
                  <a:pt x="1188466" y="55308"/>
                </a:lnTo>
                <a:lnTo>
                  <a:pt x="1135555" y="59067"/>
                </a:lnTo>
                <a:lnTo>
                  <a:pt x="1084696" y="70126"/>
                </a:lnTo>
                <a:lnTo>
                  <a:pt x="1036693" y="88039"/>
                </a:lnTo>
                <a:lnTo>
                  <a:pt x="992354" y="112364"/>
                </a:lnTo>
                <a:lnTo>
                  <a:pt x="952484" y="142656"/>
                </a:lnTo>
                <a:lnTo>
                  <a:pt x="917891" y="178471"/>
                </a:lnTo>
                <a:lnTo>
                  <a:pt x="889381" y="219367"/>
                </a:lnTo>
                <a:lnTo>
                  <a:pt x="888364" y="221399"/>
                </a:lnTo>
                <a:lnTo>
                  <a:pt x="837453" y="198197"/>
                </a:lnTo>
                <a:lnTo>
                  <a:pt x="783875" y="181417"/>
                </a:lnTo>
                <a:lnTo>
                  <a:pt x="728344" y="171226"/>
                </a:lnTo>
                <a:lnTo>
                  <a:pt x="671576" y="167792"/>
                </a:lnTo>
                <a:lnTo>
                  <a:pt x="621563" y="170422"/>
                </a:lnTo>
                <a:lnTo>
                  <a:pt x="573247" y="178117"/>
                </a:lnTo>
                <a:lnTo>
                  <a:pt x="526951" y="190584"/>
                </a:lnTo>
                <a:lnTo>
                  <a:pt x="482994" y="207529"/>
                </a:lnTo>
                <a:lnTo>
                  <a:pt x="441699" y="228659"/>
                </a:lnTo>
                <a:lnTo>
                  <a:pt x="403387" y="253682"/>
                </a:lnTo>
                <a:lnTo>
                  <a:pt x="368379" y="282303"/>
                </a:lnTo>
                <a:lnTo>
                  <a:pt x="336996" y="314230"/>
                </a:lnTo>
                <a:lnTo>
                  <a:pt x="309560" y="349169"/>
                </a:lnTo>
                <a:lnTo>
                  <a:pt x="286392" y="386827"/>
                </a:lnTo>
                <a:lnTo>
                  <a:pt x="267812" y="426911"/>
                </a:lnTo>
                <a:lnTo>
                  <a:pt x="254144" y="469128"/>
                </a:lnTo>
                <a:lnTo>
                  <a:pt x="245707" y="513184"/>
                </a:lnTo>
                <a:lnTo>
                  <a:pt x="242823" y="558787"/>
                </a:lnTo>
                <a:lnTo>
                  <a:pt x="243008" y="571995"/>
                </a:lnTo>
                <a:lnTo>
                  <a:pt x="243728" y="585187"/>
                </a:lnTo>
                <a:lnTo>
                  <a:pt x="244949" y="598345"/>
                </a:lnTo>
                <a:lnTo>
                  <a:pt x="246633" y="611454"/>
                </a:lnTo>
                <a:lnTo>
                  <a:pt x="247522" y="610946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178813" y="3788961"/>
            <a:ext cx="161290" cy="34925"/>
          </a:xfrm>
          <a:custGeom>
            <a:avLst/>
            <a:gdLst/>
            <a:ahLst/>
            <a:cxnLst/>
            <a:rect l="l" t="t" r="r" b="b"/>
            <a:pathLst>
              <a:path w="161290" h="34925">
                <a:moveTo>
                  <a:pt x="0" y="0"/>
                </a:moveTo>
                <a:lnTo>
                  <a:pt x="32736" y="15010"/>
                </a:lnTo>
                <a:lnTo>
                  <a:pt x="67198" y="25881"/>
                </a:lnTo>
                <a:lnTo>
                  <a:pt x="102923" y="32491"/>
                </a:lnTo>
                <a:lnTo>
                  <a:pt x="139446" y="34721"/>
                </a:lnTo>
                <a:lnTo>
                  <a:pt x="146558" y="34632"/>
                </a:lnTo>
                <a:lnTo>
                  <a:pt x="153797" y="34467"/>
                </a:lnTo>
                <a:lnTo>
                  <a:pt x="160909" y="33947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411858" y="4192032"/>
            <a:ext cx="70485" cy="16510"/>
          </a:xfrm>
          <a:custGeom>
            <a:avLst/>
            <a:gdLst/>
            <a:ahLst/>
            <a:cxnLst/>
            <a:rect l="l" t="t" r="r" b="b"/>
            <a:pathLst>
              <a:path w="70484" h="16510">
                <a:moveTo>
                  <a:pt x="0" y="16167"/>
                </a:moveTo>
                <a:lnTo>
                  <a:pt x="17994" y="13712"/>
                </a:lnTo>
                <a:lnTo>
                  <a:pt x="35750" y="10188"/>
                </a:lnTo>
                <a:lnTo>
                  <a:pt x="53220" y="5612"/>
                </a:lnTo>
                <a:lnTo>
                  <a:pt x="7035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045080" y="4297629"/>
            <a:ext cx="42545" cy="74295"/>
          </a:xfrm>
          <a:custGeom>
            <a:avLst/>
            <a:gdLst/>
            <a:ahLst/>
            <a:cxnLst/>
            <a:rect l="l" t="t" r="r" b="b"/>
            <a:pathLst>
              <a:path w="42544" h="74295">
                <a:moveTo>
                  <a:pt x="0" y="0"/>
                </a:moveTo>
                <a:lnTo>
                  <a:pt x="8949" y="19246"/>
                </a:lnTo>
                <a:lnTo>
                  <a:pt x="19018" y="38033"/>
                </a:lnTo>
                <a:lnTo>
                  <a:pt x="30182" y="56310"/>
                </a:lnTo>
                <a:lnTo>
                  <a:pt x="42418" y="74028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854325" y="4186158"/>
            <a:ext cx="17145" cy="81280"/>
          </a:xfrm>
          <a:custGeom>
            <a:avLst/>
            <a:gdLst/>
            <a:ahLst/>
            <a:cxnLst/>
            <a:rect l="l" t="t" r="r" b="b"/>
            <a:pathLst>
              <a:path w="17144" h="81279">
                <a:moveTo>
                  <a:pt x="0" y="81178"/>
                </a:moveTo>
                <a:lnTo>
                  <a:pt x="5978" y="61193"/>
                </a:lnTo>
                <a:lnTo>
                  <a:pt x="10779" y="40970"/>
                </a:lnTo>
                <a:lnTo>
                  <a:pt x="14412" y="20556"/>
                </a:lnTo>
                <a:lnTo>
                  <a:pt x="1689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210179" y="3684720"/>
            <a:ext cx="207010" cy="304165"/>
          </a:xfrm>
          <a:custGeom>
            <a:avLst/>
            <a:gdLst/>
            <a:ahLst/>
            <a:cxnLst/>
            <a:rect l="l" t="t" r="r" b="b"/>
            <a:pathLst>
              <a:path w="207010" h="304164">
                <a:moveTo>
                  <a:pt x="206375" y="303606"/>
                </a:moveTo>
                <a:lnTo>
                  <a:pt x="206375" y="302666"/>
                </a:lnTo>
                <a:lnTo>
                  <a:pt x="206502" y="301815"/>
                </a:lnTo>
                <a:lnTo>
                  <a:pt x="206502" y="300888"/>
                </a:lnTo>
                <a:lnTo>
                  <a:pt x="202806" y="253490"/>
                </a:lnTo>
                <a:lnTo>
                  <a:pt x="191988" y="207733"/>
                </a:lnTo>
                <a:lnTo>
                  <a:pt x="174448" y="164193"/>
                </a:lnTo>
                <a:lnTo>
                  <a:pt x="150590" y="123450"/>
                </a:lnTo>
                <a:lnTo>
                  <a:pt x="120814" y="86081"/>
                </a:lnTo>
                <a:lnTo>
                  <a:pt x="85522" y="52664"/>
                </a:lnTo>
                <a:lnTo>
                  <a:pt x="45117" y="23778"/>
                </a:ln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603371" y="3360017"/>
            <a:ext cx="92075" cy="114300"/>
          </a:xfrm>
          <a:custGeom>
            <a:avLst/>
            <a:gdLst/>
            <a:ahLst/>
            <a:cxnLst/>
            <a:rect l="l" t="t" r="r" b="b"/>
            <a:pathLst>
              <a:path w="92075" h="114300">
                <a:moveTo>
                  <a:pt x="0" y="113855"/>
                </a:moveTo>
                <a:lnTo>
                  <a:pt x="28279" y="89173"/>
                </a:lnTo>
                <a:lnTo>
                  <a:pt x="53165" y="61780"/>
                </a:lnTo>
                <a:lnTo>
                  <a:pt x="74455" y="31961"/>
                </a:lnTo>
                <a:lnTo>
                  <a:pt x="9194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474211" y="2938917"/>
            <a:ext cx="5080" cy="53975"/>
          </a:xfrm>
          <a:custGeom>
            <a:avLst/>
            <a:gdLst/>
            <a:ahLst/>
            <a:cxnLst/>
            <a:rect l="l" t="t" r="r" b="b"/>
            <a:pathLst>
              <a:path w="5079" h="53975">
                <a:moveTo>
                  <a:pt x="4825" y="53771"/>
                </a:moveTo>
                <a:lnTo>
                  <a:pt x="4825" y="52412"/>
                </a:lnTo>
                <a:lnTo>
                  <a:pt x="4952" y="51130"/>
                </a:lnTo>
                <a:lnTo>
                  <a:pt x="4952" y="49771"/>
                </a:lnTo>
                <a:lnTo>
                  <a:pt x="4643" y="37268"/>
                </a:lnTo>
                <a:lnTo>
                  <a:pt x="3714" y="24790"/>
                </a:lnTo>
                <a:lnTo>
                  <a:pt x="2166" y="12359"/>
                </a:lnTo>
                <a:lnTo>
                  <a:pt x="0" y="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888360" y="2807277"/>
            <a:ext cx="46990" cy="68580"/>
          </a:xfrm>
          <a:custGeom>
            <a:avLst/>
            <a:gdLst/>
            <a:ahLst/>
            <a:cxnLst/>
            <a:rect l="l" t="t" r="r" b="b"/>
            <a:pathLst>
              <a:path w="46989" h="68580">
                <a:moveTo>
                  <a:pt x="46989" y="0"/>
                </a:moveTo>
                <a:lnTo>
                  <a:pt x="33236" y="15944"/>
                </a:lnTo>
                <a:lnTo>
                  <a:pt x="20780" y="32727"/>
                </a:lnTo>
                <a:lnTo>
                  <a:pt x="9681" y="50292"/>
                </a:lnTo>
                <a:lnTo>
                  <a:pt x="0" y="6858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444623" y="2848121"/>
            <a:ext cx="22860" cy="59690"/>
          </a:xfrm>
          <a:custGeom>
            <a:avLst/>
            <a:gdLst/>
            <a:ahLst/>
            <a:cxnLst/>
            <a:rect l="l" t="t" r="r" b="b"/>
            <a:pathLst>
              <a:path w="22860" h="59689">
                <a:moveTo>
                  <a:pt x="22860" y="0"/>
                </a:moveTo>
                <a:lnTo>
                  <a:pt x="15644" y="14291"/>
                </a:lnTo>
                <a:lnTo>
                  <a:pt x="9429" y="28933"/>
                </a:lnTo>
                <a:lnTo>
                  <a:pt x="4214" y="43894"/>
                </a:lnTo>
                <a:lnTo>
                  <a:pt x="0" y="59143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930780" y="2929549"/>
            <a:ext cx="82550" cy="57785"/>
          </a:xfrm>
          <a:custGeom>
            <a:avLst/>
            <a:gdLst/>
            <a:ahLst/>
            <a:cxnLst/>
            <a:rect l="l" t="t" r="r" b="b"/>
            <a:pathLst>
              <a:path w="82550" h="57785">
                <a:moveTo>
                  <a:pt x="82550" y="57353"/>
                </a:moveTo>
                <a:lnTo>
                  <a:pt x="63365" y="41308"/>
                </a:lnTo>
                <a:lnTo>
                  <a:pt x="43180" y="26381"/>
                </a:lnTo>
                <a:lnTo>
                  <a:pt x="22042" y="12601"/>
                </a:ln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289050" y="3319604"/>
            <a:ext cx="14604" cy="60325"/>
          </a:xfrm>
          <a:custGeom>
            <a:avLst/>
            <a:gdLst/>
            <a:ahLst/>
            <a:cxnLst/>
            <a:rect l="l" t="t" r="r" b="b"/>
            <a:pathLst>
              <a:path w="14605" h="60325">
                <a:moveTo>
                  <a:pt x="0" y="0"/>
                </a:moveTo>
                <a:lnTo>
                  <a:pt x="2619" y="15265"/>
                </a:lnTo>
                <a:lnTo>
                  <a:pt x="5905" y="30419"/>
                </a:lnTo>
                <a:lnTo>
                  <a:pt x="9858" y="45444"/>
                </a:lnTo>
                <a:lnTo>
                  <a:pt x="14478" y="60325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1626552" y="3956177"/>
            <a:ext cx="2514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 i="1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dirty="0" baseline="-20833" sz="2400" spc="-7" b="1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795202" y="5758053"/>
            <a:ext cx="3632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aseline="13888" sz="3600" spc="-15" b="1" i="1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dirty="0" sz="1600" spc="-10" b="1">
                <a:solidFill>
                  <a:srgbClr val="FF0000"/>
                </a:solidFill>
                <a:latin typeface="Times New Roman"/>
                <a:cs typeface="Times New Roman"/>
              </a:rPr>
              <a:t>j1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830323" y="3279647"/>
            <a:ext cx="225552" cy="2255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1555114" y="3164014"/>
            <a:ext cx="217804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v</a:t>
            </a:r>
            <a:r>
              <a:rPr dirty="0" baseline="-20833" sz="2400" spc="-7">
                <a:latin typeface="Times New Roman"/>
                <a:cs typeface="Times New Roman"/>
              </a:rPr>
              <a:t>i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29565" y="1651127"/>
            <a:ext cx="193357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Times New Roman"/>
                <a:cs typeface="Times New Roman"/>
              </a:rPr>
              <a:t>The </a:t>
            </a:r>
            <a:r>
              <a:rPr dirty="0" sz="2400">
                <a:latin typeface="Times New Roman"/>
                <a:cs typeface="Times New Roman"/>
              </a:rPr>
              <a:t>leader of</a:t>
            </a:r>
            <a:r>
              <a:rPr dirty="0" sz="2400" spc="-105">
                <a:latin typeface="Times New Roman"/>
                <a:cs typeface="Times New Roman"/>
              </a:rPr>
              <a:t> </a:t>
            </a:r>
            <a:r>
              <a:rPr dirty="0" sz="2400" spc="-5" i="1">
                <a:latin typeface="Times New Roman"/>
                <a:cs typeface="Times New Roman"/>
              </a:rPr>
              <a:t>S</a:t>
            </a:r>
            <a:r>
              <a:rPr dirty="0" baseline="-20833" sz="2400" spc="-7">
                <a:latin typeface="Times New Roman"/>
                <a:cs typeface="Times New Roman"/>
              </a:rPr>
              <a:t>i</a:t>
            </a:r>
            <a:endParaRPr baseline="-20833"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0000CC"/>
                </a:solidFill>
                <a:latin typeface="Times New Roman"/>
                <a:cs typeface="Times New Roman"/>
              </a:rPr>
              <a:t>At</a:t>
            </a:r>
            <a:r>
              <a:rPr dirty="0" sz="2400" spc="-50" b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0000CC"/>
                </a:solidFill>
                <a:latin typeface="Times New Roman"/>
                <a:cs typeface="Times New Roman"/>
              </a:rPr>
              <a:t>discovering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411224" y="2321064"/>
            <a:ext cx="618743" cy="110945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477517" y="2350770"/>
            <a:ext cx="310515" cy="746760"/>
          </a:xfrm>
          <a:custGeom>
            <a:avLst/>
            <a:gdLst/>
            <a:ahLst/>
            <a:cxnLst/>
            <a:rect l="l" t="t" r="r" b="b"/>
            <a:pathLst>
              <a:path w="310514" h="746760">
                <a:moveTo>
                  <a:pt x="0" y="0"/>
                </a:moveTo>
                <a:lnTo>
                  <a:pt x="309930" y="746467"/>
                </a:lnTo>
              </a:path>
            </a:pathLst>
          </a:custGeom>
          <a:ln w="50292">
            <a:solidFill>
              <a:srgbClr val="E684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708138" y="3045084"/>
            <a:ext cx="139700" cy="168275"/>
          </a:xfrm>
          <a:custGeom>
            <a:avLst/>
            <a:gdLst/>
            <a:ahLst/>
            <a:cxnLst/>
            <a:rect l="l" t="t" r="r" b="b"/>
            <a:pathLst>
              <a:path w="139700" h="168275">
                <a:moveTo>
                  <a:pt x="139344" y="0"/>
                </a:moveTo>
                <a:lnTo>
                  <a:pt x="0" y="57848"/>
                </a:lnTo>
                <a:lnTo>
                  <a:pt x="127520" y="168275"/>
                </a:lnTo>
                <a:lnTo>
                  <a:pt x="139344" y="0"/>
                </a:lnTo>
                <a:close/>
              </a:path>
            </a:pathLst>
          </a:custGeom>
          <a:solidFill>
            <a:srgbClr val="E6842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007608" y="4719828"/>
            <a:ext cx="224028" cy="22707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7098665" y="4387977"/>
            <a:ext cx="136779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35" b="1" i="1">
                <a:solidFill>
                  <a:srgbClr val="FF0000"/>
                </a:solidFill>
                <a:latin typeface="Times New Roman"/>
                <a:cs typeface="Times New Roman"/>
              </a:rPr>
              <a:t>What’s</a:t>
            </a:r>
            <a:r>
              <a:rPr dirty="0" sz="2400" spc="-55" b="1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 i="1">
                <a:solidFill>
                  <a:srgbClr val="FF0000"/>
                </a:solidFill>
                <a:latin typeface="Times New Roman"/>
                <a:cs typeface="Times New Roman"/>
              </a:rPr>
              <a:t>the  </a:t>
            </a:r>
            <a:r>
              <a:rPr dirty="0" sz="2400" spc="-5" b="1" i="1">
                <a:solidFill>
                  <a:srgbClr val="FF0000"/>
                </a:solidFill>
                <a:latin typeface="Times New Roman"/>
                <a:cs typeface="Times New Roman"/>
              </a:rPr>
              <a:t>color?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6361468" y="4581144"/>
            <a:ext cx="731520" cy="200025"/>
          </a:xfrm>
          <a:custGeom>
            <a:avLst/>
            <a:gdLst/>
            <a:ahLst/>
            <a:cxnLst/>
            <a:rect l="l" t="t" r="r" b="b"/>
            <a:pathLst>
              <a:path w="731520" h="200025">
                <a:moveTo>
                  <a:pt x="731227" y="0"/>
                </a:moveTo>
                <a:lnTo>
                  <a:pt x="0" y="199682"/>
                </a:lnTo>
              </a:path>
            </a:pathLst>
          </a:custGeom>
          <a:ln w="12700">
            <a:solidFill>
              <a:srgbClr val="8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6300209" y="4740720"/>
            <a:ext cx="83820" cy="73660"/>
          </a:xfrm>
          <a:custGeom>
            <a:avLst/>
            <a:gdLst/>
            <a:ahLst/>
            <a:cxnLst/>
            <a:rect l="l" t="t" r="r" b="b"/>
            <a:pathLst>
              <a:path w="83820" h="73660">
                <a:moveTo>
                  <a:pt x="63474" y="0"/>
                </a:moveTo>
                <a:lnTo>
                  <a:pt x="0" y="56832"/>
                </a:lnTo>
                <a:lnTo>
                  <a:pt x="83553" y="73507"/>
                </a:lnTo>
                <a:lnTo>
                  <a:pt x="63474" y="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980439" y="3070104"/>
            <a:ext cx="3943350" cy="1945639"/>
          </a:xfrm>
          <a:custGeom>
            <a:avLst/>
            <a:gdLst/>
            <a:ahLst/>
            <a:cxnLst/>
            <a:rect l="l" t="t" r="r" b="b"/>
            <a:pathLst>
              <a:path w="3943350" h="1945639">
                <a:moveTo>
                  <a:pt x="3942791" y="1834349"/>
                </a:moveTo>
                <a:lnTo>
                  <a:pt x="3914996" y="1844032"/>
                </a:lnTo>
                <a:lnTo>
                  <a:pt x="3885015" y="1853677"/>
                </a:lnTo>
                <a:lnTo>
                  <a:pt x="3852372" y="1863244"/>
                </a:lnTo>
                <a:lnTo>
                  <a:pt x="3816591" y="1872691"/>
                </a:lnTo>
                <a:lnTo>
                  <a:pt x="3774214" y="1884811"/>
                </a:lnTo>
                <a:lnTo>
                  <a:pt x="3728756" y="1899486"/>
                </a:lnTo>
                <a:lnTo>
                  <a:pt x="3680244" y="1914798"/>
                </a:lnTo>
                <a:lnTo>
                  <a:pt x="3628706" y="1928833"/>
                </a:lnTo>
                <a:lnTo>
                  <a:pt x="3574168" y="1939675"/>
                </a:lnTo>
                <a:lnTo>
                  <a:pt x="3516658" y="1945407"/>
                </a:lnTo>
                <a:lnTo>
                  <a:pt x="3456203" y="1944116"/>
                </a:lnTo>
                <a:lnTo>
                  <a:pt x="3411848" y="1939557"/>
                </a:lnTo>
                <a:lnTo>
                  <a:pt x="3365606" y="1933360"/>
                </a:lnTo>
                <a:lnTo>
                  <a:pt x="3317689" y="1925317"/>
                </a:lnTo>
                <a:lnTo>
                  <a:pt x="3268305" y="1915216"/>
                </a:lnTo>
                <a:lnTo>
                  <a:pt x="3217664" y="1902850"/>
                </a:lnTo>
                <a:lnTo>
                  <a:pt x="3165975" y="1888008"/>
                </a:lnTo>
                <a:lnTo>
                  <a:pt x="3113449" y="1870481"/>
                </a:lnTo>
                <a:lnTo>
                  <a:pt x="3060295" y="1850058"/>
                </a:lnTo>
                <a:lnTo>
                  <a:pt x="3006722" y="1826532"/>
                </a:lnTo>
                <a:lnTo>
                  <a:pt x="2952940" y="1799691"/>
                </a:lnTo>
                <a:lnTo>
                  <a:pt x="2913603" y="1778015"/>
                </a:lnTo>
                <a:lnTo>
                  <a:pt x="2872693" y="1753958"/>
                </a:lnTo>
                <a:lnTo>
                  <a:pt x="2830534" y="1727763"/>
                </a:lnTo>
                <a:lnTo>
                  <a:pt x="2787447" y="1699674"/>
                </a:lnTo>
                <a:lnTo>
                  <a:pt x="2743757" y="1669933"/>
                </a:lnTo>
                <a:lnTo>
                  <a:pt x="2699785" y="1638783"/>
                </a:lnTo>
                <a:lnTo>
                  <a:pt x="2655855" y="1606467"/>
                </a:lnTo>
                <a:lnTo>
                  <a:pt x="2612290" y="1573228"/>
                </a:lnTo>
                <a:lnTo>
                  <a:pt x="2569412" y="1539310"/>
                </a:lnTo>
                <a:lnTo>
                  <a:pt x="2527545" y="1504954"/>
                </a:lnTo>
                <a:lnTo>
                  <a:pt x="2487011" y="1470404"/>
                </a:lnTo>
                <a:lnTo>
                  <a:pt x="2448134" y="1435903"/>
                </a:lnTo>
                <a:lnTo>
                  <a:pt x="2411236" y="1401693"/>
                </a:lnTo>
                <a:lnTo>
                  <a:pt x="2376639" y="1368018"/>
                </a:lnTo>
                <a:lnTo>
                  <a:pt x="2343124" y="1332111"/>
                </a:lnTo>
                <a:lnTo>
                  <a:pt x="2313802" y="1296104"/>
                </a:lnTo>
                <a:lnTo>
                  <a:pt x="2287792" y="1259897"/>
                </a:lnTo>
                <a:lnTo>
                  <a:pt x="2264215" y="1223391"/>
                </a:lnTo>
                <a:lnTo>
                  <a:pt x="2242190" y="1186486"/>
                </a:lnTo>
                <a:lnTo>
                  <a:pt x="2220837" y="1149083"/>
                </a:lnTo>
                <a:lnTo>
                  <a:pt x="2199276" y="1111081"/>
                </a:lnTo>
                <a:lnTo>
                  <a:pt x="2176627" y="1072382"/>
                </a:lnTo>
                <a:lnTo>
                  <a:pt x="2152009" y="1032885"/>
                </a:lnTo>
                <a:lnTo>
                  <a:pt x="2124543" y="992492"/>
                </a:lnTo>
                <a:lnTo>
                  <a:pt x="2093348" y="951101"/>
                </a:lnTo>
                <a:lnTo>
                  <a:pt x="2057544" y="908615"/>
                </a:lnTo>
                <a:lnTo>
                  <a:pt x="2016252" y="864933"/>
                </a:lnTo>
                <a:lnTo>
                  <a:pt x="1986380" y="835259"/>
                </a:lnTo>
                <a:lnTo>
                  <a:pt x="1954505" y="803992"/>
                </a:lnTo>
                <a:lnTo>
                  <a:pt x="1920788" y="771350"/>
                </a:lnTo>
                <a:lnTo>
                  <a:pt x="1885394" y="737548"/>
                </a:lnTo>
                <a:lnTo>
                  <a:pt x="1848486" y="702804"/>
                </a:lnTo>
                <a:lnTo>
                  <a:pt x="1810226" y="667334"/>
                </a:lnTo>
                <a:lnTo>
                  <a:pt x="1770778" y="631354"/>
                </a:lnTo>
                <a:lnTo>
                  <a:pt x="1730304" y="595082"/>
                </a:lnTo>
                <a:lnTo>
                  <a:pt x="1688968" y="558733"/>
                </a:lnTo>
                <a:lnTo>
                  <a:pt x="1646934" y="522525"/>
                </a:lnTo>
                <a:lnTo>
                  <a:pt x="1604364" y="486674"/>
                </a:lnTo>
                <a:lnTo>
                  <a:pt x="1561421" y="451397"/>
                </a:lnTo>
                <a:lnTo>
                  <a:pt x="1518268" y="416911"/>
                </a:lnTo>
                <a:lnTo>
                  <a:pt x="1475069" y="383432"/>
                </a:lnTo>
                <a:lnTo>
                  <a:pt x="1431987" y="351176"/>
                </a:lnTo>
                <a:lnTo>
                  <a:pt x="1389185" y="320361"/>
                </a:lnTo>
                <a:lnTo>
                  <a:pt x="1346826" y="291202"/>
                </a:lnTo>
                <a:lnTo>
                  <a:pt x="1305073" y="263918"/>
                </a:lnTo>
                <a:lnTo>
                  <a:pt x="1264089" y="238723"/>
                </a:lnTo>
                <a:lnTo>
                  <a:pt x="1224038" y="215836"/>
                </a:lnTo>
                <a:lnTo>
                  <a:pt x="1173944" y="189612"/>
                </a:lnTo>
                <a:lnTo>
                  <a:pt x="1122669" y="165096"/>
                </a:lnTo>
                <a:lnTo>
                  <a:pt x="1070481" y="142287"/>
                </a:lnTo>
                <a:lnTo>
                  <a:pt x="1017652" y="121183"/>
                </a:lnTo>
                <a:lnTo>
                  <a:pt x="964450" y="101780"/>
                </a:lnTo>
                <a:lnTo>
                  <a:pt x="911146" y="84076"/>
                </a:lnTo>
                <a:lnTo>
                  <a:pt x="858009" y="68070"/>
                </a:lnTo>
                <a:lnTo>
                  <a:pt x="805310" y="53759"/>
                </a:lnTo>
                <a:lnTo>
                  <a:pt x="753317" y="41140"/>
                </a:lnTo>
                <a:lnTo>
                  <a:pt x="702301" y="30211"/>
                </a:lnTo>
                <a:lnTo>
                  <a:pt x="652532" y="20970"/>
                </a:lnTo>
                <a:lnTo>
                  <a:pt x="604279" y="13414"/>
                </a:lnTo>
                <a:lnTo>
                  <a:pt x="557812" y="7542"/>
                </a:lnTo>
                <a:lnTo>
                  <a:pt x="513400" y="3350"/>
                </a:lnTo>
                <a:lnTo>
                  <a:pt x="471315" y="837"/>
                </a:lnTo>
                <a:lnTo>
                  <a:pt x="431825" y="0"/>
                </a:lnTo>
                <a:lnTo>
                  <a:pt x="373439" y="3129"/>
                </a:lnTo>
                <a:lnTo>
                  <a:pt x="319854" y="12086"/>
                </a:lnTo>
                <a:lnTo>
                  <a:pt x="270537" y="26222"/>
                </a:lnTo>
                <a:lnTo>
                  <a:pt x="224953" y="44892"/>
                </a:lnTo>
                <a:lnTo>
                  <a:pt x="182570" y="67446"/>
                </a:lnTo>
                <a:lnTo>
                  <a:pt x="142854" y="93238"/>
                </a:lnTo>
                <a:lnTo>
                  <a:pt x="105273" y="121621"/>
                </a:lnTo>
                <a:lnTo>
                  <a:pt x="69292" y="151946"/>
                </a:lnTo>
                <a:lnTo>
                  <a:pt x="34379" y="183567"/>
                </a:lnTo>
                <a:lnTo>
                  <a:pt x="0" y="215836"/>
                </a:lnTo>
              </a:path>
            </a:pathLst>
          </a:custGeom>
          <a:ln w="32004">
            <a:solidFill>
              <a:srgbClr val="33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834847" y="4852817"/>
            <a:ext cx="178435" cy="149860"/>
          </a:xfrm>
          <a:custGeom>
            <a:avLst/>
            <a:gdLst/>
            <a:ahLst/>
            <a:cxnLst/>
            <a:rect l="l" t="t" r="r" b="b"/>
            <a:pathLst>
              <a:path w="178435" h="149860">
                <a:moveTo>
                  <a:pt x="0" y="0"/>
                </a:moveTo>
                <a:lnTo>
                  <a:pt x="88531" y="51574"/>
                </a:lnTo>
                <a:lnTo>
                  <a:pt x="57658" y="149275"/>
                </a:lnTo>
                <a:lnTo>
                  <a:pt x="178092" y="16979"/>
                </a:lnTo>
                <a:lnTo>
                  <a:pt x="0" y="0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 txBox="1"/>
          <p:nvPr/>
        </p:nvSpPr>
        <p:spPr>
          <a:xfrm>
            <a:off x="6235065" y="4746752"/>
            <a:ext cx="1612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215128" y="5440679"/>
            <a:ext cx="225552" cy="22707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5412740" y="5432552"/>
            <a:ext cx="1612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227116" y="6331102"/>
            <a:ext cx="6350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Times New Roman"/>
                <a:cs typeface="Times New Roman"/>
              </a:rPr>
              <a:t>G</a:t>
            </a:r>
            <a:r>
              <a:rPr dirty="0" sz="2400" spc="-5">
                <a:latin typeface="Times New Roman"/>
                <a:cs typeface="Times New Roman"/>
              </a:rPr>
              <a:t>r</a:t>
            </a:r>
            <a:r>
              <a:rPr dirty="0" sz="2400">
                <a:latin typeface="Times New Roman"/>
                <a:cs typeface="Times New Roman"/>
              </a:rPr>
              <a:t>ay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5364479" y="5798311"/>
            <a:ext cx="0" cy="584200"/>
          </a:xfrm>
          <a:custGeom>
            <a:avLst/>
            <a:gdLst/>
            <a:ahLst/>
            <a:cxnLst/>
            <a:rect l="l" t="t" r="r" b="b"/>
            <a:pathLst>
              <a:path w="0" h="584200">
                <a:moveTo>
                  <a:pt x="0" y="584200"/>
                </a:moveTo>
                <a:lnTo>
                  <a:pt x="0" y="0"/>
                </a:lnTo>
              </a:path>
            </a:pathLst>
          </a:custGeom>
          <a:ln w="12700">
            <a:solidFill>
              <a:srgbClr val="FF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326383" y="573481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40436" y="4617720"/>
            <a:ext cx="3517391" cy="101193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423672" y="4622291"/>
            <a:ext cx="3572255" cy="105917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394715" y="4724400"/>
            <a:ext cx="3456940" cy="951230"/>
          </a:xfrm>
          <a:custGeom>
            <a:avLst/>
            <a:gdLst/>
            <a:ahLst/>
            <a:cxnLst/>
            <a:rect l="l" t="t" r="r" b="b"/>
            <a:pathLst>
              <a:path w="3456940" h="951229">
                <a:moveTo>
                  <a:pt x="0" y="0"/>
                </a:moveTo>
                <a:lnTo>
                  <a:pt x="3456432" y="0"/>
                </a:lnTo>
                <a:lnTo>
                  <a:pt x="3456432" y="950976"/>
                </a:lnTo>
                <a:lnTo>
                  <a:pt x="0" y="950976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 txBox="1"/>
          <p:nvPr/>
        </p:nvSpPr>
        <p:spPr>
          <a:xfrm>
            <a:off x="394715" y="4724400"/>
            <a:ext cx="3456940" cy="951230"/>
          </a:xfrm>
          <a:prstGeom prst="rect">
            <a:avLst/>
          </a:prstGeom>
          <a:ln w="34747">
            <a:solidFill>
              <a:srgbClr val="FF9900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549275" marR="114935" indent="-457834">
              <a:lnSpc>
                <a:spcPct val="100000"/>
              </a:lnSpc>
              <a:spcBef>
                <a:spcPts val="240"/>
              </a:spcBef>
            </a:pPr>
            <a:r>
              <a:rPr dirty="0" sz="1800" spc="-5">
                <a:solidFill>
                  <a:srgbClr val="996600"/>
                </a:solidFill>
                <a:latin typeface="Calibri"/>
                <a:cs typeface="Calibri"/>
              </a:rPr>
              <a:t>Existing </a:t>
            </a:r>
            <a:r>
              <a:rPr dirty="0" sz="1800">
                <a:solidFill>
                  <a:srgbClr val="996600"/>
                </a:solidFill>
                <a:latin typeface="Calibri"/>
                <a:cs typeface="Calibri"/>
              </a:rPr>
              <a:t>a </a:t>
            </a:r>
            <a:r>
              <a:rPr dirty="0" sz="1800" spc="-5">
                <a:solidFill>
                  <a:srgbClr val="996600"/>
                </a:solidFill>
                <a:latin typeface="Calibri"/>
                <a:cs typeface="Calibri"/>
              </a:rPr>
              <a:t>yv</a:t>
            </a:r>
            <a:r>
              <a:rPr dirty="0" baseline="-20833" sz="1800" spc="-7">
                <a:solidFill>
                  <a:srgbClr val="996600"/>
                </a:solidFill>
                <a:latin typeface="Calibri"/>
                <a:cs typeface="Calibri"/>
              </a:rPr>
              <a:t>i</a:t>
            </a:r>
            <a:r>
              <a:rPr dirty="0" sz="1800" spc="-5">
                <a:solidFill>
                  <a:srgbClr val="996600"/>
                </a:solidFill>
                <a:latin typeface="Calibri"/>
                <a:cs typeface="Calibri"/>
              </a:rPr>
              <a:t>-path, </a:t>
            </a:r>
            <a:r>
              <a:rPr dirty="0" sz="1800">
                <a:solidFill>
                  <a:srgbClr val="996600"/>
                </a:solidFill>
                <a:latin typeface="Calibri"/>
                <a:cs typeface="Calibri"/>
              </a:rPr>
              <a:t>so x </a:t>
            </a:r>
            <a:r>
              <a:rPr dirty="0" sz="1800" spc="-5">
                <a:solidFill>
                  <a:srgbClr val="996600"/>
                </a:solidFill>
                <a:latin typeface="Calibri"/>
                <a:cs typeface="Calibri"/>
              </a:rPr>
              <a:t>must </a:t>
            </a:r>
            <a:r>
              <a:rPr dirty="0" sz="1800">
                <a:solidFill>
                  <a:srgbClr val="996600"/>
                </a:solidFill>
                <a:latin typeface="Calibri"/>
                <a:cs typeface="Calibri"/>
              </a:rPr>
              <a:t>be </a:t>
            </a:r>
            <a:r>
              <a:rPr dirty="0" sz="1800" spc="-5">
                <a:solidFill>
                  <a:srgbClr val="996600"/>
                </a:solidFill>
                <a:latin typeface="Calibri"/>
                <a:cs typeface="Calibri"/>
              </a:rPr>
              <a:t>in  </a:t>
            </a:r>
            <a:r>
              <a:rPr dirty="0" sz="1800">
                <a:solidFill>
                  <a:srgbClr val="996600"/>
                </a:solidFill>
                <a:latin typeface="Calibri"/>
                <a:cs typeface="Calibri"/>
              </a:rPr>
              <a:t>a </a:t>
            </a:r>
            <a:r>
              <a:rPr dirty="0" sz="1800" spc="-15">
                <a:solidFill>
                  <a:srgbClr val="996600"/>
                </a:solidFill>
                <a:latin typeface="Calibri"/>
                <a:cs typeface="Calibri"/>
              </a:rPr>
              <a:t>different </a:t>
            </a:r>
            <a:r>
              <a:rPr dirty="0" sz="1800" spc="-10">
                <a:solidFill>
                  <a:srgbClr val="996600"/>
                </a:solidFill>
                <a:latin typeface="Calibri"/>
                <a:cs typeface="Calibri"/>
              </a:rPr>
              <a:t>strong</a:t>
            </a:r>
            <a:r>
              <a:rPr dirty="0" sz="1800" spc="-5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996600"/>
                </a:solidFill>
                <a:latin typeface="Calibri"/>
                <a:cs typeface="Calibri"/>
              </a:rPr>
              <a:t>component.</a:t>
            </a:r>
            <a:endParaRPr sz="18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215"/>
              </a:spcBef>
            </a:pPr>
            <a:r>
              <a:rPr dirty="0" sz="1800">
                <a:solidFill>
                  <a:srgbClr val="996600"/>
                </a:solidFill>
                <a:latin typeface="Calibri"/>
                <a:cs typeface="Calibri"/>
              </a:rPr>
              <a:t>No </a:t>
            </a:r>
            <a:r>
              <a:rPr dirty="0" sz="1800" spc="-5">
                <a:solidFill>
                  <a:srgbClr val="996600"/>
                </a:solidFill>
                <a:latin typeface="Calibri"/>
                <a:cs typeface="Calibri"/>
              </a:rPr>
              <a:t>v</a:t>
            </a:r>
            <a:r>
              <a:rPr dirty="0" baseline="-20833" sz="1800" spc="-7">
                <a:solidFill>
                  <a:srgbClr val="996600"/>
                </a:solidFill>
                <a:latin typeface="Calibri"/>
                <a:cs typeface="Calibri"/>
              </a:rPr>
              <a:t>i</a:t>
            </a:r>
            <a:r>
              <a:rPr dirty="0" sz="1800" spc="-5">
                <a:solidFill>
                  <a:srgbClr val="996600"/>
                </a:solidFill>
                <a:latin typeface="Calibri"/>
                <a:cs typeface="Calibri"/>
              </a:rPr>
              <a:t>y-path </a:t>
            </a:r>
            <a:r>
              <a:rPr dirty="0" sz="1800" spc="-10">
                <a:solidFill>
                  <a:srgbClr val="996600"/>
                </a:solidFill>
                <a:latin typeface="Calibri"/>
                <a:cs typeface="Calibri"/>
              </a:rPr>
              <a:t>can exist.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2139721" y="3470615"/>
            <a:ext cx="3081020" cy="2551430"/>
          </a:xfrm>
          <a:custGeom>
            <a:avLst/>
            <a:gdLst/>
            <a:ahLst/>
            <a:cxnLst/>
            <a:rect l="l" t="t" r="r" b="b"/>
            <a:pathLst>
              <a:path w="3081020" h="2551429">
                <a:moveTo>
                  <a:pt x="3080740" y="2119312"/>
                </a:moveTo>
                <a:lnTo>
                  <a:pt x="3039610" y="2138828"/>
                </a:lnTo>
                <a:lnTo>
                  <a:pt x="2998309" y="2158409"/>
                </a:lnTo>
                <a:lnTo>
                  <a:pt x="2956586" y="2178040"/>
                </a:lnTo>
                <a:lnTo>
                  <a:pt x="2914189" y="2197707"/>
                </a:lnTo>
                <a:lnTo>
                  <a:pt x="2870870" y="2217395"/>
                </a:lnTo>
                <a:lnTo>
                  <a:pt x="2826377" y="2237091"/>
                </a:lnTo>
                <a:lnTo>
                  <a:pt x="2780460" y="2256779"/>
                </a:lnTo>
                <a:lnTo>
                  <a:pt x="2732868" y="2276446"/>
                </a:lnTo>
                <a:lnTo>
                  <a:pt x="2683351" y="2296077"/>
                </a:lnTo>
                <a:lnTo>
                  <a:pt x="2631659" y="2315657"/>
                </a:lnTo>
                <a:lnTo>
                  <a:pt x="2577541" y="2335174"/>
                </a:lnTo>
                <a:lnTo>
                  <a:pt x="2535942" y="2350506"/>
                </a:lnTo>
                <a:lnTo>
                  <a:pt x="2492554" y="2367635"/>
                </a:lnTo>
                <a:lnTo>
                  <a:pt x="2447578" y="2386116"/>
                </a:lnTo>
                <a:lnTo>
                  <a:pt x="2401213" y="2405502"/>
                </a:lnTo>
                <a:lnTo>
                  <a:pt x="2353661" y="2425349"/>
                </a:lnTo>
                <a:lnTo>
                  <a:pt x="2305121" y="2445209"/>
                </a:lnTo>
                <a:lnTo>
                  <a:pt x="2255794" y="2464637"/>
                </a:lnTo>
                <a:lnTo>
                  <a:pt x="2205880" y="2483188"/>
                </a:lnTo>
                <a:lnTo>
                  <a:pt x="2155579" y="2500415"/>
                </a:lnTo>
                <a:lnTo>
                  <a:pt x="2105092" y="2515873"/>
                </a:lnTo>
                <a:lnTo>
                  <a:pt x="2054620" y="2529116"/>
                </a:lnTo>
                <a:lnTo>
                  <a:pt x="2004362" y="2539699"/>
                </a:lnTo>
                <a:lnTo>
                  <a:pt x="1954519" y="2547175"/>
                </a:lnTo>
                <a:lnTo>
                  <a:pt x="1905291" y="2551098"/>
                </a:lnTo>
                <a:lnTo>
                  <a:pt x="1856879" y="2551023"/>
                </a:lnTo>
                <a:lnTo>
                  <a:pt x="1811011" y="2547555"/>
                </a:lnTo>
                <a:lnTo>
                  <a:pt x="1763541" y="2541417"/>
                </a:lnTo>
                <a:lnTo>
                  <a:pt x="1714839" y="2532767"/>
                </a:lnTo>
                <a:lnTo>
                  <a:pt x="1665274" y="2521765"/>
                </a:lnTo>
                <a:lnTo>
                  <a:pt x="1615217" y="2508568"/>
                </a:lnTo>
                <a:lnTo>
                  <a:pt x="1565036" y="2493334"/>
                </a:lnTo>
                <a:lnTo>
                  <a:pt x="1515102" y="2476221"/>
                </a:lnTo>
                <a:lnTo>
                  <a:pt x="1465784" y="2457388"/>
                </a:lnTo>
                <a:lnTo>
                  <a:pt x="1417452" y="2436992"/>
                </a:lnTo>
                <a:lnTo>
                  <a:pt x="1370476" y="2415191"/>
                </a:lnTo>
                <a:lnTo>
                  <a:pt x="1325226" y="2392144"/>
                </a:lnTo>
                <a:lnTo>
                  <a:pt x="1282070" y="2368009"/>
                </a:lnTo>
                <a:lnTo>
                  <a:pt x="1241379" y="2342944"/>
                </a:lnTo>
                <a:lnTo>
                  <a:pt x="1203523" y="2317107"/>
                </a:lnTo>
                <a:lnTo>
                  <a:pt x="1168871" y="2290656"/>
                </a:lnTo>
                <a:lnTo>
                  <a:pt x="1137793" y="2263749"/>
                </a:lnTo>
                <a:lnTo>
                  <a:pt x="1104712" y="2230352"/>
                </a:lnTo>
                <a:lnTo>
                  <a:pt x="1076821" y="2196566"/>
                </a:lnTo>
                <a:lnTo>
                  <a:pt x="1053447" y="2161999"/>
                </a:lnTo>
                <a:lnTo>
                  <a:pt x="1033918" y="2126262"/>
                </a:lnTo>
                <a:lnTo>
                  <a:pt x="1017563" y="2088964"/>
                </a:lnTo>
                <a:lnTo>
                  <a:pt x="1003709" y="2049716"/>
                </a:lnTo>
                <a:lnTo>
                  <a:pt x="991684" y="2008128"/>
                </a:lnTo>
                <a:lnTo>
                  <a:pt x="980818" y="1963809"/>
                </a:lnTo>
                <a:lnTo>
                  <a:pt x="970437" y="1916369"/>
                </a:lnTo>
                <a:lnTo>
                  <a:pt x="959869" y="1865418"/>
                </a:lnTo>
                <a:lnTo>
                  <a:pt x="948444" y="1810567"/>
                </a:lnTo>
                <a:lnTo>
                  <a:pt x="935488" y="1751424"/>
                </a:lnTo>
                <a:lnTo>
                  <a:pt x="920330" y="1687601"/>
                </a:lnTo>
                <a:lnTo>
                  <a:pt x="911876" y="1650219"/>
                </a:lnTo>
                <a:lnTo>
                  <a:pt x="904289" y="1610064"/>
                </a:lnTo>
                <a:lnTo>
                  <a:pt x="897445" y="1567388"/>
                </a:lnTo>
                <a:lnTo>
                  <a:pt x="891219" y="1522443"/>
                </a:lnTo>
                <a:lnTo>
                  <a:pt x="885486" y="1475480"/>
                </a:lnTo>
                <a:lnTo>
                  <a:pt x="880122" y="1426753"/>
                </a:lnTo>
                <a:lnTo>
                  <a:pt x="875002" y="1376513"/>
                </a:lnTo>
                <a:lnTo>
                  <a:pt x="870001" y="1325013"/>
                </a:lnTo>
                <a:lnTo>
                  <a:pt x="864995" y="1272503"/>
                </a:lnTo>
                <a:lnTo>
                  <a:pt x="859858" y="1219238"/>
                </a:lnTo>
                <a:lnTo>
                  <a:pt x="854467" y="1165468"/>
                </a:lnTo>
                <a:lnTo>
                  <a:pt x="848696" y="1111446"/>
                </a:lnTo>
                <a:lnTo>
                  <a:pt x="842421" y="1057424"/>
                </a:lnTo>
                <a:lnTo>
                  <a:pt x="835517" y="1003655"/>
                </a:lnTo>
                <a:lnTo>
                  <a:pt x="827859" y="950389"/>
                </a:lnTo>
                <a:lnTo>
                  <a:pt x="819322" y="897880"/>
                </a:lnTo>
                <a:lnTo>
                  <a:pt x="809783" y="846379"/>
                </a:lnTo>
                <a:lnTo>
                  <a:pt x="799115" y="796139"/>
                </a:lnTo>
                <a:lnTo>
                  <a:pt x="787195" y="747412"/>
                </a:lnTo>
                <a:lnTo>
                  <a:pt x="773898" y="700450"/>
                </a:lnTo>
                <a:lnTo>
                  <a:pt x="759099" y="655505"/>
                </a:lnTo>
                <a:lnTo>
                  <a:pt x="742673" y="612828"/>
                </a:lnTo>
                <a:lnTo>
                  <a:pt x="724496" y="572673"/>
                </a:lnTo>
                <a:lnTo>
                  <a:pt x="704443" y="535292"/>
                </a:lnTo>
                <a:lnTo>
                  <a:pt x="677956" y="492980"/>
                </a:lnTo>
                <a:lnTo>
                  <a:pt x="649384" y="452731"/>
                </a:lnTo>
                <a:lnTo>
                  <a:pt x="618841" y="414434"/>
                </a:lnTo>
                <a:lnTo>
                  <a:pt x="586437" y="377980"/>
                </a:lnTo>
                <a:lnTo>
                  <a:pt x="552285" y="343261"/>
                </a:lnTo>
                <a:lnTo>
                  <a:pt x="516495" y="310166"/>
                </a:lnTo>
                <a:lnTo>
                  <a:pt x="479181" y="278588"/>
                </a:lnTo>
                <a:lnTo>
                  <a:pt x="440453" y="248415"/>
                </a:lnTo>
                <a:lnTo>
                  <a:pt x="400423" y="219540"/>
                </a:lnTo>
                <a:lnTo>
                  <a:pt x="359202" y="191852"/>
                </a:lnTo>
                <a:lnTo>
                  <a:pt x="316904" y="165243"/>
                </a:lnTo>
                <a:lnTo>
                  <a:pt x="273638" y="139603"/>
                </a:lnTo>
                <a:lnTo>
                  <a:pt x="229518" y="114823"/>
                </a:lnTo>
                <a:lnTo>
                  <a:pt x="184654" y="90794"/>
                </a:lnTo>
                <a:lnTo>
                  <a:pt x="139159" y="67406"/>
                </a:lnTo>
                <a:lnTo>
                  <a:pt x="93143" y="44551"/>
                </a:lnTo>
                <a:lnTo>
                  <a:pt x="46720" y="22118"/>
                </a:lnTo>
                <a:lnTo>
                  <a:pt x="0" y="0"/>
                </a:lnTo>
              </a:path>
            </a:pathLst>
          </a:custGeom>
          <a:ln w="32003">
            <a:solidFill>
              <a:srgbClr val="000000"/>
            </a:solidFill>
            <a:prstDash val="lgDashDot"/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2052060" y="3424821"/>
            <a:ext cx="179070" cy="145415"/>
          </a:xfrm>
          <a:custGeom>
            <a:avLst/>
            <a:gdLst/>
            <a:ahLst/>
            <a:cxnLst/>
            <a:rect l="l" t="t" r="r" b="b"/>
            <a:pathLst>
              <a:path w="179069" h="145414">
                <a:moveTo>
                  <a:pt x="178841" y="0"/>
                </a:moveTo>
                <a:lnTo>
                  <a:pt x="0" y="4940"/>
                </a:lnTo>
                <a:lnTo>
                  <a:pt x="111264" y="145046"/>
                </a:lnTo>
                <a:lnTo>
                  <a:pt x="87033" y="45491"/>
                </a:lnTo>
                <a:lnTo>
                  <a:pt x="1788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4783835" y="4719828"/>
            <a:ext cx="224028" cy="22707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 txBox="1"/>
          <p:nvPr/>
        </p:nvSpPr>
        <p:spPr>
          <a:xfrm>
            <a:off x="4722177" y="4819777"/>
            <a:ext cx="1441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i="1">
                <a:latin typeface="Times New Roman"/>
                <a:cs typeface="Times New Roman"/>
              </a:rPr>
              <a:t>z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4329684" y="1953767"/>
            <a:ext cx="4741162" cy="131673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4312920" y="1958339"/>
            <a:ext cx="4651247" cy="10203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4312920" y="3316236"/>
            <a:ext cx="4651247" cy="303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 txBox="1"/>
          <p:nvPr/>
        </p:nvSpPr>
        <p:spPr>
          <a:xfrm>
            <a:off x="4283964" y="2060575"/>
            <a:ext cx="4680585" cy="1255395"/>
          </a:xfrm>
          <a:prstGeom prst="rect">
            <a:avLst/>
          </a:prstGeom>
          <a:solidFill>
            <a:srgbClr val="FFFFCC"/>
          </a:solidFill>
          <a:ln w="34747">
            <a:solidFill>
              <a:srgbClr val="FF9900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17500" indent="-225425">
              <a:lnSpc>
                <a:spcPct val="100000"/>
              </a:lnSpc>
              <a:spcBef>
                <a:spcPts val="240"/>
              </a:spcBef>
              <a:buFont typeface="Calibri"/>
              <a:buAutoNum type="arabicPeriod"/>
              <a:tabLst>
                <a:tab pos="318135" algn="l"/>
              </a:tabLst>
            </a:pPr>
            <a:r>
              <a:rPr dirty="0" sz="1800" i="1">
                <a:latin typeface="Calibri"/>
                <a:cs typeface="Calibri"/>
              </a:rPr>
              <a:t>x </a:t>
            </a:r>
            <a:r>
              <a:rPr dirty="0" sz="1800" spc="-10">
                <a:latin typeface="Calibri"/>
                <a:cs typeface="Calibri"/>
              </a:rPr>
              <a:t>can’t </a:t>
            </a:r>
            <a:r>
              <a:rPr dirty="0" sz="1800">
                <a:latin typeface="Calibri"/>
                <a:cs typeface="Calibri"/>
              </a:rPr>
              <a:t>be</a:t>
            </a:r>
            <a:r>
              <a:rPr dirty="0" sz="1800" spc="25">
                <a:latin typeface="Calibri"/>
                <a:cs typeface="Calibri"/>
              </a:rPr>
              <a:t> </a:t>
            </a:r>
            <a:r>
              <a:rPr dirty="0" sz="1800" spc="-40">
                <a:latin typeface="Calibri"/>
                <a:cs typeface="Calibri"/>
              </a:rPr>
              <a:t>gray.</a:t>
            </a:r>
            <a:endParaRPr sz="1800">
              <a:latin typeface="Calibri"/>
              <a:cs typeface="Calibri"/>
            </a:endParaRPr>
          </a:p>
          <a:p>
            <a:pPr marL="317500" indent="-225425">
              <a:lnSpc>
                <a:spcPct val="100000"/>
              </a:lnSpc>
              <a:spcBef>
                <a:spcPts val="215"/>
              </a:spcBef>
              <a:buFont typeface="Calibri"/>
              <a:buAutoNum type="arabicPeriod"/>
              <a:tabLst>
                <a:tab pos="318135" algn="l"/>
              </a:tabLst>
            </a:pPr>
            <a:r>
              <a:rPr dirty="0" sz="1800" spc="-5" i="1">
                <a:latin typeface="Calibri"/>
                <a:cs typeface="Calibri"/>
              </a:rPr>
              <a:t>v</a:t>
            </a:r>
            <a:r>
              <a:rPr dirty="0" baseline="-20833" sz="1800" spc="-7">
                <a:latin typeface="Calibri"/>
                <a:cs typeface="Calibri"/>
              </a:rPr>
              <a:t>i</a:t>
            </a:r>
            <a:r>
              <a:rPr dirty="0" sz="1800" spc="-5" i="1">
                <a:latin typeface="Calibri"/>
                <a:cs typeface="Calibri"/>
              </a:rPr>
              <a:t>x</a:t>
            </a:r>
            <a:r>
              <a:rPr dirty="0" sz="1800" spc="-5">
                <a:latin typeface="Calibri"/>
                <a:cs typeface="Calibri"/>
              </a:rPr>
              <a:t>-path is </a:t>
            </a:r>
            <a:r>
              <a:rPr dirty="0" sz="1800">
                <a:latin typeface="Calibri"/>
                <a:cs typeface="Calibri"/>
              </a:rPr>
              <a:t>a </a:t>
            </a:r>
            <a:r>
              <a:rPr dirty="0" sz="1800" spc="-10">
                <a:latin typeface="Calibri"/>
                <a:cs typeface="Calibri"/>
              </a:rPr>
              <a:t>White </a:t>
            </a:r>
            <a:r>
              <a:rPr dirty="0" sz="1800" spc="-15">
                <a:latin typeface="Calibri"/>
                <a:cs typeface="Calibri"/>
              </a:rPr>
              <a:t>Path,</a:t>
            </a:r>
            <a:r>
              <a:rPr dirty="0" sz="1800" spc="3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or</a:t>
            </a:r>
            <a:endParaRPr sz="1800">
              <a:latin typeface="Calibri"/>
              <a:cs typeface="Calibri"/>
            </a:endParaRPr>
          </a:p>
          <a:p>
            <a:pPr marL="318135" marR="257810" indent="-318135">
              <a:lnSpc>
                <a:spcPct val="100000"/>
              </a:lnSpc>
              <a:spcBef>
                <a:spcPts val="215"/>
              </a:spcBef>
              <a:buAutoNum type="arabicPeriod"/>
              <a:tabLst>
                <a:tab pos="318135" algn="l"/>
              </a:tabLst>
            </a:pPr>
            <a:r>
              <a:rPr dirty="0" sz="1800" spc="-5">
                <a:latin typeface="Calibri"/>
                <a:cs typeface="Calibri"/>
              </a:rPr>
              <a:t>otherwise, </a:t>
            </a:r>
            <a:r>
              <a:rPr dirty="0" sz="1800" i="1">
                <a:latin typeface="Calibri"/>
                <a:cs typeface="Calibri"/>
              </a:rPr>
              <a:t>x </a:t>
            </a:r>
            <a:r>
              <a:rPr dirty="0" sz="1800" spc="-5">
                <a:latin typeface="Calibri"/>
                <a:cs typeface="Calibri"/>
              </a:rPr>
              <a:t>is black </a:t>
            </a:r>
            <a:r>
              <a:rPr dirty="0" sz="1800" spc="-5">
                <a:solidFill>
                  <a:srgbClr val="996600"/>
                </a:solidFill>
                <a:latin typeface="Calibri"/>
                <a:cs typeface="Calibri"/>
              </a:rPr>
              <a:t>(consider the [possible]  </a:t>
            </a:r>
            <a:r>
              <a:rPr dirty="0" sz="1800" spc="-10">
                <a:solidFill>
                  <a:srgbClr val="996600"/>
                </a:solidFill>
                <a:latin typeface="Calibri"/>
                <a:cs typeface="Calibri"/>
              </a:rPr>
              <a:t>last </a:t>
            </a:r>
            <a:r>
              <a:rPr dirty="0" sz="1800" spc="-5">
                <a:solidFill>
                  <a:srgbClr val="996600"/>
                </a:solidFill>
                <a:latin typeface="Calibri"/>
                <a:cs typeface="Calibri"/>
              </a:rPr>
              <a:t>non-white </a:t>
            </a:r>
            <a:r>
              <a:rPr dirty="0" sz="1800" spc="-15">
                <a:solidFill>
                  <a:srgbClr val="996600"/>
                </a:solidFill>
                <a:latin typeface="Calibri"/>
                <a:cs typeface="Calibri"/>
              </a:rPr>
              <a:t>vertex </a:t>
            </a:r>
            <a:r>
              <a:rPr dirty="0" sz="1800">
                <a:solidFill>
                  <a:srgbClr val="996600"/>
                </a:solidFill>
                <a:latin typeface="Calibri"/>
                <a:cs typeface="Calibri"/>
              </a:rPr>
              <a:t>z </a:t>
            </a:r>
            <a:r>
              <a:rPr dirty="0" sz="1800" spc="-5">
                <a:solidFill>
                  <a:srgbClr val="996600"/>
                </a:solidFill>
                <a:latin typeface="Calibri"/>
                <a:cs typeface="Calibri"/>
              </a:rPr>
              <a:t>on the</a:t>
            </a:r>
            <a:r>
              <a:rPr dirty="0" sz="1800" spc="65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dirty="0" sz="1800" spc="-5" i="1">
                <a:solidFill>
                  <a:srgbClr val="996600"/>
                </a:solidFill>
                <a:latin typeface="Calibri"/>
                <a:cs typeface="Calibri"/>
              </a:rPr>
              <a:t>v</a:t>
            </a:r>
            <a:r>
              <a:rPr dirty="0" baseline="-20833" sz="1800" spc="-7">
                <a:solidFill>
                  <a:srgbClr val="996600"/>
                </a:solidFill>
                <a:latin typeface="Calibri"/>
                <a:cs typeface="Calibri"/>
              </a:rPr>
              <a:t>i</a:t>
            </a:r>
            <a:r>
              <a:rPr dirty="0" sz="1800" spc="-5" i="1">
                <a:solidFill>
                  <a:srgbClr val="996600"/>
                </a:solidFill>
                <a:latin typeface="Calibri"/>
                <a:cs typeface="Calibri"/>
              </a:rPr>
              <a:t>x</a:t>
            </a:r>
            <a:r>
              <a:rPr dirty="0" sz="1800" spc="-5">
                <a:solidFill>
                  <a:srgbClr val="996600"/>
                </a:solidFill>
                <a:latin typeface="Calibri"/>
                <a:cs typeface="Calibri"/>
              </a:rPr>
              <a:t>-path)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6" name="object 8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Lectures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</a:t>
            </a:r>
            <a:r>
              <a:rPr dirty="0" spc="-55"/>
              <a:t> </a:t>
            </a:r>
            <a:r>
              <a:rPr dirty="0"/>
              <a:t>2015</a:t>
            </a:r>
          </a:p>
        </p:txBody>
      </p:sp>
      <p:sp>
        <p:nvSpPr>
          <p:cNvPr id="87" name="object 8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2015/5/5</a:t>
            </a:r>
          </a:p>
        </p:txBody>
      </p:sp>
      <p:sp>
        <p:nvSpPr>
          <p:cNvPr id="88" name="object 8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17</a:t>
            </a:fld>
          </a:p>
        </p:txBody>
      </p:sp>
      <p:sp>
        <p:nvSpPr>
          <p:cNvPr id="84" name="object 84"/>
          <p:cNvSpPr txBox="1"/>
          <p:nvPr/>
        </p:nvSpPr>
        <p:spPr>
          <a:xfrm>
            <a:off x="5336540" y="4440428"/>
            <a:ext cx="3632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aseline="13888" sz="3600" spc="-15" b="1" i="1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dirty="0" sz="1600" spc="-10" b="1">
                <a:solidFill>
                  <a:srgbClr val="FF0000"/>
                </a:solidFill>
                <a:latin typeface="Times New Roman"/>
                <a:cs typeface="Times New Roman"/>
              </a:rPr>
              <a:t>j2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7026907" y="6033335"/>
            <a:ext cx="192278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2F5897"/>
                </a:solidFill>
                <a:latin typeface="Palatino Linotype"/>
                <a:cs typeface="Palatino Linotype"/>
              </a:rPr>
              <a:t>See Lemma 7.8 &amp;</a:t>
            </a:r>
            <a:r>
              <a:rPr dirty="0" sz="1600" spc="-25" b="1">
                <a:solidFill>
                  <a:srgbClr val="2F5897"/>
                </a:solidFill>
                <a:latin typeface="Palatino Linotype"/>
                <a:cs typeface="Palatino Linotype"/>
              </a:rPr>
              <a:t> </a:t>
            </a:r>
            <a:r>
              <a:rPr dirty="0" sz="1600" spc="-5" b="1">
                <a:solidFill>
                  <a:srgbClr val="2F5897"/>
                </a:solidFill>
                <a:latin typeface="Palatino Linotype"/>
                <a:cs typeface="Palatino Linotype"/>
              </a:rPr>
              <a:t>7.9</a:t>
            </a:r>
            <a:endParaRPr sz="16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solidFill>
                  <a:srgbClr val="2F5897"/>
                </a:solidFill>
                <a:latin typeface="Palatino Linotype"/>
                <a:cs typeface="Palatino Linotype"/>
              </a:rPr>
              <a:t>p. </a:t>
            </a:r>
            <a:r>
              <a:rPr dirty="0" sz="1600" b="1">
                <a:solidFill>
                  <a:srgbClr val="2F5897"/>
                </a:solidFill>
                <a:latin typeface="Palatino Linotype"/>
                <a:cs typeface="Palatino Linotype"/>
              </a:rPr>
              <a:t>360 </a:t>
            </a:r>
            <a:r>
              <a:rPr dirty="0" sz="1600" spc="-5" b="1">
                <a:solidFill>
                  <a:srgbClr val="2F5897"/>
                </a:solidFill>
                <a:latin typeface="Palatino Linotype"/>
                <a:cs typeface="Palatino Linotype"/>
              </a:rPr>
              <a:t>of</a:t>
            </a:r>
            <a:r>
              <a:rPr dirty="0" sz="1600" spc="-30" b="1">
                <a:solidFill>
                  <a:srgbClr val="2F5897"/>
                </a:solidFill>
                <a:latin typeface="Palatino Linotype"/>
                <a:cs typeface="Palatino Linotype"/>
              </a:rPr>
              <a:t> </a:t>
            </a:r>
            <a:r>
              <a:rPr dirty="0" sz="1600" b="1">
                <a:solidFill>
                  <a:srgbClr val="2F5897"/>
                </a:solidFill>
                <a:latin typeface="Palatino Linotype"/>
                <a:cs typeface="Palatino Linotype"/>
              </a:rPr>
              <a:t>[Baase01]</a:t>
            </a:r>
            <a:endParaRPr sz="160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ransition spd="slow">
    <p:pull dir="l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49196" y="384047"/>
            <a:ext cx="5244083" cy="1374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50135" y="532767"/>
            <a:ext cx="444309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58339" algn="l"/>
              </a:tabLst>
            </a:pPr>
            <a:r>
              <a:rPr dirty="0" spc="-5"/>
              <a:t>Active	Intervals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Lectures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</a:t>
            </a:r>
            <a:r>
              <a:rPr dirty="0" spc="-55"/>
              <a:t> </a:t>
            </a:r>
            <a:r>
              <a:rPr dirty="0"/>
              <a:t>2015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2015/5/5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17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535940" y="1790469"/>
            <a:ext cx="7938770" cy="3378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141605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If there is </a:t>
            </a:r>
            <a:r>
              <a:rPr dirty="0" sz="3000" b="1">
                <a:solidFill>
                  <a:srgbClr val="3E3E3E"/>
                </a:solidFill>
                <a:latin typeface="Palatino Linotype"/>
                <a:cs typeface="Palatino Linotype"/>
              </a:rPr>
              <a:t>an edge 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from </a:t>
            </a:r>
            <a:r>
              <a:rPr dirty="0" sz="3000" spc="-5" b="1" i="1">
                <a:solidFill>
                  <a:srgbClr val="3E3E3E"/>
                </a:solidFill>
                <a:latin typeface="Palatino Linotype"/>
                <a:cs typeface="Palatino Linotype"/>
              </a:rPr>
              <a:t>S</a:t>
            </a:r>
            <a:r>
              <a:rPr dirty="0" baseline="-20833" sz="3000" spc="-7" b="1">
                <a:solidFill>
                  <a:srgbClr val="3E3E3E"/>
                </a:solidFill>
                <a:latin typeface="Palatino Linotype"/>
                <a:cs typeface="Palatino Linotype"/>
              </a:rPr>
              <a:t>i 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to </a:t>
            </a:r>
            <a:r>
              <a:rPr dirty="0" sz="3000" spc="-5" b="1" i="1">
                <a:solidFill>
                  <a:srgbClr val="3E3E3E"/>
                </a:solidFill>
                <a:latin typeface="Palatino Linotype"/>
                <a:cs typeface="Palatino Linotype"/>
              </a:rPr>
              <a:t>S</a:t>
            </a:r>
            <a:r>
              <a:rPr dirty="0" baseline="-20833" sz="3000" spc="-7" b="1">
                <a:solidFill>
                  <a:srgbClr val="3E3E3E"/>
                </a:solidFill>
                <a:latin typeface="Palatino Linotype"/>
                <a:cs typeface="Palatino Linotype"/>
              </a:rPr>
              <a:t>j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, then it is </a:t>
            </a:r>
            <a:r>
              <a:rPr dirty="0" sz="3000" spc="-5" b="1">
                <a:solidFill>
                  <a:srgbClr val="FF0000"/>
                </a:solidFill>
                <a:latin typeface="Palatino Linotype"/>
                <a:cs typeface="Palatino Linotype"/>
              </a:rPr>
              <a:t> impossible 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that the active interval of </a:t>
            </a:r>
            <a:r>
              <a:rPr dirty="0" sz="3000" spc="-5" b="1" i="1">
                <a:solidFill>
                  <a:srgbClr val="3E3E3E"/>
                </a:solidFill>
                <a:latin typeface="Palatino Linotype"/>
                <a:cs typeface="Palatino Linotype"/>
              </a:rPr>
              <a:t>v</a:t>
            </a:r>
            <a:r>
              <a:rPr dirty="0" baseline="-20833" sz="3000" spc="-7" b="1">
                <a:solidFill>
                  <a:srgbClr val="3E3E3E"/>
                </a:solidFill>
                <a:latin typeface="Palatino Linotype"/>
                <a:cs typeface="Palatino Linotype"/>
              </a:rPr>
              <a:t>j 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is </a:t>
            </a:r>
            <a:r>
              <a:rPr dirty="0" sz="3000" spc="-5" b="1">
                <a:solidFill>
                  <a:srgbClr val="FF0000"/>
                </a:solidFill>
                <a:latin typeface="Palatino Linotype"/>
                <a:cs typeface="Palatino Linotype"/>
              </a:rPr>
              <a:t> entirely after 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that of </a:t>
            </a:r>
            <a:r>
              <a:rPr dirty="0" sz="3000" spc="-5" b="1" i="1">
                <a:solidFill>
                  <a:srgbClr val="3E3E3E"/>
                </a:solidFill>
                <a:latin typeface="Palatino Linotype"/>
                <a:cs typeface="Palatino Linotype"/>
              </a:rPr>
              <a:t>v</a:t>
            </a:r>
            <a:r>
              <a:rPr dirty="0" baseline="-20833" sz="3000" spc="-7" b="1">
                <a:solidFill>
                  <a:srgbClr val="3E3E3E"/>
                </a:solidFill>
                <a:latin typeface="Palatino Linotype"/>
                <a:cs typeface="Palatino Linotype"/>
              </a:rPr>
              <a:t>i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. </a:t>
            </a:r>
            <a:r>
              <a:rPr dirty="0" sz="2400" spc="-5" b="1">
                <a:solidFill>
                  <a:srgbClr val="2F5897"/>
                </a:solidFill>
                <a:latin typeface="Palatino Linotype"/>
                <a:cs typeface="Palatino Linotype"/>
              </a:rPr>
              <a:t>(Note: for leader </a:t>
            </a:r>
            <a:r>
              <a:rPr dirty="0" sz="2400" spc="-5" b="1" i="1">
                <a:solidFill>
                  <a:srgbClr val="2F5897"/>
                </a:solidFill>
                <a:latin typeface="Palatino Linotype"/>
                <a:cs typeface="Palatino Linotype"/>
              </a:rPr>
              <a:t>v</a:t>
            </a:r>
            <a:r>
              <a:rPr dirty="0" baseline="-20833" sz="2400" spc="-7" b="1">
                <a:solidFill>
                  <a:srgbClr val="2F5897"/>
                </a:solidFill>
                <a:latin typeface="Palatino Linotype"/>
                <a:cs typeface="Palatino Linotype"/>
              </a:rPr>
              <a:t>i</a:t>
            </a:r>
            <a:r>
              <a:rPr dirty="0" baseline="-20833" sz="2400" spc="67" b="1">
                <a:solidFill>
                  <a:srgbClr val="2F5897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 b="1">
                <a:solidFill>
                  <a:srgbClr val="2F5897"/>
                </a:solidFill>
                <a:latin typeface="Palatino Linotype"/>
                <a:cs typeface="Palatino Linotype"/>
              </a:rPr>
              <a:t>only)</a:t>
            </a:r>
            <a:endParaRPr sz="2400">
              <a:latin typeface="Palatino Linotype"/>
              <a:cs typeface="Palatino Linotype"/>
            </a:endParaRPr>
          </a:p>
          <a:p>
            <a:pPr lvl="1" marL="756285" marR="5080" indent="-286385">
              <a:lnSpc>
                <a:spcPct val="100000"/>
              </a:lnSpc>
              <a:spcBef>
                <a:spcPts val="620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There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is no path from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a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leader of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a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strong component  to any gray</a:t>
            </a:r>
            <a:r>
              <a:rPr dirty="0" sz="2400" spc="20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-10">
                <a:solidFill>
                  <a:srgbClr val="3E3E3E"/>
                </a:solidFill>
                <a:latin typeface="Palatino Linotype"/>
                <a:cs typeface="Palatino Linotype"/>
              </a:rPr>
              <a:t>vertex.</a:t>
            </a:r>
            <a:endParaRPr sz="2400">
              <a:latin typeface="Palatino Linotype"/>
              <a:cs typeface="Palatino Linotype"/>
            </a:endParaRPr>
          </a:p>
          <a:p>
            <a:pPr lvl="1" marL="756285" marR="76835" indent="-286385">
              <a:lnSpc>
                <a:spcPct val="100000"/>
              </a:lnSpc>
              <a:spcBef>
                <a:spcPts val="580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If there is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a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path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from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the leader </a:t>
            </a:r>
            <a:r>
              <a:rPr dirty="0" sz="2400" i="1">
                <a:solidFill>
                  <a:srgbClr val="3E3E3E"/>
                </a:solidFill>
                <a:latin typeface="Palatino Linotype"/>
                <a:cs typeface="Palatino Linotype"/>
              </a:rPr>
              <a:t>v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of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a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strong  component to any </a:t>
            </a:r>
            <a:r>
              <a:rPr dirty="0" sz="2400" i="1">
                <a:solidFill>
                  <a:srgbClr val="3E3E3E"/>
                </a:solidFill>
                <a:latin typeface="Palatino Linotype"/>
                <a:cs typeface="Palatino Linotype"/>
              </a:rPr>
              <a:t>x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in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a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different strong component,  </a:t>
            </a:r>
            <a:r>
              <a:rPr dirty="0" sz="2400" i="1">
                <a:solidFill>
                  <a:srgbClr val="3E3E3E"/>
                </a:solidFill>
                <a:latin typeface="Palatino Linotype"/>
                <a:cs typeface="Palatino Linotype"/>
              </a:rPr>
              <a:t>v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finishes later than</a:t>
            </a:r>
            <a:r>
              <a:rPr dirty="0" sz="2400" spc="35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i="1">
                <a:solidFill>
                  <a:srgbClr val="3E3E3E"/>
                </a:solidFill>
                <a:latin typeface="Palatino Linotype"/>
                <a:cs typeface="Palatino Linotype"/>
              </a:rPr>
              <a:t>x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.</a:t>
            </a:r>
            <a:endParaRPr sz="240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ransition spd="slow">
    <p:pull dir="l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750844"/>
            <a:ext cx="7968615" cy="4076700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355600" marR="158115" indent="-342900">
              <a:lnSpc>
                <a:spcPts val="3030"/>
              </a:lnSpc>
              <a:spcBef>
                <a:spcPts val="470"/>
              </a:spcBef>
              <a:buClr>
                <a:srgbClr val="3E3E3E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I</a:t>
            </a: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n </a:t>
            </a:r>
            <a:r>
              <a:rPr dirty="0" sz="2800" spc="-10" b="1">
                <a:solidFill>
                  <a:srgbClr val="3E3E3E"/>
                </a:solidFill>
                <a:latin typeface="Palatino Linotype"/>
                <a:cs typeface="Palatino Linotype"/>
              </a:rPr>
              <a:t>phase </a:t>
            </a: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2,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each time a white vertex </a:t>
            </a: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is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popped  from </a:t>
            </a:r>
            <a:r>
              <a:rPr dirty="0" sz="2800" spc="-5" b="1" i="1">
                <a:solidFill>
                  <a:srgbClr val="3E3E3E"/>
                </a:solidFill>
                <a:latin typeface="Palatino Linotype"/>
                <a:cs typeface="Palatino Linotype"/>
              </a:rPr>
              <a:t>finishStack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, that vertex </a:t>
            </a: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is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the </a:t>
            </a:r>
            <a:r>
              <a:rPr dirty="0" sz="2800" spc="-10" b="1">
                <a:solidFill>
                  <a:srgbClr val="3E3E3E"/>
                </a:solidFill>
                <a:latin typeface="Palatino Linotype"/>
                <a:cs typeface="Palatino Linotype"/>
              </a:rPr>
              <a:t>Phase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1  </a:t>
            </a: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leader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of a strong</a:t>
            </a: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component.</a:t>
            </a:r>
            <a:endParaRPr sz="2800">
              <a:latin typeface="Palatino Linotype"/>
              <a:cs typeface="Palatino Linotype"/>
            </a:endParaRPr>
          </a:p>
          <a:p>
            <a:pPr lvl="1" marL="756285" indent="-286385">
              <a:lnSpc>
                <a:spcPct val="100000"/>
              </a:lnSpc>
              <a:spcBef>
                <a:spcPts val="259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The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later finished, the earlier</a:t>
            </a:r>
            <a:r>
              <a:rPr dirty="0" sz="2400" spc="50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popped</a:t>
            </a:r>
            <a:endParaRPr sz="2400">
              <a:latin typeface="Palatino Linotype"/>
              <a:cs typeface="Palatino Linotype"/>
            </a:endParaRPr>
          </a:p>
          <a:p>
            <a:pPr lvl="1" marL="756285" marR="629285" indent="-286385">
              <a:lnSpc>
                <a:spcPts val="2590"/>
              </a:lnSpc>
              <a:spcBef>
                <a:spcPts val="615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The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leader is the first to get popped in the strong  component it belongs</a:t>
            </a:r>
            <a:r>
              <a:rPr dirty="0" sz="2400" spc="30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to</a:t>
            </a:r>
            <a:endParaRPr sz="2400">
              <a:latin typeface="Palatino Linotype"/>
              <a:cs typeface="Palatino Linotype"/>
            </a:endParaRPr>
          </a:p>
          <a:p>
            <a:pPr lvl="1" marL="756285" marR="5080" indent="-286385">
              <a:lnSpc>
                <a:spcPts val="2590"/>
              </a:lnSpc>
              <a:spcBef>
                <a:spcPts val="580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If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x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popped is not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a </a:t>
            </a:r>
            <a:r>
              <a:rPr dirty="0" sz="2400" spc="-20">
                <a:solidFill>
                  <a:srgbClr val="3E3E3E"/>
                </a:solidFill>
                <a:latin typeface="Palatino Linotype"/>
                <a:cs typeface="Palatino Linotype"/>
              </a:rPr>
              <a:t>leader,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then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some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other </a:t>
            </a:r>
            <a:r>
              <a:rPr dirty="0" sz="2400" spc="-10">
                <a:solidFill>
                  <a:srgbClr val="3E3E3E"/>
                </a:solidFill>
                <a:latin typeface="Palatino Linotype"/>
                <a:cs typeface="Palatino Linotype"/>
              </a:rPr>
              <a:t>vertex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in  </a:t>
            </a:r>
            <a:r>
              <a:rPr dirty="0" sz="2400" spc="-5" b="1">
                <a:solidFill>
                  <a:srgbClr val="3E3E3E"/>
                </a:solidFill>
                <a:latin typeface="Palatino Linotype"/>
                <a:cs typeface="Palatino Linotype"/>
              </a:rPr>
              <a:t>the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strong component has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been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visited </a:t>
            </a:r>
            <a:r>
              <a:rPr dirty="0" sz="2400" spc="-30">
                <a:solidFill>
                  <a:srgbClr val="3E3E3E"/>
                </a:solidFill>
                <a:latin typeface="Palatino Linotype"/>
                <a:cs typeface="Palatino Linotype"/>
              </a:rPr>
              <a:t>previously. 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But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not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a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partial strong component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can be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in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a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DFS  tree, so,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x must be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in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a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completed DFS tree, and is not  white.</a:t>
            </a:r>
            <a:endParaRPr sz="24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62812" y="0"/>
            <a:ext cx="6970774" cy="1310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27888" y="672084"/>
            <a:ext cx="7886699" cy="1374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2700" marR="5080" indent="534670">
              <a:lnSpc>
                <a:spcPct val="100600"/>
              </a:lnSpc>
              <a:spcBef>
                <a:spcPts val="65"/>
              </a:spcBef>
            </a:pPr>
            <a:r>
              <a:rPr dirty="0" spc="-5"/>
              <a:t>Correctness of </a:t>
            </a:r>
            <a:r>
              <a:rPr dirty="0" spc="-10"/>
              <a:t>Strong  </a:t>
            </a:r>
            <a:r>
              <a:rPr dirty="0" spc="-5"/>
              <a:t>Component</a:t>
            </a:r>
            <a:r>
              <a:rPr dirty="0" spc="-50"/>
              <a:t> </a:t>
            </a:r>
            <a:r>
              <a:rPr dirty="0" spc="-5"/>
              <a:t>Algorithm(1)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Lectures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</a:t>
            </a:r>
            <a:r>
              <a:rPr dirty="0" spc="-55"/>
              <a:t> </a:t>
            </a:r>
            <a:r>
              <a:rPr dirty="0"/>
              <a:t>2015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2015/5/5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17</a:t>
            </a:fld>
          </a:p>
        </p:txBody>
      </p:sp>
    </p:spTree>
  </p:cSld>
  <p:clrMapOvr>
    <a:masterClrMapping/>
  </p:clrMapOvr>
  <p:transition spd="slow">
    <p:pull dir="l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2590" y="1838960"/>
            <a:ext cx="8030845" cy="42081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Clr>
                <a:srgbClr val="3E3E3E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In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 phase </a:t>
            </a: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2,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each depth-first search </a:t>
            </a: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tree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contains  </a:t>
            </a: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exactly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one strong component </a:t>
            </a: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of</a:t>
            </a:r>
            <a:r>
              <a:rPr dirty="0" sz="2800" spc="50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vertices</a:t>
            </a:r>
            <a:endParaRPr sz="2800">
              <a:latin typeface="Palatino Linotype"/>
              <a:cs typeface="Palatino Linotype"/>
            </a:endParaRPr>
          </a:p>
          <a:p>
            <a:pPr lvl="1" marL="756285" indent="-286385">
              <a:lnSpc>
                <a:spcPct val="100000"/>
              </a:lnSpc>
              <a:spcBef>
                <a:spcPts val="630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600" spc="-5">
                <a:solidFill>
                  <a:srgbClr val="3E3E3E"/>
                </a:solidFill>
                <a:latin typeface="Palatino Linotype"/>
                <a:cs typeface="Palatino Linotype"/>
              </a:rPr>
              <a:t>Only </a:t>
            </a:r>
            <a:r>
              <a:rPr dirty="0" sz="2600">
                <a:solidFill>
                  <a:srgbClr val="3E3E3E"/>
                </a:solidFill>
                <a:latin typeface="Palatino Linotype"/>
                <a:cs typeface="Palatino Linotype"/>
              </a:rPr>
              <a:t>“exactly </a:t>
            </a:r>
            <a:r>
              <a:rPr dirty="0" sz="2600" spc="-5">
                <a:solidFill>
                  <a:srgbClr val="3E3E3E"/>
                </a:solidFill>
                <a:latin typeface="Palatino Linotype"/>
                <a:cs typeface="Palatino Linotype"/>
              </a:rPr>
              <a:t>one” </a:t>
            </a:r>
            <a:r>
              <a:rPr dirty="0" sz="2600">
                <a:solidFill>
                  <a:srgbClr val="3E3E3E"/>
                </a:solidFill>
                <a:latin typeface="Palatino Linotype"/>
                <a:cs typeface="Palatino Linotype"/>
              </a:rPr>
              <a:t>need to </a:t>
            </a:r>
            <a:r>
              <a:rPr dirty="0" sz="2600" spc="-5">
                <a:solidFill>
                  <a:srgbClr val="3E3E3E"/>
                </a:solidFill>
                <a:latin typeface="Palatino Linotype"/>
                <a:cs typeface="Palatino Linotype"/>
              </a:rPr>
              <a:t>be</a:t>
            </a:r>
            <a:r>
              <a:rPr dirty="0" sz="2600" spc="-20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600" spc="-10">
                <a:solidFill>
                  <a:srgbClr val="3E3E3E"/>
                </a:solidFill>
                <a:latin typeface="Palatino Linotype"/>
                <a:cs typeface="Palatino Linotype"/>
              </a:rPr>
              <a:t>proved</a:t>
            </a:r>
            <a:endParaRPr sz="2600">
              <a:latin typeface="Palatino Linotype"/>
              <a:cs typeface="Palatino Linotype"/>
            </a:endParaRPr>
          </a:p>
          <a:p>
            <a:pPr lvl="1" marL="756285" marR="196850" indent="-286385">
              <a:lnSpc>
                <a:spcPct val="100000"/>
              </a:lnSpc>
              <a:spcBef>
                <a:spcPts val="625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600">
                <a:solidFill>
                  <a:srgbClr val="3E3E3E"/>
                </a:solidFill>
                <a:latin typeface="Palatino Linotype"/>
                <a:cs typeface="Palatino Linotype"/>
              </a:rPr>
              <a:t>Assume that </a:t>
            </a:r>
            <a:r>
              <a:rPr dirty="0" sz="2600" spc="5" i="1">
                <a:solidFill>
                  <a:srgbClr val="3E3E3E"/>
                </a:solidFill>
                <a:latin typeface="Palatino Linotype"/>
                <a:cs typeface="Palatino Linotype"/>
              </a:rPr>
              <a:t>v</a:t>
            </a:r>
            <a:r>
              <a:rPr dirty="0" baseline="-21241" sz="2550" spc="7">
                <a:solidFill>
                  <a:srgbClr val="3E3E3E"/>
                </a:solidFill>
                <a:latin typeface="Palatino Linotype"/>
                <a:cs typeface="Palatino Linotype"/>
              </a:rPr>
              <a:t>i</a:t>
            </a:r>
            <a:r>
              <a:rPr dirty="0" sz="2600" spc="5">
                <a:solidFill>
                  <a:srgbClr val="3E3E3E"/>
                </a:solidFill>
                <a:latin typeface="Palatino Linotype"/>
                <a:cs typeface="Palatino Linotype"/>
              </a:rPr>
              <a:t>, </a:t>
            </a:r>
            <a:r>
              <a:rPr dirty="0" sz="2600">
                <a:solidFill>
                  <a:srgbClr val="3E3E3E"/>
                </a:solidFill>
                <a:latin typeface="Palatino Linotype"/>
                <a:cs typeface="Palatino Linotype"/>
              </a:rPr>
              <a:t>a phase 1 leader </a:t>
            </a:r>
            <a:r>
              <a:rPr dirty="0" sz="2600" spc="-5">
                <a:solidFill>
                  <a:srgbClr val="3E3E3E"/>
                </a:solidFill>
                <a:latin typeface="Palatino Linotype"/>
                <a:cs typeface="Palatino Linotype"/>
              </a:rPr>
              <a:t>is popped. If  another component </a:t>
            </a:r>
            <a:r>
              <a:rPr dirty="0" sz="2600" i="1">
                <a:solidFill>
                  <a:srgbClr val="3E3E3E"/>
                </a:solidFill>
                <a:latin typeface="Palatino Linotype"/>
                <a:cs typeface="Palatino Linotype"/>
              </a:rPr>
              <a:t>S</a:t>
            </a:r>
            <a:r>
              <a:rPr dirty="0" baseline="-21241" sz="2550">
                <a:solidFill>
                  <a:srgbClr val="3E3E3E"/>
                </a:solidFill>
                <a:latin typeface="Palatino Linotype"/>
                <a:cs typeface="Palatino Linotype"/>
              </a:rPr>
              <a:t>j </a:t>
            </a:r>
            <a:r>
              <a:rPr dirty="0" sz="2600" spc="-5">
                <a:solidFill>
                  <a:srgbClr val="3E3E3E"/>
                </a:solidFill>
                <a:latin typeface="Palatino Linotype"/>
                <a:cs typeface="Palatino Linotype"/>
              </a:rPr>
              <a:t>is </a:t>
            </a:r>
            <a:r>
              <a:rPr dirty="0" sz="2600">
                <a:solidFill>
                  <a:srgbClr val="3E3E3E"/>
                </a:solidFill>
                <a:latin typeface="Palatino Linotype"/>
                <a:cs typeface="Palatino Linotype"/>
              </a:rPr>
              <a:t>reachable </a:t>
            </a:r>
            <a:r>
              <a:rPr dirty="0" sz="2600" spc="-5">
                <a:solidFill>
                  <a:srgbClr val="3E3E3E"/>
                </a:solidFill>
                <a:latin typeface="Palatino Linotype"/>
                <a:cs typeface="Palatino Linotype"/>
              </a:rPr>
              <a:t>from </a:t>
            </a:r>
            <a:r>
              <a:rPr dirty="0" sz="2600" spc="5" i="1">
                <a:solidFill>
                  <a:srgbClr val="3E3E3E"/>
                </a:solidFill>
                <a:latin typeface="Palatino Linotype"/>
                <a:cs typeface="Palatino Linotype"/>
              </a:rPr>
              <a:t>v</a:t>
            </a:r>
            <a:r>
              <a:rPr dirty="0" baseline="-21241" sz="2550" spc="7">
                <a:solidFill>
                  <a:srgbClr val="3E3E3E"/>
                </a:solidFill>
                <a:latin typeface="Palatino Linotype"/>
                <a:cs typeface="Palatino Linotype"/>
              </a:rPr>
              <a:t>i </a:t>
            </a:r>
            <a:r>
              <a:rPr dirty="0" sz="2600" spc="-5">
                <a:solidFill>
                  <a:srgbClr val="3E3E3E"/>
                </a:solidFill>
                <a:latin typeface="Palatino Linotype"/>
                <a:cs typeface="Palatino Linotype"/>
              </a:rPr>
              <a:t>in </a:t>
            </a:r>
            <a:r>
              <a:rPr dirty="0" sz="2600" spc="-40" i="1">
                <a:solidFill>
                  <a:srgbClr val="3E3E3E"/>
                </a:solidFill>
                <a:latin typeface="Palatino Linotype"/>
                <a:cs typeface="Palatino Linotype"/>
              </a:rPr>
              <a:t>G</a:t>
            </a:r>
            <a:r>
              <a:rPr dirty="0" baseline="26143" sz="2550" spc="-60">
                <a:solidFill>
                  <a:srgbClr val="3E3E3E"/>
                </a:solidFill>
                <a:latin typeface="Palatino Linotype"/>
                <a:cs typeface="Palatino Linotype"/>
              </a:rPr>
              <a:t>T</a:t>
            </a:r>
            <a:r>
              <a:rPr dirty="0" sz="2600" spc="-40">
                <a:solidFill>
                  <a:srgbClr val="3E3E3E"/>
                </a:solidFill>
                <a:latin typeface="Palatino Linotype"/>
                <a:cs typeface="Palatino Linotype"/>
              </a:rPr>
              <a:t>,  </a:t>
            </a:r>
            <a:r>
              <a:rPr dirty="0" sz="2600">
                <a:solidFill>
                  <a:srgbClr val="3E3E3E"/>
                </a:solidFill>
                <a:latin typeface="Palatino Linotype"/>
                <a:cs typeface="Palatino Linotype"/>
              </a:rPr>
              <a:t>there </a:t>
            </a:r>
            <a:r>
              <a:rPr dirty="0" sz="2600" spc="-5">
                <a:solidFill>
                  <a:srgbClr val="3E3E3E"/>
                </a:solidFill>
                <a:latin typeface="Palatino Linotype"/>
                <a:cs typeface="Palatino Linotype"/>
              </a:rPr>
              <a:t>is </a:t>
            </a:r>
            <a:r>
              <a:rPr dirty="0" sz="2600">
                <a:solidFill>
                  <a:srgbClr val="3E3E3E"/>
                </a:solidFill>
                <a:latin typeface="Palatino Linotype"/>
                <a:cs typeface="Palatino Linotype"/>
              </a:rPr>
              <a:t>a path </a:t>
            </a:r>
            <a:r>
              <a:rPr dirty="0" sz="2600" spc="-5">
                <a:solidFill>
                  <a:srgbClr val="3E3E3E"/>
                </a:solidFill>
                <a:latin typeface="Palatino Linotype"/>
                <a:cs typeface="Palatino Linotype"/>
              </a:rPr>
              <a:t>in </a:t>
            </a:r>
            <a:r>
              <a:rPr dirty="0" sz="2600" i="1">
                <a:solidFill>
                  <a:srgbClr val="3E3E3E"/>
                </a:solidFill>
                <a:latin typeface="Palatino Linotype"/>
                <a:cs typeface="Palatino Linotype"/>
              </a:rPr>
              <a:t>G </a:t>
            </a:r>
            <a:r>
              <a:rPr dirty="0" sz="2600" spc="-5">
                <a:solidFill>
                  <a:srgbClr val="3E3E3E"/>
                </a:solidFill>
                <a:latin typeface="Palatino Linotype"/>
                <a:cs typeface="Palatino Linotype"/>
              </a:rPr>
              <a:t>from </a:t>
            </a:r>
            <a:r>
              <a:rPr dirty="0" sz="2600" i="1">
                <a:solidFill>
                  <a:srgbClr val="3E3E3E"/>
                </a:solidFill>
                <a:latin typeface="Palatino Linotype"/>
                <a:cs typeface="Palatino Linotype"/>
              </a:rPr>
              <a:t>v</a:t>
            </a:r>
            <a:r>
              <a:rPr dirty="0" baseline="-21241" sz="2550">
                <a:solidFill>
                  <a:srgbClr val="3E3E3E"/>
                </a:solidFill>
                <a:latin typeface="Palatino Linotype"/>
                <a:cs typeface="Palatino Linotype"/>
              </a:rPr>
              <a:t>j </a:t>
            </a:r>
            <a:r>
              <a:rPr dirty="0" sz="2600">
                <a:solidFill>
                  <a:srgbClr val="3E3E3E"/>
                </a:solidFill>
                <a:latin typeface="Palatino Linotype"/>
                <a:cs typeface="Palatino Linotype"/>
              </a:rPr>
              <a:t>to </a:t>
            </a:r>
            <a:r>
              <a:rPr dirty="0" sz="2600" spc="5" i="1">
                <a:solidFill>
                  <a:srgbClr val="3E3E3E"/>
                </a:solidFill>
                <a:latin typeface="Palatino Linotype"/>
                <a:cs typeface="Palatino Linotype"/>
              </a:rPr>
              <a:t>v</a:t>
            </a:r>
            <a:r>
              <a:rPr dirty="0" baseline="-21241" sz="2550" spc="7">
                <a:solidFill>
                  <a:srgbClr val="3E3E3E"/>
                </a:solidFill>
                <a:latin typeface="Palatino Linotype"/>
                <a:cs typeface="Palatino Linotype"/>
              </a:rPr>
              <a:t>i</a:t>
            </a:r>
            <a:r>
              <a:rPr dirty="0" sz="2600" spc="5">
                <a:solidFill>
                  <a:srgbClr val="3E3E3E"/>
                </a:solidFill>
                <a:latin typeface="Palatino Linotype"/>
                <a:cs typeface="Palatino Linotype"/>
              </a:rPr>
              <a:t>. </a:t>
            </a:r>
            <a:r>
              <a:rPr dirty="0" sz="2600" spc="-5">
                <a:solidFill>
                  <a:srgbClr val="3E3E3E"/>
                </a:solidFill>
                <a:latin typeface="Palatino Linotype"/>
                <a:cs typeface="Palatino Linotype"/>
              </a:rPr>
              <a:t>So, in </a:t>
            </a:r>
            <a:r>
              <a:rPr dirty="0" sz="2600">
                <a:solidFill>
                  <a:srgbClr val="3E3E3E"/>
                </a:solidFill>
                <a:latin typeface="Palatino Linotype"/>
                <a:cs typeface="Palatino Linotype"/>
              </a:rPr>
              <a:t>phase 1, </a:t>
            </a:r>
            <a:r>
              <a:rPr dirty="0" sz="2600" spc="5" i="1">
                <a:solidFill>
                  <a:srgbClr val="3E3E3E"/>
                </a:solidFill>
                <a:latin typeface="Palatino Linotype"/>
                <a:cs typeface="Palatino Linotype"/>
              </a:rPr>
              <a:t>v</a:t>
            </a:r>
            <a:r>
              <a:rPr dirty="0" baseline="-21241" sz="2550" spc="7">
                <a:solidFill>
                  <a:srgbClr val="3E3E3E"/>
                </a:solidFill>
                <a:latin typeface="Palatino Linotype"/>
                <a:cs typeface="Palatino Linotype"/>
              </a:rPr>
              <a:t>j </a:t>
            </a:r>
            <a:r>
              <a:rPr dirty="0" sz="1700" spc="5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600" spc="-5">
                <a:solidFill>
                  <a:srgbClr val="3E3E3E"/>
                </a:solidFill>
                <a:latin typeface="Palatino Linotype"/>
                <a:cs typeface="Palatino Linotype"/>
              </a:rPr>
              <a:t>finished </a:t>
            </a:r>
            <a:r>
              <a:rPr dirty="0" sz="2600">
                <a:solidFill>
                  <a:srgbClr val="3E3E3E"/>
                </a:solidFill>
                <a:latin typeface="Palatino Linotype"/>
                <a:cs typeface="Palatino Linotype"/>
              </a:rPr>
              <a:t>later than </a:t>
            </a:r>
            <a:r>
              <a:rPr dirty="0" sz="2600" spc="5" i="1">
                <a:solidFill>
                  <a:srgbClr val="3E3E3E"/>
                </a:solidFill>
                <a:latin typeface="Palatino Linotype"/>
                <a:cs typeface="Palatino Linotype"/>
              </a:rPr>
              <a:t>v</a:t>
            </a:r>
            <a:r>
              <a:rPr dirty="0" baseline="-21241" sz="2550" spc="7">
                <a:solidFill>
                  <a:srgbClr val="3E3E3E"/>
                </a:solidFill>
                <a:latin typeface="Palatino Linotype"/>
                <a:cs typeface="Palatino Linotype"/>
              </a:rPr>
              <a:t>i</a:t>
            </a:r>
            <a:r>
              <a:rPr dirty="0" sz="2600" spc="5">
                <a:solidFill>
                  <a:srgbClr val="3E3E3E"/>
                </a:solidFill>
                <a:latin typeface="Palatino Linotype"/>
                <a:cs typeface="Palatino Linotype"/>
              </a:rPr>
              <a:t>, </a:t>
            </a:r>
            <a:r>
              <a:rPr dirty="0" sz="2600">
                <a:solidFill>
                  <a:srgbClr val="3E3E3E"/>
                </a:solidFill>
                <a:latin typeface="Palatino Linotype"/>
                <a:cs typeface="Palatino Linotype"/>
              </a:rPr>
              <a:t>and </a:t>
            </a:r>
            <a:r>
              <a:rPr dirty="0" sz="2600" spc="-5">
                <a:solidFill>
                  <a:srgbClr val="3E3E3E"/>
                </a:solidFill>
                <a:latin typeface="Palatino Linotype"/>
                <a:cs typeface="Palatino Linotype"/>
              </a:rPr>
              <a:t>popped </a:t>
            </a:r>
            <a:r>
              <a:rPr dirty="0" sz="2600">
                <a:solidFill>
                  <a:srgbClr val="3E3E3E"/>
                </a:solidFill>
                <a:latin typeface="Palatino Linotype"/>
                <a:cs typeface="Palatino Linotype"/>
              </a:rPr>
              <a:t>earlier than </a:t>
            </a:r>
            <a:r>
              <a:rPr dirty="0" sz="2600" spc="5" i="1">
                <a:solidFill>
                  <a:srgbClr val="3E3E3E"/>
                </a:solidFill>
                <a:latin typeface="Palatino Linotype"/>
                <a:cs typeface="Palatino Linotype"/>
              </a:rPr>
              <a:t>v</a:t>
            </a:r>
            <a:r>
              <a:rPr dirty="0" baseline="-21241" sz="2550" spc="7">
                <a:solidFill>
                  <a:srgbClr val="3E3E3E"/>
                </a:solidFill>
                <a:latin typeface="Palatino Linotype"/>
                <a:cs typeface="Palatino Linotype"/>
              </a:rPr>
              <a:t>i </a:t>
            </a:r>
            <a:r>
              <a:rPr dirty="0" sz="1700" spc="5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600" spc="-5">
                <a:solidFill>
                  <a:srgbClr val="3E3E3E"/>
                </a:solidFill>
                <a:latin typeface="Palatino Linotype"/>
                <a:cs typeface="Palatino Linotype"/>
              </a:rPr>
              <a:t>in </a:t>
            </a:r>
            <a:r>
              <a:rPr dirty="0" sz="2600">
                <a:solidFill>
                  <a:srgbClr val="3E3E3E"/>
                </a:solidFill>
                <a:latin typeface="Palatino Linotype"/>
                <a:cs typeface="Palatino Linotype"/>
              </a:rPr>
              <a:t>phase 2. </a:t>
            </a:r>
            <a:r>
              <a:rPr dirty="0" sz="2600" spc="-5">
                <a:solidFill>
                  <a:srgbClr val="3E3E3E"/>
                </a:solidFill>
                <a:latin typeface="Palatino Linotype"/>
                <a:cs typeface="Palatino Linotype"/>
              </a:rPr>
              <a:t>So, </a:t>
            </a:r>
            <a:r>
              <a:rPr dirty="0" sz="2600">
                <a:solidFill>
                  <a:srgbClr val="3E3E3E"/>
                </a:solidFill>
                <a:latin typeface="Palatino Linotype"/>
                <a:cs typeface="Palatino Linotype"/>
              </a:rPr>
              <a:t>when </a:t>
            </a:r>
            <a:r>
              <a:rPr dirty="0" sz="2600" spc="5" i="1">
                <a:solidFill>
                  <a:srgbClr val="3E3E3E"/>
                </a:solidFill>
                <a:latin typeface="Palatino Linotype"/>
                <a:cs typeface="Palatino Linotype"/>
              </a:rPr>
              <a:t>v</a:t>
            </a:r>
            <a:r>
              <a:rPr dirty="0" baseline="-21241" sz="2550" spc="7">
                <a:solidFill>
                  <a:srgbClr val="3E3E3E"/>
                </a:solidFill>
                <a:latin typeface="Palatino Linotype"/>
                <a:cs typeface="Palatino Linotype"/>
              </a:rPr>
              <a:t>i </a:t>
            </a:r>
            <a:r>
              <a:rPr dirty="0" sz="2600" spc="-5">
                <a:solidFill>
                  <a:srgbClr val="3E3E3E"/>
                </a:solidFill>
                <a:latin typeface="Palatino Linotype"/>
                <a:cs typeface="Palatino Linotype"/>
              </a:rPr>
              <a:t>popped, </a:t>
            </a:r>
            <a:r>
              <a:rPr dirty="0" sz="2600">
                <a:solidFill>
                  <a:srgbClr val="3E3E3E"/>
                </a:solidFill>
                <a:latin typeface="Palatino Linotype"/>
                <a:cs typeface="Palatino Linotype"/>
              </a:rPr>
              <a:t>all </a:t>
            </a:r>
            <a:r>
              <a:rPr dirty="0" sz="2600" spc="-10">
                <a:solidFill>
                  <a:srgbClr val="3E3E3E"/>
                </a:solidFill>
                <a:latin typeface="Palatino Linotype"/>
                <a:cs typeface="Palatino Linotype"/>
              </a:rPr>
              <a:t>vertices </a:t>
            </a:r>
            <a:r>
              <a:rPr dirty="0" sz="2600" spc="-5">
                <a:solidFill>
                  <a:srgbClr val="3E3E3E"/>
                </a:solidFill>
                <a:latin typeface="Palatino Linotype"/>
                <a:cs typeface="Palatino Linotype"/>
              </a:rPr>
              <a:t>in </a:t>
            </a:r>
            <a:r>
              <a:rPr dirty="0" sz="2600" spc="5" i="1">
                <a:solidFill>
                  <a:srgbClr val="3E3E3E"/>
                </a:solidFill>
                <a:latin typeface="Palatino Linotype"/>
                <a:cs typeface="Palatino Linotype"/>
              </a:rPr>
              <a:t>S</a:t>
            </a:r>
            <a:r>
              <a:rPr dirty="0" baseline="-21241" sz="2550" spc="7">
                <a:solidFill>
                  <a:srgbClr val="3E3E3E"/>
                </a:solidFill>
                <a:latin typeface="Palatino Linotype"/>
                <a:cs typeface="Palatino Linotype"/>
              </a:rPr>
              <a:t>j </a:t>
            </a:r>
            <a:r>
              <a:rPr dirty="0" sz="1700" spc="5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600">
                <a:solidFill>
                  <a:srgbClr val="3E3E3E"/>
                </a:solidFill>
                <a:latin typeface="Palatino Linotype"/>
                <a:cs typeface="Palatino Linotype"/>
              </a:rPr>
              <a:t>are black. </a:t>
            </a:r>
            <a:r>
              <a:rPr dirty="0" sz="2600" spc="-5">
                <a:solidFill>
                  <a:srgbClr val="3E3E3E"/>
                </a:solidFill>
                <a:latin typeface="Palatino Linotype"/>
                <a:cs typeface="Palatino Linotype"/>
              </a:rPr>
              <a:t>So, </a:t>
            </a:r>
            <a:r>
              <a:rPr dirty="0" sz="2600" spc="5" i="1">
                <a:solidFill>
                  <a:srgbClr val="3E3E3E"/>
                </a:solidFill>
                <a:latin typeface="Palatino Linotype"/>
                <a:cs typeface="Palatino Linotype"/>
              </a:rPr>
              <a:t>S</a:t>
            </a:r>
            <a:r>
              <a:rPr dirty="0" baseline="-21241" sz="2550" spc="7">
                <a:solidFill>
                  <a:srgbClr val="3E3E3E"/>
                </a:solidFill>
                <a:latin typeface="Palatino Linotype"/>
                <a:cs typeface="Palatino Linotype"/>
              </a:rPr>
              <a:t>j </a:t>
            </a:r>
            <a:r>
              <a:rPr dirty="0" sz="2600">
                <a:solidFill>
                  <a:srgbClr val="3E3E3E"/>
                </a:solidFill>
                <a:latin typeface="Palatino Linotype"/>
                <a:cs typeface="Palatino Linotype"/>
              </a:rPr>
              <a:t>are </a:t>
            </a:r>
            <a:r>
              <a:rPr dirty="0" sz="2600" spc="-5">
                <a:solidFill>
                  <a:srgbClr val="3E3E3E"/>
                </a:solidFill>
                <a:latin typeface="Palatino Linotype"/>
                <a:cs typeface="Palatino Linotype"/>
              </a:rPr>
              <a:t>not contained in </a:t>
            </a:r>
            <a:r>
              <a:rPr dirty="0" sz="2600">
                <a:solidFill>
                  <a:srgbClr val="3E3E3E"/>
                </a:solidFill>
                <a:latin typeface="Palatino Linotype"/>
                <a:cs typeface="Palatino Linotype"/>
              </a:rPr>
              <a:t>DFS tree  </a:t>
            </a:r>
            <a:r>
              <a:rPr dirty="0" sz="2600" spc="-5">
                <a:solidFill>
                  <a:srgbClr val="3E3E3E"/>
                </a:solidFill>
                <a:latin typeface="Palatino Linotype"/>
                <a:cs typeface="Palatino Linotype"/>
              </a:rPr>
              <a:t>containing</a:t>
            </a:r>
            <a:r>
              <a:rPr dirty="0" sz="2600" spc="5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600" i="1">
                <a:solidFill>
                  <a:srgbClr val="3E3E3E"/>
                </a:solidFill>
                <a:latin typeface="Palatino Linotype"/>
                <a:cs typeface="Palatino Linotype"/>
              </a:rPr>
              <a:t>v</a:t>
            </a:r>
            <a:r>
              <a:rPr dirty="0" baseline="-21241" sz="2550">
                <a:solidFill>
                  <a:srgbClr val="3E3E3E"/>
                </a:solidFill>
                <a:latin typeface="Palatino Linotype"/>
                <a:cs typeface="Palatino Linotype"/>
              </a:rPr>
              <a:t>i</a:t>
            </a:r>
            <a:r>
              <a:rPr dirty="0" sz="2600">
                <a:solidFill>
                  <a:srgbClr val="3E3E3E"/>
                </a:solidFill>
                <a:latin typeface="Palatino Linotype"/>
                <a:cs typeface="Palatino Linotype"/>
              </a:rPr>
              <a:t>(</a:t>
            </a:r>
            <a:r>
              <a:rPr dirty="0" sz="2600" i="1">
                <a:solidFill>
                  <a:srgbClr val="3E3E3E"/>
                </a:solidFill>
                <a:latin typeface="Palatino Linotype"/>
                <a:cs typeface="Palatino Linotype"/>
              </a:rPr>
              <a:t>S</a:t>
            </a:r>
            <a:r>
              <a:rPr dirty="0" baseline="-21241" sz="2550">
                <a:solidFill>
                  <a:srgbClr val="3E3E3E"/>
                </a:solidFill>
                <a:latin typeface="Palatino Linotype"/>
                <a:cs typeface="Palatino Linotype"/>
              </a:rPr>
              <a:t>i</a:t>
            </a:r>
            <a:r>
              <a:rPr dirty="0" sz="2600">
                <a:solidFill>
                  <a:srgbClr val="3E3E3E"/>
                </a:solidFill>
                <a:latin typeface="Palatino Linotype"/>
                <a:cs typeface="Palatino Linotype"/>
              </a:rPr>
              <a:t>).</a:t>
            </a:r>
            <a:endParaRPr sz="26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62812" y="0"/>
            <a:ext cx="6970774" cy="12664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27888" y="627888"/>
            <a:ext cx="7886699" cy="1374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28827" y="40792"/>
            <a:ext cx="7086600" cy="1493520"/>
          </a:xfrm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2700" marR="5080" indent="534670">
              <a:lnSpc>
                <a:spcPct val="100600"/>
              </a:lnSpc>
              <a:spcBef>
                <a:spcPts val="65"/>
              </a:spcBef>
            </a:pPr>
            <a:r>
              <a:rPr dirty="0" spc="-5"/>
              <a:t>Correctness of </a:t>
            </a:r>
            <a:r>
              <a:rPr dirty="0" spc="-10"/>
              <a:t>Strong  </a:t>
            </a:r>
            <a:r>
              <a:rPr dirty="0" spc="-5"/>
              <a:t>Component</a:t>
            </a:r>
            <a:r>
              <a:rPr dirty="0" spc="-50"/>
              <a:t> </a:t>
            </a:r>
            <a:r>
              <a:rPr dirty="0" spc="-5"/>
              <a:t>Algorithm(2)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Lectures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</a:t>
            </a:r>
            <a:r>
              <a:rPr dirty="0" spc="-55"/>
              <a:t> </a:t>
            </a:r>
            <a:r>
              <a:rPr dirty="0"/>
              <a:t>2015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2015/5/5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17</a:t>
            </a:fld>
          </a:p>
        </p:txBody>
      </p:sp>
    </p:spTree>
  </p:cSld>
  <p:clrMapOvr>
    <a:masterClrMapping/>
  </p:clrMapOvr>
  <p:transition spd="slow">
    <p:pull dir="l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5064" y="1490472"/>
            <a:ext cx="5722619" cy="18196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289547" y="1490472"/>
            <a:ext cx="1295399" cy="1819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86090" y="1655352"/>
            <a:ext cx="4865370" cy="10007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400" spc="710" i="1">
                <a:latin typeface="Palatino Linotype"/>
                <a:cs typeface="Palatino Linotype"/>
              </a:rPr>
              <a:t>Thank</a:t>
            </a:r>
            <a:r>
              <a:rPr dirty="0" sz="6400" spc="445" i="1">
                <a:latin typeface="Palatino Linotype"/>
                <a:cs typeface="Palatino Linotype"/>
              </a:rPr>
              <a:t> </a:t>
            </a:r>
            <a:r>
              <a:rPr dirty="0" sz="6400" spc="360" i="1">
                <a:latin typeface="Palatino Linotype"/>
                <a:cs typeface="Palatino Linotype"/>
              </a:rPr>
              <a:t>you!</a:t>
            </a:r>
            <a:endParaRPr sz="64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73680" y="3267455"/>
            <a:ext cx="3691127" cy="18196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601968" y="5209032"/>
            <a:ext cx="1498079" cy="4846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304706" y="3432336"/>
            <a:ext cx="5433060" cy="24364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400" spc="-585" b="1" i="1">
                <a:solidFill>
                  <a:srgbClr val="2F5897"/>
                </a:solidFill>
                <a:latin typeface="Palatino Linotype"/>
                <a:cs typeface="Palatino Linotype"/>
              </a:rPr>
              <a:t>Q </a:t>
            </a:r>
            <a:r>
              <a:rPr dirty="0" sz="6400" spc="-95" b="1" i="1">
                <a:solidFill>
                  <a:srgbClr val="2F5897"/>
                </a:solidFill>
                <a:latin typeface="Palatino Linotype"/>
                <a:cs typeface="Palatino Linotype"/>
              </a:rPr>
              <a:t>&amp;</a:t>
            </a:r>
            <a:r>
              <a:rPr dirty="0" sz="6400" spc="615" b="1" i="1">
                <a:solidFill>
                  <a:srgbClr val="2F5897"/>
                </a:solidFill>
                <a:latin typeface="Palatino Linotype"/>
                <a:cs typeface="Palatino Linotype"/>
              </a:rPr>
              <a:t> </a:t>
            </a:r>
            <a:r>
              <a:rPr dirty="0" sz="6400" spc="1610" b="1" i="1">
                <a:solidFill>
                  <a:srgbClr val="2F5897"/>
                </a:solidFill>
                <a:latin typeface="Palatino Linotype"/>
                <a:cs typeface="Palatino Linotype"/>
              </a:rPr>
              <a:t>A</a:t>
            </a:r>
            <a:endParaRPr sz="6400">
              <a:latin typeface="Palatino Linotype"/>
              <a:cs typeface="Palatino Linotype"/>
            </a:endParaRPr>
          </a:p>
          <a:p>
            <a:pPr algn="ctr" marL="2639060">
              <a:lnSpc>
                <a:spcPct val="100000"/>
              </a:lnSpc>
              <a:spcBef>
                <a:spcPts val="6584"/>
              </a:spcBef>
            </a:pPr>
            <a:r>
              <a:rPr dirty="0" sz="1700" spc="300" b="1" i="1">
                <a:solidFill>
                  <a:srgbClr val="595958"/>
                </a:solidFill>
                <a:latin typeface="Palatino Linotype"/>
                <a:cs typeface="Palatino Linotype"/>
              </a:rPr>
              <a:t>Yu</a:t>
            </a:r>
            <a:r>
              <a:rPr dirty="0" sz="1700" spc="105" b="1" i="1">
                <a:solidFill>
                  <a:srgbClr val="595958"/>
                </a:solidFill>
                <a:latin typeface="Palatino Linotype"/>
                <a:cs typeface="Palatino Linotype"/>
              </a:rPr>
              <a:t> </a:t>
            </a:r>
            <a:r>
              <a:rPr dirty="0" sz="1700" spc="270" b="1" i="1">
                <a:solidFill>
                  <a:srgbClr val="595958"/>
                </a:solidFill>
                <a:latin typeface="Palatino Linotype"/>
                <a:cs typeface="Palatino Linotype"/>
              </a:rPr>
              <a:t>Huang</a:t>
            </a:r>
            <a:endParaRPr sz="1700">
              <a:latin typeface="Palatino Linotype"/>
              <a:cs typeface="Palatino Linotype"/>
            </a:endParaRPr>
          </a:p>
          <a:p>
            <a:pPr algn="ctr" marL="2642235">
              <a:lnSpc>
                <a:spcPct val="100000"/>
              </a:lnSpc>
              <a:spcBef>
                <a:spcPts val="640"/>
              </a:spcBef>
            </a:pPr>
            <a:r>
              <a:rPr dirty="0" sz="1700" spc="-5">
                <a:solidFill>
                  <a:srgbClr val="595958"/>
                </a:solidFill>
                <a:latin typeface="Palatino Linotype"/>
                <a:cs typeface="Palatino Linotype"/>
                <a:hlinkClick r:id="rId6"/>
              </a:rPr>
              <a:t>http://cs.nju.edu.cn/yuhuang</a:t>
            </a:r>
            <a:endParaRPr sz="170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Lectures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</a:t>
            </a:r>
            <a:r>
              <a:rPr dirty="0" spc="-55"/>
              <a:t> </a:t>
            </a:r>
            <a:r>
              <a:rPr dirty="0"/>
              <a:t>2015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2015/5/5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17</a:t>
            </a:fld>
          </a:p>
        </p:txBody>
      </p:sp>
    </p:spTree>
  </p:cSld>
  <p:clrMapOvr>
    <a:masterClrMapping/>
  </p:clrMapOvr>
  <p:transition spd="slow">
    <p:pull dir="l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25667" y="524252"/>
            <a:ext cx="3310254" cy="3672840"/>
          </a:xfrm>
          <a:custGeom>
            <a:avLst/>
            <a:gdLst/>
            <a:ahLst/>
            <a:cxnLst/>
            <a:rect l="l" t="t" r="r" b="b"/>
            <a:pathLst>
              <a:path w="3310254" h="3672840">
                <a:moveTo>
                  <a:pt x="2758427" y="0"/>
                </a:moveTo>
                <a:lnTo>
                  <a:pt x="551700" y="0"/>
                </a:lnTo>
                <a:lnTo>
                  <a:pt x="504097" y="2025"/>
                </a:lnTo>
                <a:lnTo>
                  <a:pt x="457618" y="7989"/>
                </a:lnTo>
                <a:lnTo>
                  <a:pt x="412430" y="17728"/>
                </a:lnTo>
                <a:lnTo>
                  <a:pt x="368697" y="31076"/>
                </a:lnTo>
                <a:lnTo>
                  <a:pt x="326586" y="47866"/>
                </a:lnTo>
                <a:lnTo>
                  <a:pt x="286261" y="67933"/>
                </a:lnTo>
                <a:lnTo>
                  <a:pt x="247889" y="91113"/>
                </a:lnTo>
                <a:lnTo>
                  <a:pt x="211635" y="117238"/>
                </a:lnTo>
                <a:lnTo>
                  <a:pt x="177665" y="146144"/>
                </a:lnTo>
                <a:lnTo>
                  <a:pt x="146144" y="177665"/>
                </a:lnTo>
                <a:lnTo>
                  <a:pt x="117238" y="211635"/>
                </a:lnTo>
                <a:lnTo>
                  <a:pt x="91113" y="247889"/>
                </a:lnTo>
                <a:lnTo>
                  <a:pt x="67933" y="286261"/>
                </a:lnTo>
                <a:lnTo>
                  <a:pt x="47866" y="326586"/>
                </a:lnTo>
                <a:lnTo>
                  <a:pt x="31076" y="368697"/>
                </a:lnTo>
                <a:lnTo>
                  <a:pt x="17728" y="412430"/>
                </a:lnTo>
                <a:lnTo>
                  <a:pt x="7989" y="457618"/>
                </a:lnTo>
                <a:lnTo>
                  <a:pt x="2025" y="504097"/>
                </a:lnTo>
                <a:lnTo>
                  <a:pt x="0" y="551700"/>
                </a:lnTo>
                <a:lnTo>
                  <a:pt x="0" y="3121151"/>
                </a:lnTo>
                <a:lnTo>
                  <a:pt x="2025" y="3168753"/>
                </a:lnTo>
                <a:lnTo>
                  <a:pt x="7989" y="3215230"/>
                </a:lnTo>
                <a:lnTo>
                  <a:pt x="17728" y="3260417"/>
                </a:lnTo>
                <a:lnTo>
                  <a:pt x="31076" y="3304148"/>
                </a:lnTo>
                <a:lnTo>
                  <a:pt x="47866" y="3346259"/>
                </a:lnTo>
                <a:lnTo>
                  <a:pt x="67933" y="3386582"/>
                </a:lnTo>
                <a:lnTo>
                  <a:pt x="91113" y="3424953"/>
                </a:lnTo>
                <a:lnTo>
                  <a:pt x="117238" y="3461206"/>
                </a:lnTo>
                <a:lnTo>
                  <a:pt x="146144" y="3495176"/>
                </a:lnTo>
                <a:lnTo>
                  <a:pt x="177665" y="3526696"/>
                </a:lnTo>
                <a:lnTo>
                  <a:pt x="211635" y="3555602"/>
                </a:lnTo>
                <a:lnTo>
                  <a:pt x="247889" y="3581727"/>
                </a:lnTo>
                <a:lnTo>
                  <a:pt x="286261" y="3604906"/>
                </a:lnTo>
                <a:lnTo>
                  <a:pt x="326586" y="3624973"/>
                </a:lnTo>
                <a:lnTo>
                  <a:pt x="368697" y="3641764"/>
                </a:lnTo>
                <a:lnTo>
                  <a:pt x="412430" y="3655111"/>
                </a:lnTo>
                <a:lnTo>
                  <a:pt x="457618" y="3664850"/>
                </a:lnTo>
                <a:lnTo>
                  <a:pt x="504097" y="3670814"/>
                </a:lnTo>
                <a:lnTo>
                  <a:pt x="551700" y="3672839"/>
                </a:lnTo>
                <a:lnTo>
                  <a:pt x="2758427" y="3672839"/>
                </a:lnTo>
                <a:lnTo>
                  <a:pt x="2806030" y="3670814"/>
                </a:lnTo>
                <a:lnTo>
                  <a:pt x="2852509" y="3664850"/>
                </a:lnTo>
                <a:lnTo>
                  <a:pt x="2897697" y="3655111"/>
                </a:lnTo>
                <a:lnTo>
                  <a:pt x="2941430" y="3641764"/>
                </a:lnTo>
                <a:lnTo>
                  <a:pt x="2983541" y="3624973"/>
                </a:lnTo>
                <a:lnTo>
                  <a:pt x="3023866" y="3604906"/>
                </a:lnTo>
                <a:lnTo>
                  <a:pt x="3062238" y="3581727"/>
                </a:lnTo>
                <a:lnTo>
                  <a:pt x="3098492" y="3555602"/>
                </a:lnTo>
                <a:lnTo>
                  <a:pt x="3132462" y="3526696"/>
                </a:lnTo>
                <a:lnTo>
                  <a:pt x="3163983" y="3495176"/>
                </a:lnTo>
                <a:lnTo>
                  <a:pt x="3192889" y="3461206"/>
                </a:lnTo>
                <a:lnTo>
                  <a:pt x="3219014" y="3424953"/>
                </a:lnTo>
                <a:lnTo>
                  <a:pt x="3242194" y="3386582"/>
                </a:lnTo>
                <a:lnTo>
                  <a:pt x="3262261" y="3346259"/>
                </a:lnTo>
                <a:lnTo>
                  <a:pt x="3279051" y="3304148"/>
                </a:lnTo>
                <a:lnTo>
                  <a:pt x="3292399" y="3260417"/>
                </a:lnTo>
                <a:lnTo>
                  <a:pt x="3302138" y="3215230"/>
                </a:lnTo>
                <a:lnTo>
                  <a:pt x="3308102" y="3168753"/>
                </a:lnTo>
                <a:lnTo>
                  <a:pt x="3310128" y="3121151"/>
                </a:lnTo>
                <a:lnTo>
                  <a:pt x="3310128" y="551700"/>
                </a:lnTo>
                <a:lnTo>
                  <a:pt x="3308102" y="504097"/>
                </a:lnTo>
                <a:lnTo>
                  <a:pt x="3302138" y="457618"/>
                </a:lnTo>
                <a:lnTo>
                  <a:pt x="3292399" y="412430"/>
                </a:lnTo>
                <a:lnTo>
                  <a:pt x="3279051" y="368697"/>
                </a:lnTo>
                <a:lnTo>
                  <a:pt x="3262261" y="326586"/>
                </a:lnTo>
                <a:lnTo>
                  <a:pt x="3242194" y="286261"/>
                </a:lnTo>
                <a:lnTo>
                  <a:pt x="3219014" y="247889"/>
                </a:lnTo>
                <a:lnTo>
                  <a:pt x="3192889" y="211635"/>
                </a:lnTo>
                <a:lnTo>
                  <a:pt x="3163983" y="177665"/>
                </a:lnTo>
                <a:lnTo>
                  <a:pt x="3132462" y="146144"/>
                </a:lnTo>
                <a:lnTo>
                  <a:pt x="3098492" y="117238"/>
                </a:lnTo>
                <a:lnTo>
                  <a:pt x="3062238" y="91113"/>
                </a:lnTo>
                <a:lnTo>
                  <a:pt x="3023866" y="67933"/>
                </a:lnTo>
                <a:lnTo>
                  <a:pt x="2983541" y="47866"/>
                </a:lnTo>
                <a:lnTo>
                  <a:pt x="2941430" y="31076"/>
                </a:lnTo>
                <a:lnTo>
                  <a:pt x="2897697" y="17728"/>
                </a:lnTo>
                <a:lnTo>
                  <a:pt x="2852509" y="7989"/>
                </a:lnTo>
                <a:lnTo>
                  <a:pt x="2806030" y="2025"/>
                </a:lnTo>
                <a:lnTo>
                  <a:pt x="2758427" y="0"/>
                </a:lnTo>
                <a:close/>
              </a:path>
            </a:pathLst>
          </a:custGeom>
          <a:solidFill>
            <a:srgbClr val="2F5897">
              <a:alpha val="10194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375151" y="4826590"/>
            <a:ext cx="2895600" cy="1248410"/>
          </a:xfrm>
          <a:custGeom>
            <a:avLst/>
            <a:gdLst/>
            <a:ahLst/>
            <a:cxnLst/>
            <a:rect l="l" t="t" r="r" b="b"/>
            <a:pathLst>
              <a:path w="2895600" h="1248410">
                <a:moveTo>
                  <a:pt x="177993" y="8473"/>
                </a:moveTo>
                <a:lnTo>
                  <a:pt x="133400" y="17576"/>
                </a:lnTo>
                <a:lnTo>
                  <a:pt x="96327" y="48237"/>
                </a:lnTo>
                <a:lnTo>
                  <a:pt x="75036" y="77114"/>
                </a:lnTo>
                <a:lnTo>
                  <a:pt x="57914" y="109563"/>
                </a:lnTo>
                <a:lnTo>
                  <a:pt x="33350" y="150939"/>
                </a:lnTo>
                <a:lnTo>
                  <a:pt x="23445" y="175726"/>
                </a:lnTo>
                <a:lnTo>
                  <a:pt x="12503" y="200363"/>
                </a:lnTo>
                <a:lnTo>
                  <a:pt x="3646" y="225297"/>
                </a:lnTo>
                <a:lnTo>
                  <a:pt x="8562" y="293727"/>
                </a:lnTo>
                <a:lnTo>
                  <a:pt x="30388" y="335793"/>
                </a:lnTo>
                <a:lnTo>
                  <a:pt x="59686" y="376489"/>
                </a:lnTo>
                <a:lnTo>
                  <a:pt x="90662" y="415130"/>
                </a:lnTo>
                <a:lnTo>
                  <a:pt x="117525" y="451027"/>
                </a:lnTo>
                <a:lnTo>
                  <a:pt x="143075" y="486592"/>
                </a:lnTo>
                <a:lnTo>
                  <a:pt x="171868" y="521984"/>
                </a:lnTo>
                <a:lnTo>
                  <a:pt x="203652" y="557007"/>
                </a:lnTo>
                <a:lnTo>
                  <a:pt x="237934" y="591225"/>
                </a:lnTo>
                <a:lnTo>
                  <a:pt x="274580" y="624560"/>
                </a:lnTo>
                <a:lnTo>
                  <a:pt x="313216" y="656695"/>
                </a:lnTo>
                <a:lnTo>
                  <a:pt x="353530" y="687374"/>
                </a:lnTo>
                <a:lnTo>
                  <a:pt x="395207" y="716340"/>
                </a:lnTo>
                <a:lnTo>
                  <a:pt x="437935" y="743335"/>
                </a:lnTo>
                <a:lnTo>
                  <a:pt x="481399" y="768104"/>
                </a:lnTo>
                <a:lnTo>
                  <a:pt x="525287" y="790389"/>
                </a:lnTo>
                <a:lnTo>
                  <a:pt x="569285" y="809933"/>
                </a:lnTo>
                <a:lnTo>
                  <a:pt x="613079" y="826480"/>
                </a:lnTo>
                <a:lnTo>
                  <a:pt x="656357" y="839772"/>
                </a:lnTo>
                <a:lnTo>
                  <a:pt x="698804" y="849553"/>
                </a:lnTo>
                <a:lnTo>
                  <a:pt x="745303" y="875594"/>
                </a:lnTo>
                <a:lnTo>
                  <a:pt x="793919" y="895947"/>
                </a:lnTo>
                <a:lnTo>
                  <a:pt x="844124" y="912067"/>
                </a:lnTo>
                <a:lnTo>
                  <a:pt x="895387" y="925410"/>
                </a:lnTo>
                <a:lnTo>
                  <a:pt x="998969" y="949578"/>
                </a:lnTo>
                <a:lnTo>
                  <a:pt x="1148491" y="989738"/>
                </a:lnTo>
                <a:lnTo>
                  <a:pt x="1197683" y="1002478"/>
                </a:lnTo>
                <a:lnTo>
                  <a:pt x="1247153" y="1014107"/>
                </a:lnTo>
                <a:lnTo>
                  <a:pt x="1297262" y="1024152"/>
                </a:lnTo>
                <a:lnTo>
                  <a:pt x="1348371" y="1032141"/>
                </a:lnTo>
                <a:lnTo>
                  <a:pt x="1440324" y="1062934"/>
                </a:lnTo>
                <a:lnTo>
                  <a:pt x="1533424" y="1092711"/>
                </a:lnTo>
                <a:lnTo>
                  <a:pt x="1580350" y="1106902"/>
                </a:lnTo>
                <a:lnTo>
                  <a:pt x="1627497" y="1120459"/>
                </a:lnTo>
                <a:lnTo>
                  <a:pt x="1674842" y="1133255"/>
                </a:lnTo>
                <a:lnTo>
                  <a:pt x="1722364" y="1145164"/>
                </a:lnTo>
                <a:lnTo>
                  <a:pt x="1770040" y="1156058"/>
                </a:lnTo>
                <a:lnTo>
                  <a:pt x="1817849" y="1165813"/>
                </a:lnTo>
                <a:lnTo>
                  <a:pt x="1865768" y="1174299"/>
                </a:lnTo>
                <a:lnTo>
                  <a:pt x="1913775" y="1181392"/>
                </a:lnTo>
                <a:lnTo>
                  <a:pt x="1959363" y="1195861"/>
                </a:lnTo>
                <a:lnTo>
                  <a:pt x="2006242" y="1207718"/>
                </a:lnTo>
                <a:lnTo>
                  <a:pt x="2054179" y="1217259"/>
                </a:lnTo>
                <a:lnTo>
                  <a:pt x="2102944" y="1224784"/>
                </a:lnTo>
                <a:lnTo>
                  <a:pt x="2152304" y="1230588"/>
                </a:lnTo>
                <a:lnTo>
                  <a:pt x="2202029" y="1234971"/>
                </a:lnTo>
                <a:lnTo>
                  <a:pt x="2251886" y="1238230"/>
                </a:lnTo>
                <a:lnTo>
                  <a:pt x="2301644" y="1240662"/>
                </a:lnTo>
                <a:lnTo>
                  <a:pt x="2495054" y="1248079"/>
                </a:lnTo>
                <a:lnTo>
                  <a:pt x="2533416" y="1244649"/>
                </a:lnTo>
                <a:lnTo>
                  <a:pt x="2582797" y="1239734"/>
                </a:lnTo>
                <a:lnTo>
                  <a:pt x="2633966" y="1230654"/>
                </a:lnTo>
                <a:lnTo>
                  <a:pt x="2677693" y="1214729"/>
                </a:lnTo>
                <a:lnTo>
                  <a:pt x="2740820" y="1174241"/>
                </a:lnTo>
                <a:lnTo>
                  <a:pt x="2777744" y="1148041"/>
                </a:lnTo>
                <a:lnTo>
                  <a:pt x="2793233" y="1122840"/>
                </a:lnTo>
                <a:lnTo>
                  <a:pt x="2801420" y="1110313"/>
                </a:lnTo>
                <a:lnTo>
                  <a:pt x="2811094" y="1098829"/>
                </a:lnTo>
                <a:lnTo>
                  <a:pt x="2823505" y="1090048"/>
                </a:lnTo>
                <a:lnTo>
                  <a:pt x="2837702" y="1083349"/>
                </a:lnTo>
                <a:lnTo>
                  <a:pt x="2851301" y="1076053"/>
                </a:lnTo>
                <a:lnTo>
                  <a:pt x="2875172" y="1037125"/>
                </a:lnTo>
                <a:lnTo>
                  <a:pt x="2892739" y="976841"/>
                </a:lnTo>
                <a:lnTo>
                  <a:pt x="2895269" y="965453"/>
                </a:lnTo>
                <a:lnTo>
                  <a:pt x="2890471" y="905570"/>
                </a:lnTo>
                <a:lnTo>
                  <a:pt x="2887568" y="857902"/>
                </a:lnTo>
                <a:lnTo>
                  <a:pt x="2882371" y="817995"/>
                </a:lnTo>
                <a:lnTo>
                  <a:pt x="2870687" y="781396"/>
                </a:lnTo>
                <a:lnTo>
                  <a:pt x="2848325" y="743649"/>
                </a:lnTo>
                <a:lnTo>
                  <a:pt x="2811094" y="700303"/>
                </a:lnTo>
                <a:lnTo>
                  <a:pt x="2775364" y="661007"/>
                </a:lnTo>
                <a:lnTo>
                  <a:pt x="2732834" y="628357"/>
                </a:lnTo>
                <a:lnTo>
                  <a:pt x="2699926" y="606628"/>
                </a:lnTo>
                <a:lnTo>
                  <a:pt x="2661805" y="582815"/>
                </a:lnTo>
                <a:lnTo>
                  <a:pt x="2654140" y="570207"/>
                </a:lnTo>
                <a:lnTo>
                  <a:pt x="2628455" y="533590"/>
                </a:lnTo>
                <a:lnTo>
                  <a:pt x="2591609" y="521981"/>
                </a:lnTo>
                <a:lnTo>
                  <a:pt x="2579230" y="517715"/>
                </a:lnTo>
                <a:lnTo>
                  <a:pt x="2531543" y="488867"/>
                </a:lnTo>
                <a:lnTo>
                  <a:pt x="2502687" y="468327"/>
                </a:lnTo>
                <a:lnTo>
                  <a:pt x="2480999" y="452209"/>
                </a:lnTo>
                <a:lnTo>
                  <a:pt x="2454813" y="436626"/>
                </a:lnTo>
                <a:lnTo>
                  <a:pt x="2412466" y="417690"/>
                </a:lnTo>
                <a:lnTo>
                  <a:pt x="2382762" y="407116"/>
                </a:lnTo>
                <a:lnTo>
                  <a:pt x="2349928" y="396247"/>
                </a:lnTo>
                <a:lnTo>
                  <a:pt x="2312403" y="384340"/>
                </a:lnTo>
                <a:lnTo>
                  <a:pt x="2268463" y="359166"/>
                </a:lnTo>
                <a:lnTo>
                  <a:pt x="2220493" y="338687"/>
                </a:lnTo>
                <a:lnTo>
                  <a:pt x="2169718" y="321764"/>
                </a:lnTo>
                <a:lnTo>
                  <a:pt x="2117358" y="307258"/>
                </a:lnTo>
                <a:lnTo>
                  <a:pt x="2012777" y="280940"/>
                </a:lnTo>
                <a:lnTo>
                  <a:pt x="1963000" y="266852"/>
                </a:lnTo>
                <a:lnTo>
                  <a:pt x="1915086" y="251744"/>
                </a:lnTo>
                <a:lnTo>
                  <a:pt x="1867153" y="235670"/>
                </a:lnTo>
                <a:lnTo>
                  <a:pt x="1819180" y="218837"/>
                </a:lnTo>
                <a:lnTo>
                  <a:pt x="1578042" y="130624"/>
                </a:lnTo>
                <a:lnTo>
                  <a:pt x="1529422" y="113634"/>
                </a:lnTo>
                <a:lnTo>
                  <a:pt x="1480626" y="97351"/>
                </a:lnTo>
                <a:lnTo>
                  <a:pt x="1431634" y="81982"/>
                </a:lnTo>
                <a:lnTo>
                  <a:pt x="1382427" y="67737"/>
                </a:lnTo>
                <a:lnTo>
                  <a:pt x="1332984" y="54824"/>
                </a:lnTo>
                <a:lnTo>
                  <a:pt x="1283287" y="43454"/>
                </a:lnTo>
                <a:lnTo>
                  <a:pt x="1239567" y="35039"/>
                </a:lnTo>
                <a:lnTo>
                  <a:pt x="300164" y="35039"/>
                </a:lnTo>
                <a:lnTo>
                  <a:pt x="256464" y="20032"/>
                </a:lnTo>
                <a:lnTo>
                  <a:pt x="217377" y="10234"/>
                </a:lnTo>
                <a:lnTo>
                  <a:pt x="177993" y="8473"/>
                </a:lnTo>
                <a:close/>
              </a:path>
              <a:path w="2895600" h="1248410">
                <a:moveTo>
                  <a:pt x="469301" y="0"/>
                </a:moveTo>
                <a:lnTo>
                  <a:pt x="418251" y="125"/>
                </a:lnTo>
                <a:lnTo>
                  <a:pt x="316052" y="1701"/>
                </a:lnTo>
                <a:lnTo>
                  <a:pt x="302868" y="25142"/>
                </a:lnTo>
                <a:lnTo>
                  <a:pt x="300164" y="35039"/>
                </a:lnTo>
                <a:lnTo>
                  <a:pt x="1239567" y="35039"/>
                </a:lnTo>
                <a:lnTo>
                  <a:pt x="1233315" y="33835"/>
                </a:lnTo>
                <a:lnTo>
                  <a:pt x="1183049" y="26177"/>
                </a:lnTo>
                <a:lnTo>
                  <a:pt x="1132470" y="20687"/>
                </a:lnTo>
                <a:lnTo>
                  <a:pt x="1081557" y="17576"/>
                </a:lnTo>
                <a:lnTo>
                  <a:pt x="673309" y="2999"/>
                </a:lnTo>
                <a:lnTo>
                  <a:pt x="520327" y="264"/>
                </a:lnTo>
                <a:lnTo>
                  <a:pt x="469301" y="0"/>
                </a:lnTo>
                <a:close/>
              </a:path>
            </a:pathLst>
          </a:custGeom>
          <a:solidFill>
            <a:srgbClr val="F5CE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58896" y="1941576"/>
            <a:ext cx="504825" cy="504825"/>
          </a:xfrm>
          <a:custGeom>
            <a:avLst/>
            <a:gdLst/>
            <a:ahLst/>
            <a:cxnLst/>
            <a:rect l="l" t="t" r="r" b="b"/>
            <a:pathLst>
              <a:path w="504825" h="504825">
                <a:moveTo>
                  <a:pt x="252222" y="0"/>
                </a:moveTo>
                <a:lnTo>
                  <a:pt x="206886" y="4063"/>
                </a:lnTo>
                <a:lnTo>
                  <a:pt x="164215" y="15780"/>
                </a:lnTo>
                <a:lnTo>
                  <a:pt x="124922" y="34436"/>
                </a:lnTo>
                <a:lnTo>
                  <a:pt x="89720" y="59321"/>
                </a:lnTo>
                <a:lnTo>
                  <a:pt x="59321" y="89720"/>
                </a:lnTo>
                <a:lnTo>
                  <a:pt x="34436" y="124922"/>
                </a:lnTo>
                <a:lnTo>
                  <a:pt x="15780" y="164215"/>
                </a:lnTo>
                <a:lnTo>
                  <a:pt x="4063" y="206886"/>
                </a:lnTo>
                <a:lnTo>
                  <a:pt x="0" y="252222"/>
                </a:lnTo>
                <a:lnTo>
                  <a:pt x="4063" y="297557"/>
                </a:lnTo>
                <a:lnTo>
                  <a:pt x="15780" y="340228"/>
                </a:lnTo>
                <a:lnTo>
                  <a:pt x="34436" y="379521"/>
                </a:lnTo>
                <a:lnTo>
                  <a:pt x="59321" y="414723"/>
                </a:lnTo>
                <a:lnTo>
                  <a:pt x="89720" y="445122"/>
                </a:lnTo>
                <a:lnTo>
                  <a:pt x="124922" y="470007"/>
                </a:lnTo>
                <a:lnTo>
                  <a:pt x="164215" y="488663"/>
                </a:lnTo>
                <a:lnTo>
                  <a:pt x="206886" y="500380"/>
                </a:lnTo>
                <a:lnTo>
                  <a:pt x="252222" y="504444"/>
                </a:lnTo>
                <a:lnTo>
                  <a:pt x="297557" y="500380"/>
                </a:lnTo>
                <a:lnTo>
                  <a:pt x="340228" y="488663"/>
                </a:lnTo>
                <a:lnTo>
                  <a:pt x="379521" y="470007"/>
                </a:lnTo>
                <a:lnTo>
                  <a:pt x="414723" y="445122"/>
                </a:lnTo>
                <a:lnTo>
                  <a:pt x="445122" y="414723"/>
                </a:lnTo>
                <a:lnTo>
                  <a:pt x="470007" y="379521"/>
                </a:lnTo>
                <a:lnTo>
                  <a:pt x="488663" y="340228"/>
                </a:lnTo>
                <a:lnTo>
                  <a:pt x="500380" y="297557"/>
                </a:lnTo>
                <a:lnTo>
                  <a:pt x="504444" y="252222"/>
                </a:lnTo>
                <a:lnTo>
                  <a:pt x="500380" y="206886"/>
                </a:lnTo>
                <a:lnTo>
                  <a:pt x="488663" y="164215"/>
                </a:lnTo>
                <a:lnTo>
                  <a:pt x="470007" y="124922"/>
                </a:lnTo>
                <a:lnTo>
                  <a:pt x="445122" y="89720"/>
                </a:lnTo>
                <a:lnTo>
                  <a:pt x="414723" y="59321"/>
                </a:lnTo>
                <a:lnTo>
                  <a:pt x="379521" y="34436"/>
                </a:lnTo>
                <a:lnTo>
                  <a:pt x="340228" y="15780"/>
                </a:lnTo>
                <a:lnTo>
                  <a:pt x="297557" y="4063"/>
                </a:lnTo>
                <a:lnTo>
                  <a:pt x="252222" y="0"/>
                </a:lnTo>
                <a:close/>
              </a:path>
            </a:pathLst>
          </a:custGeom>
          <a:solidFill>
            <a:srgbClr val="8181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58896" y="1941576"/>
            <a:ext cx="504825" cy="504825"/>
          </a:xfrm>
          <a:custGeom>
            <a:avLst/>
            <a:gdLst/>
            <a:ahLst/>
            <a:cxnLst/>
            <a:rect l="l" t="t" r="r" b="b"/>
            <a:pathLst>
              <a:path w="504825" h="504825">
                <a:moveTo>
                  <a:pt x="0" y="252222"/>
                </a:moveTo>
                <a:lnTo>
                  <a:pt x="4063" y="206886"/>
                </a:lnTo>
                <a:lnTo>
                  <a:pt x="15780" y="164215"/>
                </a:lnTo>
                <a:lnTo>
                  <a:pt x="34436" y="124922"/>
                </a:lnTo>
                <a:lnTo>
                  <a:pt x="59321" y="89720"/>
                </a:lnTo>
                <a:lnTo>
                  <a:pt x="89720" y="59321"/>
                </a:lnTo>
                <a:lnTo>
                  <a:pt x="124922" y="34436"/>
                </a:lnTo>
                <a:lnTo>
                  <a:pt x="164215" y="15780"/>
                </a:lnTo>
                <a:lnTo>
                  <a:pt x="206886" y="4063"/>
                </a:lnTo>
                <a:lnTo>
                  <a:pt x="252222" y="0"/>
                </a:lnTo>
                <a:lnTo>
                  <a:pt x="297557" y="4063"/>
                </a:lnTo>
                <a:lnTo>
                  <a:pt x="340228" y="15780"/>
                </a:lnTo>
                <a:lnTo>
                  <a:pt x="379521" y="34436"/>
                </a:lnTo>
                <a:lnTo>
                  <a:pt x="414723" y="59321"/>
                </a:lnTo>
                <a:lnTo>
                  <a:pt x="445122" y="89720"/>
                </a:lnTo>
                <a:lnTo>
                  <a:pt x="470007" y="124922"/>
                </a:lnTo>
                <a:lnTo>
                  <a:pt x="488663" y="164215"/>
                </a:lnTo>
                <a:lnTo>
                  <a:pt x="500380" y="206886"/>
                </a:lnTo>
                <a:lnTo>
                  <a:pt x="504444" y="252222"/>
                </a:lnTo>
                <a:lnTo>
                  <a:pt x="500380" y="297557"/>
                </a:lnTo>
                <a:lnTo>
                  <a:pt x="488663" y="340228"/>
                </a:lnTo>
                <a:lnTo>
                  <a:pt x="470007" y="379521"/>
                </a:lnTo>
                <a:lnTo>
                  <a:pt x="445122" y="414723"/>
                </a:lnTo>
                <a:lnTo>
                  <a:pt x="414723" y="445122"/>
                </a:lnTo>
                <a:lnTo>
                  <a:pt x="379521" y="470007"/>
                </a:lnTo>
                <a:lnTo>
                  <a:pt x="340228" y="488663"/>
                </a:lnTo>
                <a:lnTo>
                  <a:pt x="297557" y="500380"/>
                </a:lnTo>
                <a:lnTo>
                  <a:pt x="252222" y="504444"/>
                </a:lnTo>
                <a:lnTo>
                  <a:pt x="206886" y="500380"/>
                </a:lnTo>
                <a:lnTo>
                  <a:pt x="164215" y="488663"/>
                </a:lnTo>
                <a:lnTo>
                  <a:pt x="124922" y="470007"/>
                </a:lnTo>
                <a:lnTo>
                  <a:pt x="89720" y="445122"/>
                </a:lnTo>
                <a:lnTo>
                  <a:pt x="59321" y="414723"/>
                </a:lnTo>
                <a:lnTo>
                  <a:pt x="34436" y="379521"/>
                </a:lnTo>
                <a:lnTo>
                  <a:pt x="15780" y="340228"/>
                </a:lnTo>
                <a:lnTo>
                  <a:pt x="4063" y="297557"/>
                </a:lnTo>
                <a:lnTo>
                  <a:pt x="0" y="252222"/>
                </a:lnTo>
                <a:close/>
              </a:path>
            </a:pathLst>
          </a:custGeom>
          <a:ln w="9144">
            <a:solidFill>
              <a:srgbClr val="8181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509774" y="1964459"/>
            <a:ext cx="2628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v</a:t>
            </a:r>
            <a:r>
              <a:rPr dirty="0" baseline="-20833" sz="2400" spc="-7">
                <a:latin typeface="Times New Roman"/>
                <a:cs typeface="Times New Roman"/>
              </a:rPr>
              <a:t>1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236" y="2213569"/>
            <a:ext cx="281622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Calibri"/>
                <a:cs typeface="Calibri"/>
              </a:rPr>
              <a:t>A </a:t>
            </a:r>
            <a:r>
              <a:rPr dirty="0" sz="2000" spc="-10">
                <a:latin typeface="Calibri"/>
                <a:cs typeface="Calibri"/>
              </a:rPr>
              <a:t>DFS tree </a:t>
            </a:r>
            <a:r>
              <a:rPr dirty="0" sz="2000" spc="-5">
                <a:latin typeface="Calibri"/>
                <a:cs typeface="Calibri"/>
              </a:rPr>
              <a:t>partially </a:t>
            </a:r>
            <a:r>
              <a:rPr dirty="0" sz="2000" spc="-10">
                <a:latin typeface="Calibri"/>
                <a:cs typeface="Calibri"/>
              </a:rPr>
              <a:t>formed  </a:t>
            </a:r>
            <a:r>
              <a:rPr dirty="0" sz="2000" spc="-15">
                <a:latin typeface="Calibri"/>
                <a:cs typeface="Calibri"/>
              </a:rPr>
              <a:t>at </a:t>
            </a:r>
            <a:r>
              <a:rPr dirty="0" sz="2000">
                <a:latin typeface="Calibri"/>
                <a:cs typeface="Calibri"/>
              </a:rPr>
              <a:t>the </a:t>
            </a:r>
            <a:r>
              <a:rPr dirty="0" sz="2000" spc="-10">
                <a:latin typeface="Calibri"/>
                <a:cs typeface="Calibri"/>
              </a:rPr>
              <a:t>moment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search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236" y="2823370"/>
            <a:ext cx="205295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Calibri"/>
                <a:cs typeface="Calibri"/>
              </a:rPr>
              <a:t>checking </a:t>
            </a:r>
            <a:r>
              <a:rPr dirty="0" sz="2000" spc="5" i="1">
                <a:latin typeface="Calibri"/>
                <a:cs typeface="Calibri"/>
              </a:rPr>
              <a:t>v</a:t>
            </a:r>
            <a:r>
              <a:rPr dirty="0" baseline="-21367" sz="1950" spc="7">
                <a:latin typeface="Calibri"/>
                <a:cs typeface="Calibri"/>
              </a:rPr>
              <a:t>3</a:t>
            </a:r>
            <a:r>
              <a:rPr dirty="0" baseline="-21367" sz="1950" spc="45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from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 i="1">
                <a:latin typeface="Calibri"/>
                <a:cs typeface="Calibri"/>
              </a:rPr>
              <a:t>v</a:t>
            </a:r>
            <a:r>
              <a:rPr dirty="0" baseline="-21367" sz="1950">
                <a:latin typeface="Calibri"/>
                <a:cs typeface="Calibri"/>
              </a:rPr>
              <a:t>6</a:t>
            </a:r>
            <a:endParaRPr baseline="-21367" sz="19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82687" y="1511532"/>
            <a:ext cx="151066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Calibri"/>
                <a:cs typeface="Calibri"/>
              </a:rPr>
              <a:t>starting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vertex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96311" y="3093720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19" h="502920">
                <a:moveTo>
                  <a:pt x="251460" y="0"/>
                </a:moveTo>
                <a:lnTo>
                  <a:pt x="206260" y="4051"/>
                </a:lnTo>
                <a:lnTo>
                  <a:pt x="163718" y="15732"/>
                </a:lnTo>
                <a:lnTo>
                  <a:pt x="124544" y="34332"/>
                </a:lnTo>
                <a:lnTo>
                  <a:pt x="89448" y="59141"/>
                </a:lnTo>
                <a:lnTo>
                  <a:pt x="59141" y="89448"/>
                </a:lnTo>
                <a:lnTo>
                  <a:pt x="34332" y="124544"/>
                </a:lnTo>
                <a:lnTo>
                  <a:pt x="15732" y="163718"/>
                </a:lnTo>
                <a:lnTo>
                  <a:pt x="4051" y="206260"/>
                </a:lnTo>
                <a:lnTo>
                  <a:pt x="0" y="251460"/>
                </a:lnTo>
                <a:lnTo>
                  <a:pt x="4051" y="296659"/>
                </a:lnTo>
                <a:lnTo>
                  <a:pt x="15732" y="339201"/>
                </a:lnTo>
                <a:lnTo>
                  <a:pt x="34332" y="378375"/>
                </a:lnTo>
                <a:lnTo>
                  <a:pt x="59141" y="413471"/>
                </a:lnTo>
                <a:lnTo>
                  <a:pt x="89448" y="443778"/>
                </a:lnTo>
                <a:lnTo>
                  <a:pt x="124544" y="468587"/>
                </a:lnTo>
                <a:lnTo>
                  <a:pt x="163718" y="487187"/>
                </a:lnTo>
                <a:lnTo>
                  <a:pt x="206260" y="498868"/>
                </a:lnTo>
                <a:lnTo>
                  <a:pt x="251460" y="502920"/>
                </a:lnTo>
                <a:lnTo>
                  <a:pt x="296659" y="498868"/>
                </a:lnTo>
                <a:lnTo>
                  <a:pt x="339201" y="487187"/>
                </a:lnTo>
                <a:lnTo>
                  <a:pt x="378375" y="468587"/>
                </a:lnTo>
                <a:lnTo>
                  <a:pt x="413471" y="443778"/>
                </a:lnTo>
                <a:lnTo>
                  <a:pt x="443778" y="413471"/>
                </a:lnTo>
                <a:lnTo>
                  <a:pt x="468587" y="378375"/>
                </a:lnTo>
                <a:lnTo>
                  <a:pt x="487187" y="339201"/>
                </a:lnTo>
                <a:lnTo>
                  <a:pt x="498868" y="296659"/>
                </a:lnTo>
                <a:lnTo>
                  <a:pt x="502920" y="251460"/>
                </a:lnTo>
                <a:lnTo>
                  <a:pt x="498868" y="206260"/>
                </a:lnTo>
                <a:lnTo>
                  <a:pt x="487187" y="163718"/>
                </a:lnTo>
                <a:lnTo>
                  <a:pt x="468587" y="124544"/>
                </a:lnTo>
                <a:lnTo>
                  <a:pt x="443778" y="89448"/>
                </a:lnTo>
                <a:lnTo>
                  <a:pt x="413471" y="59141"/>
                </a:lnTo>
                <a:lnTo>
                  <a:pt x="378375" y="34332"/>
                </a:lnTo>
                <a:lnTo>
                  <a:pt x="339201" y="15732"/>
                </a:lnTo>
                <a:lnTo>
                  <a:pt x="296659" y="4051"/>
                </a:lnTo>
                <a:lnTo>
                  <a:pt x="251460" y="0"/>
                </a:lnTo>
                <a:close/>
              </a:path>
            </a:pathLst>
          </a:custGeom>
          <a:solidFill>
            <a:srgbClr val="8181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496311" y="3093720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19" h="502920">
                <a:moveTo>
                  <a:pt x="0" y="251460"/>
                </a:moveTo>
                <a:lnTo>
                  <a:pt x="4051" y="206260"/>
                </a:lnTo>
                <a:lnTo>
                  <a:pt x="15732" y="163718"/>
                </a:lnTo>
                <a:lnTo>
                  <a:pt x="34332" y="124544"/>
                </a:lnTo>
                <a:lnTo>
                  <a:pt x="59141" y="89448"/>
                </a:lnTo>
                <a:lnTo>
                  <a:pt x="89448" y="59141"/>
                </a:lnTo>
                <a:lnTo>
                  <a:pt x="124544" y="34332"/>
                </a:lnTo>
                <a:lnTo>
                  <a:pt x="163718" y="15732"/>
                </a:lnTo>
                <a:lnTo>
                  <a:pt x="206260" y="4051"/>
                </a:lnTo>
                <a:lnTo>
                  <a:pt x="251460" y="0"/>
                </a:lnTo>
                <a:lnTo>
                  <a:pt x="296659" y="4051"/>
                </a:lnTo>
                <a:lnTo>
                  <a:pt x="339201" y="15732"/>
                </a:lnTo>
                <a:lnTo>
                  <a:pt x="378375" y="34332"/>
                </a:lnTo>
                <a:lnTo>
                  <a:pt x="413471" y="59141"/>
                </a:lnTo>
                <a:lnTo>
                  <a:pt x="443778" y="89448"/>
                </a:lnTo>
                <a:lnTo>
                  <a:pt x="468587" y="124544"/>
                </a:lnTo>
                <a:lnTo>
                  <a:pt x="487187" y="163718"/>
                </a:lnTo>
                <a:lnTo>
                  <a:pt x="498868" y="206260"/>
                </a:lnTo>
                <a:lnTo>
                  <a:pt x="502920" y="251460"/>
                </a:lnTo>
                <a:lnTo>
                  <a:pt x="498868" y="296659"/>
                </a:lnTo>
                <a:lnTo>
                  <a:pt x="487187" y="339201"/>
                </a:lnTo>
                <a:lnTo>
                  <a:pt x="468587" y="378375"/>
                </a:lnTo>
                <a:lnTo>
                  <a:pt x="443778" y="413471"/>
                </a:lnTo>
                <a:lnTo>
                  <a:pt x="413471" y="443778"/>
                </a:lnTo>
                <a:lnTo>
                  <a:pt x="378375" y="468587"/>
                </a:lnTo>
                <a:lnTo>
                  <a:pt x="339201" y="487187"/>
                </a:lnTo>
                <a:lnTo>
                  <a:pt x="296659" y="498868"/>
                </a:lnTo>
                <a:lnTo>
                  <a:pt x="251460" y="502920"/>
                </a:lnTo>
                <a:lnTo>
                  <a:pt x="206260" y="498868"/>
                </a:lnTo>
                <a:lnTo>
                  <a:pt x="163718" y="487187"/>
                </a:lnTo>
                <a:lnTo>
                  <a:pt x="124544" y="468587"/>
                </a:lnTo>
                <a:lnTo>
                  <a:pt x="89448" y="443778"/>
                </a:lnTo>
                <a:lnTo>
                  <a:pt x="59141" y="413471"/>
                </a:lnTo>
                <a:lnTo>
                  <a:pt x="34332" y="378375"/>
                </a:lnTo>
                <a:lnTo>
                  <a:pt x="15732" y="339201"/>
                </a:lnTo>
                <a:lnTo>
                  <a:pt x="4051" y="296659"/>
                </a:lnTo>
                <a:lnTo>
                  <a:pt x="0" y="251460"/>
                </a:lnTo>
                <a:close/>
              </a:path>
            </a:pathLst>
          </a:custGeom>
          <a:ln w="9144">
            <a:solidFill>
              <a:srgbClr val="8181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646174" y="3115397"/>
            <a:ext cx="2628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v</a:t>
            </a:r>
            <a:r>
              <a:rPr dirty="0" baseline="-20833" sz="2400" spc="-7">
                <a:latin typeface="Times New Roman"/>
                <a:cs typeface="Times New Roman"/>
              </a:rPr>
              <a:t>2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936491" y="3236976"/>
            <a:ext cx="502920" cy="504825"/>
          </a:xfrm>
          <a:custGeom>
            <a:avLst/>
            <a:gdLst/>
            <a:ahLst/>
            <a:cxnLst/>
            <a:rect l="l" t="t" r="r" b="b"/>
            <a:pathLst>
              <a:path w="502920" h="504825">
                <a:moveTo>
                  <a:pt x="251460" y="0"/>
                </a:moveTo>
                <a:lnTo>
                  <a:pt x="206260" y="4063"/>
                </a:lnTo>
                <a:lnTo>
                  <a:pt x="163718" y="15780"/>
                </a:lnTo>
                <a:lnTo>
                  <a:pt x="124544" y="34436"/>
                </a:lnTo>
                <a:lnTo>
                  <a:pt x="89448" y="59321"/>
                </a:lnTo>
                <a:lnTo>
                  <a:pt x="59141" y="89720"/>
                </a:lnTo>
                <a:lnTo>
                  <a:pt x="34332" y="124922"/>
                </a:lnTo>
                <a:lnTo>
                  <a:pt x="15732" y="164215"/>
                </a:lnTo>
                <a:lnTo>
                  <a:pt x="4051" y="206886"/>
                </a:lnTo>
                <a:lnTo>
                  <a:pt x="0" y="252222"/>
                </a:lnTo>
                <a:lnTo>
                  <a:pt x="4051" y="297557"/>
                </a:lnTo>
                <a:lnTo>
                  <a:pt x="15732" y="340228"/>
                </a:lnTo>
                <a:lnTo>
                  <a:pt x="34332" y="379521"/>
                </a:lnTo>
                <a:lnTo>
                  <a:pt x="59141" y="414723"/>
                </a:lnTo>
                <a:lnTo>
                  <a:pt x="89448" y="445122"/>
                </a:lnTo>
                <a:lnTo>
                  <a:pt x="124544" y="470007"/>
                </a:lnTo>
                <a:lnTo>
                  <a:pt x="163718" y="488663"/>
                </a:lnTo>
                <a:lnTo>
                  <a:pt x="206260" y="500380"/>
                </a:lnTo>
                <a:lnTo>
                  <a:pt x="251460" y="504444"/>
                </a:lnTo>
                <a:lnTo>
                  <a:pt x="296659" y="500380"/>
                </a:lnTo>
                <a:lnTo>
                  <a:pt x="339201" y="488663"/>
                </a:lnTo>
                <a:lnTo>
                  <a:pt x="378375" y="470007"/>
                </a:lnTo>
                <a:lnTo>
                  <a:pt x="413471" y="445122"/>
                </a:lnTo>
                <a:lnTo>
                  <a:pt x="443778" y="414723"/>
                </a:lnTo>
                <a:lnTo>
                  <a:pt x="468587" y="379521"/>
                </a:lnTo>
                <a:lnTo>
                  <a:pt x="487187" y="340228"/>
                </a:lnTo>
                <a:lnTo>
                  <a:pt x="498868" y="297557"/>
                </a:lnTo>
                <a:lnTo>
                  <a:pt x="502920" y="252222"/>
                </a:lnTo>
                <a:lnTo>
                  <a:pt x="498868" y="206886"/>
                </a:lnTo>
                <a:lnTo>
                  <a:pt x="487187" y="164215"/>
                </a:lnTo>
                <a:lnTo>
                  <a:pt x="468587" y="124922"/>
                </a:lnTo>
                <a:lnTo>
                  <a:pt x="443778" y="89720"/>
                </a:lnTo>
                <a:lnTo>
                  <a:pt x="413471" y="59321"/>
                </a:lnTo>
                <a:lnTo>
                  <a:pt x="378375" y="34436"/>
                </a:lnTo>
                <a:lnTo>
                  <a:pt x="339201" y="15780"/>
                </a:lnTo>
                <a:lnTo>
                  <a:pt x="296659" y="4063"/>
                </a:lnTo>
                <a:lnTo>
                  <a:pt x="251460" y="0"/>
                </a:lnTo>
                <a:close/>
              </a:path>
            </a:pathLst>
          </a:custGeom>
          <a:solidFill>
            <a:srgbClr val="8181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936491" y="3236976"/>
            <a:ext cx="502920" cy="504825"/>
          </a:xfrm>
          <a:custGeom>
            <a:avLst/>
            <a:gdLst/>
            <a:ahLst/>
            <a:cxnLst/>
            <a:rect l="l" t="t" r="r" b="b"/>
            <a:pathLst>
              <a:path w="502920" h="504825">
                <a:moveTo>
                  <a:pt x="0" y="252222"/>
                </a:moveTo>
                <a:lnTo>
                  <a:pt x="4051" y="206886"/>
                </a:lnTo>
                <a:lnTo>
                  <a:pt x="15732" y="164215"/>
                </a:lnTo>
                <a:lnTo>
                  <a:pt x="34332" y="124922"/>
                </a:lnTo>
                <a:lnTo>
                  <a:pt x="59141" y="89720"/>
                </a:lnTo>
                <a:lnTo>
                  <a:pt x="89448" y="59321"/>
                </a:lnTo>
                <a:lnTo>
                  <a:pt x="124544" y="34436"/>
                </a:lnTo>
                <a:lnTo>
                  <a:pt x="163718" y="15780"/>
                </a:lnTo>
                <a:lnTo>
                  <a:pt x="206260" y="4063"/>
                </a:lnTo>
                <a:lnTo>
                  <a:pt x="251460" y="0"/>
                </a:lnTo>
                <a:lnTo>
                  <a:pt x="296659" y="4063"/>
                </a:lnTo>
                <a:lnTo>
                  <a:pt x="339201" y="15780"/>
                </a:lnTo>
                <a:lnTo>
                  <a:pt x="378375" y="34436"/>
                </a:lnTo>
                <a:lnTo>
                  <a:pt x="413471" y="59321"/>
                </a:lnTo>
                <a:lnTo>
                  <a:pt x="443778" y="89720"/>
                </a:lnTo>
                <a:lnTo>
                  <a:pt x="468587" y="124922"/>
                </a:lnTo>
                <a:lnTo>
                  <a:pt x="487187" y="164215"/>
                </a:lnTo>
                <a:lnTo>
                  <a:pt x="498868" y="206886"/>
                </a:lnTo>
                <a:lnTo>
                  <a:pt x="502920" y="252222"/>
                </a:lnTo>
                <a:lnTo>
                  <a:pt x="498868" y="297557"/>
                </a:lnTo>
                <a:lnTo>
                  <a:pt x="487187" y="340228"/>
                </a:lnTo>
                <a:lnTo>
                  <a:pt x="468587" y="379521"/>
                </a:lnTo>
                <a:lnTo>
                  <a:pt x="443778" y="414723"/>
                </a:lnTo>
                <a:lnTo>
                  <a:pt x="413471" y="445122"/>
                </a:lnTo>
                <a:lnTo>
                  <a:pt x="378375" y="470007"/>
                </a:lnTo>
                <a:lnTo>
                  <a:pt x="339201" y="488663"/>
                </a:lnTo>
                <a:lnTo>
                  <a:pt x="296659" y="500380"/>
                </a:lnTo>
                <a:lnTo>
                  <a:pt x="251460" y="504444"/>
                </a:lnTo>
                <a:lnTo>
                  <a:pt x="206260" y="500380"/>
                </a:lnTo>
                <a:lnTo>
                  <a:pt x="163718" y="488663"/>
                </a:lnTo>
                <a:lnTo>
                  <a:pt x="124544" y="470007"/>
                </a:lnTo>
                <a:lnTo>
                  <a:pt x="89448" y="445122"/>
                </a:lnTo>
                <a:lnTo>
                  <a:pt x="59141" y="414723"/>
                </a:lnTo>
                <a:lnTo>
                  <a:pt x="34332" y="379521"/>
                </a:lnTo>
                <a:lnTo>
                  <a:pt x="15732" y="340228"/>
                </a:lnTo>
                <a:lnTo>
                  <a:pt x="4051" y="297557"/>
                </a:lnTo>
                <a:lnTo>
                  <a:pt x="0" y="252222"/>
                </a:lnTo>
                <a:close/>
              </a:path>
            </a:pathLst>
          </a:custGeom>
          <a:ln w="9144">
            <a:solidFill>
              <a:srgbClr val="8181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086035" y="3259859"/>
            <a:ext cx="1612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v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21671" y="3436644"/>
            <a:ext cx="1270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Times New Roman"/>
                <a:cs typeface="Times New Roman"/>
              </a:rPr>
              <a:t>5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015484" y="2805683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0" y="251460"/>
                </a:moveTo>
                <a:lnTo>
                  <a:pt x="4051" y="206260"/>
                </a:lnTo>
                <a:lnTo>
                  <a:pt x="15732" y="163718"/>
                </a:lnTo>
                <a:lnTo>
                  <a:pt x="34332" y="124544"/>
                </a:lnTo>
                <a:lnTo>
                  <a:pt x="59141" y="89448"/>
                </a:lnTo>
                <a:lnTo>
                  <a:pt x="89448" y="59141"/>
                </a:lnTo>
                <a:lnTo>
                  <a:pt x="124544" y="34332"/>
                </a:lnTo>
                <a:lnTo>
                  <a:pt x="163718" y="15732"/>
                </a:lnTo>
                <a:lnTo>
                  <a:pt x="206260" y="4051"/>
                </a:lnTo>
                <a:lnTo>
                  <a:pt x="251460" y="0"/>
                </a:lnTo>
                <a:lnTo>
                  <a:pt x="296659" y="4051"/>
                </a:lnTo>
                <a:lnTo>
                  <a:pt x="339201" y="15732"/>
                </a:lnTo>
                <a:lnTo>
                  <a:pt x="378375" y="34332"/>
                </a:lnTo>
                <a:lnTo>
                  <a:pt x="413471" y="59141"/>
                </a:lnTo>
                <a:lnTo>
                  <a:pt x="443778" y="89448"/>
                </a:lnTo>
                <a:lnTo>
                  <a:pt x="468587" y="124544"/>
                </a:lnTo>
                <a:lnTo>
                  <a:pt x="487187" y="163718"/>
                </a:lnTo>
                <a:lnTo>
                  <a:pt x="498868" y="206260"/>
                </a:lnTo>
                <a:lnTo>
                  <a:pt x="502920" y="251460"/>
                </a:lnTo>
                <a:lnTo>
                  <a:pt x="498868" y="296659"/>
                </a:lnTo>
                <a:lnTo>
                  <a:pt x="487187" y="339201"/>
                </a:lnTo>
                <a:lnTo>
                  <a:pt x="468587" y="378375"/>
                </a:lnTo>
                <a:lnTo>
                  <a:pt x="443778" y="413471"/>
                </a:lnTo>
                <a:lnTo>
                  <a:pt x="413471" y="443778"/>
                </a:lnTo>
                <a:lnTo>
                  <a:pt x="378375" y="468587"/>
                </a:lnTo>
                <a:lnTo>
                  <a:pt x="339201" y="487187"/>
                </a:lnTo>
                <a:lnTo>
                  <a:pt x="296659" y="498868"/>
                </a:lnTo>
                <a:lnTo>
                  <a:pt x="251460" y="502920"/>
                </a:lnTo>
                <a:lnTo>
                  <a:pt x="206260" y="498868"/>
                </a:lnTo>
                <a:lnTo>
                  <a:pt x="163718" y="487187"/>
                </a:lnTo>
                <a:lnTo>
                  <a:pt x="124544" y="468587"/>
                </a:lnTo>
                <a:lnTo>
                  <a:pt x="89448" y="443778"/>
                </a:lnTo>
                <a:lnTo>
                  <a:pt x="59141" y="413471"/>
                </a:lnTo>
                <a:lnTo>
                  <a:pt x="34332" y="378375"/>
                </a:lnTo>
                <a:lnTo>
                  <a:pt x="15732" y="339201"/>
                </a:lnTo>
                <a:lnTo>
                  <a:pt x="4051" y="296659"/>
                </a:lnTo>
                <a:lnTo>
                  <a:pt x="0" y="2514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5165535" y="2828059"/>
            <a:ext cx="2628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v</a:t>
            </a:r>
            <a:r>
              <a:rPr dirty="0" baseline="-20833" sz="2400" spc="-7">
                <a:latin typeface="Times New Roman"/>
                <a:cs typeface="Times New Roman"/>
              </a:rPr>
              <a:t>4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711195" y="4460747"/>
            <a:ext cx="504825" cy="504825"/>
          </a:xfrm>
          <a:custGeom>
            <a:avLst/>
            <a:gdLst/>
            <a:ahLst/>
            <a:cxnLst/>
            <a:rect l="l" t="t" r="r" b="b"/>
            <a:pathLst>
              <a:path w="504825" h="504825">
                <a:moveTo>
                  <a:pt x="252222" y="0"/>
                </a:moveTo>
                <a:lnTo>
                  <a:pt x="206886" y="4063"/>
                </a:lnTo>
                <a:lnTo>
                  <a:pt x="164215" y="15780"/>
                </a:lnTo>
                <a:lnTo>
                  <a:pt x="124922" y="34436"/>
                </a:lnTo>
                <a:lnTo>
                  <a:pt x="89720" y="59321"/>
                </a:lnTo>
                <a:lnTo>
                  <a:pt x="59321" y="89720"/>
                </a:lnTo>
                <a:lnTo>
                  <a:pt x="34436" y="124922"/>
                </a:lnTo>
                <a:lnTo>
                  <a:pt x="15780" y="164215"/>
                </a:lnTo>
                <a:lnTo>
                  <a:pt x="4063" y="206886"/>
                </a:lnTo>
                <a:lnTo>
                  <a:pt x="0" y="252221"/>
                </a:lnTo>
                <a:lnTo>
                  <a:pt x="4063" y="297557"/>
                </a:lnTo>
                <a:lnTo>
                  <a:pt x="15780" y="340228"/>
                </a:lnTo>
                <a:lnTo>
                  <a:pt x="34436" y="379521"/>
                </a:lnTo>
                <a:lnTo>
                  <a:pt x="59321" y="414723"/>
                </a:lnTo>
                <a:lnTo>
                  <a:pt x="89720" y="445122"/>
                </a:lnTo>
                <a:lnTo>
                  <a:pt x="124922" y="470007"/>
                </a:lnTo>
                <a:lnTo>
                  <a:pt x="164215" y="488663"/>
                </a:lnTo>
                <a:lnTo>
                  <a:pt x="206886" y="500380"/>
                </a:lnTo>
                <a:lnTo>
                  <a:pt x="252222" y="504443"/>
                </a:lnTo>
                <a:lnTo>
                  <a:pt x="297557" y="500380"/>
                </a:lnTo>
                <a:lnTo>
                  <a:pt x="340228" y="488663"/>
                </a:lnTo>
                <a:lnTo>
                  <a:pt x="379521" y="470007"/>
                </a:lnTo>
                <a:lnTo>
                  <a:pt x="414723" y="445122"/>
                </a:lnTo>
                <a:lnTo>
                  <a:pt x="445122" y="414723"/>
                </a:lnTo>
                <a:lnTo>
                  <a:pt x="470007" y="379521"/>
                </a:lnTo>
                <a:lnTo>
                  <a:pt x="488663" y="340228"/>
                </a:lnTo>
                <a:lnTo>
                  <a:pt x="500380" y="297557"/>
                </a:lnTo>
                <a:lnTo>
                  <a:pt x="504444" y="252221"/>
                </a:lnTo>
                <a:lnTo>
                  <a:pt x="500380" y="206886"/>
                </a:lnTo>
                <a:lnTo>
                  <a:pt x="488663" y="164215"/>
                </a:lnTo>
                <a:lnTo>
                  <a:pt x="470007" y="124922"/>
                </a:lnTo>
                <a:lnTo>
                  <a:pt x="445122" y="89720"/>
                </a:lnTo>
                <a:lnTo>
                  <a:pt x="414723" y="59321"/>
                </a:lnTo>
                <a:lnTo>
                  <a:pt x="379521" y="34436"/>
                </a:lnTo>
                <a:lnTo>
                  <a:pt x="340228" y="15780"/>
                </a:lnTo>
                <a:lnTo>
                  <a:pt x="297557" y="4063"/>
                </a:lnTo>
                <a:lnTo>
                  <a:pt x="2522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5985764" y="3004843"/>
            <a:ext cx="82486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11530" algn="l"/>
              </a:tabLst>
            </a:pPr>
            <a:r>
              <a:rPr dirty="0" u="dashLong" sz="16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dashLong" sz="16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711195" y="4460747"/>
            <a:ext cx="504825" cy="504825"/>
          </a:xfrm>
          <a:custGeom>
            <a:avLst/>
            <a:gdLst/>
            <a:ahLst/>
            <a:cxnLst/>
            <a:rect l="l" t="t" r="r" b="b"/>
            <a:pathLst>
              <a:path w="504825" h="504825">
                <a:moveTo>
                  <a:pt x="0" y="252221"/>
                </a:moveTo>
                <a:lnTo>
                  <a:pt x="4063" y="206886"/>
                </a:lnTo>
                <a:lnTo>
                  <a:pt x="15780" y="164215"/>
                </a:lnTo>
                <a:lnTo>
                  <a:pt x="34436" y="124922"/>
                </a:lnTo>
                <a:lnTo>
                  <a:pt x="59321" y="89720"/>
                </a:lnTo>
                <a:lnTo>
                  <a:pt x="89720" y="59321"/>
                </a:lnTo>
                <a:lnTo>
                  <a:pt x="124922" y="34436"/>
                </a:lnTo>
                <a:lnTo>
                  <a:pt x="164215" y="15780"/>
                </a:lnTo>
                <a:lnTo>
                  <a:pt x="206886" y="4063"/>
                </a:lnTo>
                <a:lnTo>
                  <a:pt x="252222" y="0"/>
                </a:lnTo>
                <a:lnTo>
                  <a:pt x="297557" y="4063"/>
                </a:lnTo>
                <a:lnTo>
                  <a:pt x="340228" y="15780"/>
                </a:lnTo>
                <a:lnTo>
                  <a:pt x="379521" y="34436"/>
                </a:lnTo>
                <a:lnTo>
                  <a:pt x="414723" y="59321"/>
                </a:lnTo>
                <a:lnTo>
                  <a:pt x="445122" y="89720"/>
                </a:lnTo>
                <a:lnTo>
                  <a:pt x="470007" y="124922"/>
                </a:lnTo>
                <a:lnTo>
                  <a:pt x="488663" y="164215"/>
                </a:lnTo>
                <a:lnTo>
                  <a:pt x="500380" y="206886"/>
                </a:lnTo>
                <a:lnTo>
                  <a:pt x="504444" y="252221"/>
                </a:lnTo>
                <a:lnTo>
                  <a:pt x="500380" y="297557"/>
                </a:lnTo>
                <a:lnTo>
                  <a:pt x="488663" y="340228"/>
                </a:lnTo>
                <a:lnTo>
                  <a:pt x="470007" y="379521"/>
                </a:lnTo>
                <a:lnTo>
                  <a:pt x="445122" y="414723"/>
                </a:lnTo>
                <a:lnTo>
                  <a:pt x="414723" y="445122"/>
                </a:lnTo>
                <a:lnTo>
                  <a:pt x="379521" y="470007"/>
                </a:lnTo>
                <a:lnTo>
                  <a:pt x="340228" y="488663"/>
                </a:lnTo>
                <a:lnTo>
                  <a:pt x="297557" y="500380"/>
                </a:lnTo>
                <a:lnTo>
                  <a:pt x="252222" y="504443"/>
                </a:lnTo>
                <a:lnTo>
                  <a:pt x="206886" y="500380"/>
                </a:lnTo>
                <a:lnTo>
                  <a:pt x="164215" y="488663"/>
                </a:lnTo>
                <a:lnTo>
                  <a:pt x="124922" y="470007"/>
                </a:lnTo>
                <a:lnTo>
                  <a:pt x="89720" y="445122"/>
                </a:lnTo>
                <a:lnTo>
                  <a:pt x="59321" y="414723"/>
                </a:lnTo>
                <a:lnTo>
                  <a:pt x="34436" y="379521"/>
                </a:lnTo>
                <a:lnTo>
                  <a:pt x="15780" y="340228"/>
                </a:lnTo>
                <a:lnTo>
                  <a:pt x="4063" y="297557"/>
                </a:lnTo>
                <a:lnTo>
                  <a:pt x="0" y="252221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2862074" y="4483821"/>
            <a:ext cx="2628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dirty="0" baseline="-20833" sz="2400" spc="-7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657344" y="4460747"/>
            <a:ext cx="502920" cy="504825"/>
          </a:xfrm>
          <a:custGeom>
            <a:avLst/>
            <a:gdLst/>
            <a:ahLst/>
            <a:cxnLst/>
            <a:rect l="l" t="t" r="r" b="b"/>
            <a:pathLst>
              <a:path w="502920" h="504825">
                <a:moveTo>
                  <a:pt x="251460" y="0"/>
                </a:moveTo>
                <a:lnTo>
                  <a:pt x="206260" y="4063"/>
                </a:lnTo>
                <a:lnTo>
                  <a:pt x="163718" y="15780"/>
                </a:lnTo>
                <a:lnTo>
                  <a:pt x="124544" y="34436"/>
                </a:lnTo>
                <a:lnTo>
                  <a:pt x="89448" y="59321"/>
                </a:lnTo>
                <a:lnTo>
                  <a:pt x="59141" y="89720"/>
                </a:lnTo>
                <a:lnTo>
                  <a:pt x="34332" y="124922"/>
                </a:lnTo>
                <a:lnTo>
                  <a:pt x="15732" y="164215"/>
                </a:lnTo>
                <a:lnTo>
                  <a:pt x="4051" y="206886"/>
                </a:lnTo>
                <a:lnTo>
                  <a:pt x="0" y="252221"/>
                </a:lnTo>
                <a:lnTo>
                  <a:pt x="4051" y="297557"/>
                </a:lnTo>
                <a:lnTo>
                  <a:pt x="15732" y="340228"/>
                </a:lnTo>
                <a:lnTo>
                  <a:pt x="34332" y="379521"/>
                </a:lnTo>
                <a:lnTo>
                  <a:pt x="59141" y="414723"/>
                </a:lnTo>
                <a:lnTo>
                  <a:pt x="89448" y="445122"/>
                </a:lnTo>
                <a:lnTo>
                  <a:pt x="124544" y="470007"/>
                </a:lnTo>
                <a:lnTo>
                  <a:pt x="163718" y="488663"/>
                </a:lnTo>
                <a:lnTo>
                  <a:pt x="206260" y="500380"/>
                </a:lnTo>
                <a:lnTo>
                  <a:pt x="251460" y="504443"/>
                </a:lnTo>
                <a:lnTo>
                  <a:pt x="296659" y="500380"/>
                </a:lnTo>
                <a:lnTo>
                  <a:pt x="339201" y="488663"/>
                </a:lnTo>
                <a:lnTo>
                  <a:pt x="378375" y="470007"/>
                </a:lnTo>
                <a:lnTo>
                  <a:pt x="413471" y="445122"/>
                </a:lnTo>
                <a:lnTo>
                  <a:pt x="443778" y="414723"/>
                </a:lnTo>
                <a:lnTo>
                  <a:pt x="468587" y="379521"/>
                </a:lnTo>
                <a:lnTo>
                  <a:pt x="487187" y="340228"/>
                </a:lnTo>
                <a:lnTo>
                  <a:pt x="498868" y="297557"/>
                </a:lnTo>
                <a:lnTo>
                  <a:pt x="502920" y="252221"/>
                </a:lnTo>
                <a:lnTo>
                  <a:pt x="498868" y="206886"/>
                </a:lnTo>
                <a:lnTo>
                  <a:pt x="487187" y="164215"/>
                </a:lnTo>
                <a:lnTo>
                  <a:pt x="468587" y="124922"/>
                </a:lnTo>
                <a:lnTo>
                  <a:pt x="443778" y="89720"/>
                </a:lnTo>
                <a:lnTo>
                  <a:pt x="413471" y="59321"/>
                </a:lnTo>
                <a:lnTo>
                  <a:pt x="378375" y="34436"/>
                </a:lnTo>
                <a:lnTo>
                  <a:pt x="339201" y="15780"/>
                </a:lnTo>
                <a:lnTo>
                  <a:pt x="296659" y="4063"/>
                </a:lnTo>
                <a:lnTo>
                  <a:pt x="251460" y="0"/>
                </a:lnTo>
                <a:close/>
              </a:path>
            </a:pathLst>
          </a:custGeom>
          <a:solidFill>
            <a:srgbClr val="8181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657344" y="4460747"/>
            <a:ext cx="502920" cy="504825"/>
          </a:xfrm>
          <a:custGeom>
            <a:avLst/>
            <a:gdLst/>
            <a:ahLst/>
            <a:cxnLst/>
            <a:rect l="l" t="t" r="r" b="b"/>
            <a:pathLst>
              <a:path w="502920" h="504825">
                <a:moveTo>
                  <a:pt x="0" y="252221"/>
                </a:moveTo>
                <a:lnTo>
                  <a:pt x="4051" y="206886"/>
                </a:lnTo>
                <a:lnTo>
                  <a:pt x="15732" y="164215"/>
                </a:lnTo>
                <a:lnTo>
                  <a:pt x="34332" y="124922"/>
                </a:lnTo>
                <a:lnTo>
                  <a:pt x="59141" y="89720"/>
                </a:lnTo>
                <a:lnTo>
                  <a:pt x="89448" y="59321"/>
                </a:lnTo>
                <a:lnTo>
                  <a:pt x="124544" y="34436"/>
                </a:lnTo>
                <a:lnTo>
                  <a:pt x="163718" y="15780"/>
                </a:lnTo>
                <a:lnTo>
                  <a:pt x="206260" y="4063"/>
                </a:lnTo>
                <a:lnTo>
                  <a:pt x="251460" y="0"/>
                </a:lnTo>
                <a:lnTo>
                  <a:pt x="296659" y="4063"/>
                </a:lnTo>
                <a:lnTo>
                  <a:pt x="339201" y="15780"/>
                </a:lnTo>
                <a:lnTo>
                  <a:pt x="378375" y="34436"/>
                </a:lnTo>
                <a:lnTo>
                  <a:pt x="413471" y="59321"/>
                </a:lnTo>
                <a:lnTo>
                  <a:pt x="443778" y="89720"/>
                </a:lnTo>
                <a:lnTo>
                  <a:pt x="468587" y="124922"/>
                </a:lnTo>
                <a:lnTo>
                  <a:pt x="487187" y="164215"/>
                </a:lnTo>
                <a:lnTo>
                  <a:pt x="498868" y="206886"/>
                </a:lnTo>
                <a:lnTo>
                  <a:pt x="502920" y="252221"/>
                </a:lnTo>
                <a:lnTo>
                  <a:pt x="498868" y="297557"/>
                </a:lnTo>
                <a:lnTo>
                  <a:pt x="487187" y="340228"/>
                </a:lnTo>
                <a:lnTo>
                  <a:pt x="468587" y="379521"/>
                </a:lnTo>
                <a:lnTo>
                  <a:pt x="443778" y="414723"/>
                </a:lnTo>
                <a:lnTo>
                  <a:pt x="413471" y="445122"/>
                </a:lnTo>
                <a:lnTo>
                  <a:pt x="378375" y="470007"/>
                </a:lnTo>
                <a:lnTo>
                  <a:pt x="339201" y="488663"/>
                </a:lnTo>
                <a:lnTo>
                  <a:pt x="296659" y="500380"/>
                </a:lnTo>
                <a:lnTo>
                  <a:pt x="251460" y="504443"/>
                </a:lnTo>
                <a:lnTo>
                  <a:pt x="206260" y="500380"/>
                </a:lnTo>
                <a:lnTo>
                  <a:pt x="163718" y="488663"/>
                </a:lnTo>
                <a:lnTo>
                  <a:pt x="124544" y="470007"/>
                </a:lnTo>
                <a:lnTo>
                  <a:pt x="89448" y="445122"/>
                </a:lnTo>
                <a:lnTo>
                  <a:pt x="59141" y="414723"/>
                </a:lnTo>
                <a:lnTo>
                  <a:pt x="34332" y="379521"/>
                </a:lnTo>
                <a:lnTo>
                  <a:pt x="15732" y="340228"/>
                </a:lnTo>
                <a:lnTo>
                  <a:pt x="4051" y="297557"/>
                </a:lnTo>
                <a:lnTo>
                  <a:pt x="0" y="252221"/>
                </a:lnTo>
                <a:close/>
              </a:path>
            </a:pathLst>
          </a:custGeom>
          <a:ln w="9144">
            <a:solidFill>
              <a:srgbClr val="8181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4806760" y="4483821"/>
            <a:ext cx="2628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v</a:t>
            </a:r>
            <a:r>
              <a:rPr dirty="0" baseline="-20833" sz="2400" spc="-7">
                <a:latin typeface="Times New Roman"/>
                <a:cs typeface="Times New Roman"/>
              </a:rPr>
              <a:t>6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952744" y="5108447"/>
            <a:ext cx="502920" cy="504825"/>
          </a:xfrm>
          <a:custGeom>
            <a:avLst/>
            <a:gdLst/>
            <a:ahLst/>
            <a:cxnLst/>
            <a:rect l="l" t="t" r="r" b="b"/>
            <a:pathLst>
              <a:path w="502920" h="504825">
                <a:moveTo>
                  <a:pt x="251460" y="0"/>
                </a:moveTo>
                <a:lnTo>
                  <a:pt x="206260" y="4063"/>
                </a:lnTo>
                <a:lnTo>
                  <a:pt x="163718" y="15780"/>
                </a:lnTo>
                <a:lnTo>
                  <a:pt x="124544" y="34436"/>
                </a:lnTo>
                <a:lnTo>
                  <a:pt x="89448" y="59321"/>
                </a:lnTo>
                <a:lnTo>
                  <a:pt x="59141" y="89720"/>
                </a:lnTo>
                <a:lnTo>
                  <a:pt x="34332" y="124922"/>
                </a:lnTo>
                <a:lnTo>
                  <a:pt x="15732" y="164215"/>
                </a:lnTo>
                <a:lnTo>
                  <a:pt x="4051" y="206886"/>
                </a:lnTo>
                <a:lnTo>
                  <a:pt x="0" y="252221"/>
                </a:lnTo>
                <a:lnTo>
                  <a:pt x="4051" y="297557"/>
                </a:lnTo>
                <a:lnTo>
                  <a:pt x="15732" y="340228"/>
                </a:lnTo>
                <a:lnTo>
                  <a:pt x="34332" y="379521"/>
                </a:lnTo>
                <a:lnTo>
                  <a:pt x="59141" y="414723"/>
                </a:lnTo>
                <a:lnTo>
                  <a:pt x="89448" y="445122"/>
                </a:lnTo>
                <a:lnTo>
                  <a:pt x="124544" y="470007"/>
                </a:lnTo>
                <a:lnTo>
                  <a:pt x="163718" y="488663"/>
                </a:lnTo>
                <a:lnTo>
                  <a:pt x="206260" y="500380"/>
                </a:lnTo>
                <a:lnTo>
                  <a:pt x="251460" y="504443"/>
                </a:lnTo>
                <a:lnTo>
                  <a:pt x="296659" y="500380"/>
                </a:lnTo>
                <a:lnTo>
                  <a:pt x="339201" y="488663"/>
                </a:lnTo>
                <a:lnTo>
                  <a:pt x="378375" y="470007"/>
                </a:lnTo>
                <a:lnTo>
                  <a:pt x="413471" y="445122"/>
                </a:lnTo>
                <a:lnTo>
                  <a:pt x="443778" y="414723"/>
                </a:lnTo>
                <a:lnTo>
                  <a:pt x="468587" y="379521"/>
                </a:lnTo>
                <a:lnTo>
                  <a:pt x="487187" y="340228"/>
                </a:lnTo>
                <a:lnTo>
                  <a:pt x="498868" y="297557"/>
                </a:lnTo>
                <a:lnTo>
                  <a:pt x="502920" y="252221"/>
                </a:lnTo>
                <a:lnTo>
                  <a:pt x="498868" y="206886"/>
                </a:lnTo>
                <a:lnTo>
                  <a:pt x="487187" y="164215"/>
                </a:lnTo>
                <a:lnTo>
                  <a:pt x="468587" y="124922"/>
                </a:lnTo>
                <a:lnTo>
                  <a:pt x="443778" y="89720"/>
                </a:lnTo>
                <a:lnTo>
                  <a:pt x="413471" y="59321"/>
                </a:lnTo>
                <a:lnTo>
                  <a:pt x="378375" y="34436"/>
                </a:lnTo>
                <a:lnTo>
                  <a:pt x="339201" y="15780"/>
                </a:lnTo>
                <a:lnTo>
                  <a:pt x="296659" y="4063"/>
                </a:lnTo>
                <a:lnTo>
                  <a:pt x="2514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952744" y="5108447"/>
            <a:ext cx="502920" cy="504825"/>
          </a:xfrm>
          <a:custGeom>
            <a:avLst/>
            <a:gdLst/>
            <a:ahLst/>
            <a:cxnLst/>
            <a:rect l="l" t="t" r="r" b="b"/>
            <a:pathLst>
              <a:path w="502920" h="504825">
                <a:moveTo>
                  <a:pt x="0" y="252221"/>
                </a:moveTo>
                <a:lnTo>
                  <a:pt x="4051" y="206886"/>
                </a:lnTo>
                <a:lnTo>
                  <a:pt x="15732" y="164215"/>
                </a:lnTo>
                <a:lnTo>
                  <a:pt x="34332" y="124922"/>
                </a:lnTo>
                <a:lnTo>
                  <a:pt x="59141" y="89720"/>
                </a:lnTo>
                <a:lnTo>
                  <a:pt x="89448" y="59321"/>
                </a:lnTo>
                <a:lnTo>
                  <a:pt x="124544" y="34436"/>
                </a:lnTo>
                <a:lnTo>
                  <a:pt x="163718" y="15780"/>
                </a:lnTo>
                <a:lnTo>
                  <a:pt x="206260" y="4063"/>
                </a:lnTo>
                <a:lnTo>
                  <a:pt x="251460" y="0"/>
                </a:lnTo>
                <a:lnTo>
                  <a:pt x="296659" y="4063"/>
                </a:lnTo>
                <a:lnTo>
                  <a:pt x="339201" y="15780"/>
                </a:lnTo>
                <a:lnTo>
                  <a:pt x="378375" y="34436"/>
                </a:lnTo>
                <a:lnTo>
                  <a:pt x="413471" y="59321"/>
                </a:lnTo>
                <a:lnTo>
                  <a:pt x="443778" y="89720"/>
                </a:lnTo>
                <a:lnTo>
                  <a:pt x="468587" y="124922"/>
                </a:lnTo>
                <a:lnTo>
                  <a:pt x="487187" y="164215"/>
                </a:lnTo>
                <a:lnTo>
                  <a:pt x="498868" y="206886"/>
                </a:lnTo>
                <a:lnTo>
                  <a:pt x="502920" y="252221"/>
                </a:lnTo>
                <a:lnTo>
                  <a:pt x="498868" y="297557"/>
                </a:lnTo>
                <a:lnTo>
                  <a:pt x="487187" y="340228"/>
                </a:lnTo>
                <a:lnTo>
                  <a:pt x="468587" y="379521"/>
                </a:lnTo>
                <a:lnTo>
                  <a:pt x="443778" y="414723"/>
                </a:lnTo>
                <a:lnTo>
                  <a:pt x="413471" y="445122"/>
                </a:lnTo>
                <a:lnTo>
                  <a:pt x="378375" y="470007"/>
                </a:lnTo>
                <a:lnTo>
                  <a:pt x="339201" y="488663"/>
                </a:lnTo>
                <a:lnTo>
                  <a:pt x="296659" y="500380"/>
                </a:lnTo>
                <a:lnTo>
                  <a:pt x="251460" y="504443"/>
                </a:lnTo>
                <a:lnTo>
                  <a:pt x="206260" y="500380"/>
                </a:lnTo>
                <a:lnTo>
                  <a:pt x="163718" y="488663"/>
                </a:lnTo>
                <a:lnTo>
                  <a:pt x="124544" y="470007"/>
                </a:lnTo>
                <a:lnTo>
                  <a:pt x="89448" y="445122"/>
                </a:lnTo>
                <a:lnTo>
                  <a:pt x="59141" y="414723"/>
                </a:lnTo>
                <a:lnTo>
                  <a:pt x="34332" y="379521"/>
                </a:lnTo>
                <a:lnTo>
                  <a:pt x="15732" y="340228"/>
                </a:lnTo>
                <a:lnTo>
                  <a:pt x="4051" y="297557"/>
                </a:lnTo>
                <a:lnTo>
                  <a:pt x="0" y="252221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6102160" y="5131521"/>
            <a:ext cx="2628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v</a:t>
            </a:r>
            <a:r>
              <a:rPr dirty="0" baseline="-20833" sz="2400" spc="-7">
                <a:latin typeface="Times New Roman"/>
                <a:cs typeface="Times New Roman"/>
              </a:rPr>
              <a:t>7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248143" y="5324855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60" y="0"/>
                </a:moveTo>
                <a:lnTo>
                  <a:pt x="206260" y="4051"/>
                </a:lnTo>
                <a:lnTo>
                  <a:pt x="163718" y="15732"/>
                </a:lnTo>
                <a:lnTo>
                  <a:pt x="124544" y="34332"/>
                </a:lnTo>
                <a:lnTo>
                  <a:pt x="89448" y="59141"/>
                </a:lnTo>
                <a:lnTo>
                  <a:pt x="59141" y="89448"/>
                </a:lnTo>
                <a:lnTo>
                  <a:pt x="34332" y="124544"/>
                </a:lnTo>
                <a:lnTo>
                  <a:pt x="15732" y="163718"/>
                </a:lnTo>
                <a:lnTo>
                  <a:pt x="4051" y="206260"/>
                </a:lnTo>
                <a:lnTo>
                  <a:pt x="0" y="251460"/>
                </a:lnTo>
                <a:lnTo>
                  <a:pt x="4051" y="296659"/>
                </a:lnTo>
                <a:lnTo>
                  <a:pt x="15732" y="339201"/>
                </a:lnTo>
                <a:lnTo>
                  <a:pt x="34332" y="378375"/>
                </a:lnTo>
                <a:lnTo>
                  <a:pt x="59141" y="413471"/>
                </a:lnTo>
                <a:lnTo>
                  <a:pt x="89448" y="443778"/>
                </a:lnTo>
                <a:lnTo>
                  <a:pt x="124544" y="468587"/>
                </a:lnTo>
                <a:lnTo>
                  <a:pt x="163718" y="487187"/>
                </a:lnTo>
                <a:lnTo>
                  <a:pt x="206260" y="498868"/>
                </a:lnTo>
                <a:lnTo>
                  <a:pt x="251460" y="502920"/>
                </a:lnTo>
                <a:lnTo>
                  <a:pt x="296659" y="498868"/>
                </a:lnTo>
                <a:lnTo>
                  <a:pt x="339201" y="487187"/>
                </a:lnTo>
                <a:lnTo>
                  <a:pt x="378375" y="468587"/>
                </a:lnTo>
                <a:lnTo>
                  <a:pt x="413471" y="443778"/>
                </a:lnTo>
                <a:lnTo>
                  <a:pt x="443778" y="413471"/>
                </a:lnTo>
                <a:lnTo>
                  <a:pt x="468587" y="378375"/>
                </a:lnTo>
                <a:lnTo>
                  <a:pt x="487187" y="339201"/>
                </a:lnTo>
                <a:lnTo>
                  <a:pt x="498868" y="296659"/>
                </a:lnTo>
                <a:lnTo>
                  <a:pt x="502920" y="251460"/>
                </a:lnTo>
                <a:lnTo>
                  <a:pt x="498868" y="206260"/>
                </a:lnTo>
                <a:lnTo>
                  <a:pt x="487187" y="163718"/>
                </a:lnTo>
                <a:lnTo>
                  <a:pt x="468587" y="124544"/>
                </a:lnTo>
                <a:lnTo>
                  <a:pt x="443778" y="89448"/>
                </a:lnTo>
                <a:lnTo>
                  <a:pt x="413471" y="59141"/>
                </a:lnTo>
                <a:lnTo>
                  <a:pt x="378375" y="34332"/>
                </a:lnTo>
                <a:lnTo>
                  <a:pt x="339201" y="15732"/>
                </a:lnTo>
                <a:lnTo>
                  <a:pt x="296659" y="4051"/>
                </a:lnTo>
                <a:lnTo>
                  <a:pt x="2514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248143" y="5324855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0" y="251460"/>
                </a:moveTo>
                <a:lnTo>
                  <a:pt x="4051" y="206260"/>
                </a:lnTo>
                <a:lnTo>
                  <a:pt x="15732" y="163718"/>
                </a:lnTo>
                <a:lnTo>
                  <a:pt x="34332" y="124544"/>
                </a:lnTo>
                <a:lnTo>
                  <a:pt x="59141" y="89448"/>
                </a:lnTo>
                <a:lnTo>
                  <a:pt x="89448" y="59141"/>
                </a:lnTo>
                <a:lnTo>
                  <a:pt x="124544" y="34332"/>
                </a:lnTo>
                <a:lnTo>
                  <a:pt x="163718" y="15732"/>
                </a:lnTo>
                <a:lnTo>
                  <a:pt x="206260" y="4051"/>
                </a:lnTo>
                <a:lnTo>
                  <a:pt x="251460" y="0"/>
                </a:lnTo>
                <a:lnTo>
                  <a:pt x="296659" y="4051"/>
                </a:lnTo>
                <a:lnTo>
                  <a:pt x="339201" y="15732"/>
                </a:lnTo>
                <a:lnTo>
                  <a:pt x="378375" y="34332"/>
                </a:lnTo>
                <a:lnTo>
                  <a:pt x="413471" y="59141"/>
                </a:lnTo>
                <a:lnTo>
                  <a:pt x="443778" y="89448"/>
                </a:lnTo>
                <a:lnTo>
                  <a:pt x="468587" y="124544"/>
                </a:lnTo>
                <a:lnTo>
                  <a:pt x="487187" y="163718"/>
                </a:lnTo>
                <a:lnTo>
                  <a:pt x="498868" y="206260"/>
                </a:lnTo>
                <a:lnTo>
                  <a:pt x="502920" y="251460"/>
                </a:lnTo>
                <a:lnTo>
                  <a:pt x="498868" y="296659"/>
                </a:lnTo>
                <a:lnTo>
                  <a:pt x="487187" y="339201"/>
                </a:lnTo>
                <a:lnTo>
                  <a:pt x="468587" y="378375"/>
                </a:lnTo>
                <a:lnTo>
                  <a:pt x="443778" y="413471"/>
                </a:lnTo>
                <a:lnTo>
                  <a:pt x="413471" y="443778"/>
                </a:lnTo>
                <a:lnTo>
                  <a:pt x="378375" y="468587"/>
                </a:lnTo>
                <a:lnTo>
                  <a:pt x="339201" y="487187"/>
                </a:lnTo>
                <a:lnTo>
                  <a:pt x="296659" y="498868"/>
                </a:lnTo>
                <a:lnTo>
                  <a:pt x="251460" y="502920"/>
                </a:lnTo>
                <a:lnTo>
                  <a:pt x="206260" y="498868"/>
                </a:lnTo>
                <a:lnTo>
                  <a:pt x="163718" y="487187"/>
                </a:lnTo>
                <a:lnTo>
                  <a:pt x="124544" y="468587"/>
                </a:lnTo>
                <a:lnTo>
                  <a:pt x="89448" y="443778"/>
                </a:lnTo>
                <a:lnTo>
                  <a:pt x="59141" y="413471"/>
                </a:lnTo>
                <a:lnTo>
                  <a:pt x="34332" y="378375"/>
                </a:lnTo>
                <a:lnTo>
                  <a:pt x="15732" y="339201"/>
                </a:lnTo>
                <a:lnTo>
                  <a:pt x="4051" y="296659"/>
                </a:lnTo>
                <a:lnTo>
                  <a:pt x="0" y="2514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7397560" y="5347421"/>
            <a:ext cx="2628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v</a:t>
            </a:r>
            <a:r>
              <a:rPr dirty="0" baseline="-20833" sz="2400" spc="-7">
                <a:latin typeface="Times New Roman"/>
                <a:cs typeface="Times New Roman"/>
              </a:rPr>
              <a:t>8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631948" y="2342388"/>
            <a:ext cx="862571" cy="1142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009315" y="2375154"/>
            <a:ext cx="422275" cy="664210"/>
          </a:xfrm>
          <a:custGeom>
            <a:avLst/>
            <a:gdLst/>
            <a:ahLst/>
            <a:cxnLst/>
            <a:rect l="l" t="t" r="r" b="b"/>
            <a:pathLst>
              <a:path w="422275" h="664210">
                <a:moveTo>
                  <a:pt x="421970" y="0"/>
                </a:moveTo>
                <a:lnTo>
                  <a:pt x="0" y="663638"/>
                </a:lnTo>
              </a:path>
            </a:pathLst>
          </a:custGeom>
          <a:ln w="50292">
            <a:solidFill>
              <a:srgbClr val="E684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928364" y="2886450"/>
            <a:ext cx="241300" cy="280035"/>
          </a:xfrm>
          <a:custGeom>
            <a:avLst/>
            <a:gdLst/>
            <a:ahLst/>
            <a:cxnLst/>
            <a:rect l="l" t="t" r="r" b="b"/>
            <a:pathLst>
              <a:path w="241300" h="280035">
                <a:moveTo>
                  <a:pt x="28816" y="0"/>
                </a:moveTo>
                <a:lnTo>
                  <a:pt x="0" y="279654"/>
                </a:lnTo>
                <a:lnTo>
                  <a:pt x="212005" y="152336"/>
                </a:lnTo>
                <a:lnTo>
                  <a:pt x="80949" y="152336"/>
                </a:lnTo>
                <a:lnTo>
                  <a:pt x="28816" y="0"/>
                </a:lnTo>
                <a:close/>
              </a:path>
              <a:path w="241300" h="280035">
                <a:moveTo>
                  <a:pt x="241020" y="134912"/>
                </a:moveTo>
                <a:lnTo>
                  <a:pt x="80949" y="152336"/>
                </a:lnTo>
                <a:lnTo>
                  <a:pt x="212005" y="152336"/>
                </a:lnTo>
                <a:lnTo>
                  <a:pt x="241020" y="134912"/>
                </a:lnTo>
                <a:close/>
              </a:path>
            </a:pathLst>
          </a:custGeom>
          <a:solidFill>
            <a:srgbClr val="E6842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631948" y="3575303"/>
            <a:ext cx="592823" cy="12054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783585" y="3598926"/>
            <a:ext cx="120014" cy="714375"/>
          </a:xfrm>
          <a:custGeom>
            <a:avLst/>
            <a:gdLst/>
            <a:ahLst/>
            <a:cxnLst/>
            <a:rect l="l" t="t" r="r" b="b"/>
            <a:pathLst>
              <a:path w="120014" h="714375">
                <a:moveTo>
                  <a:pt x="0" y="0"/>
                </a:moveTo>
                <a:lnTo>
                  <a:pt x="119811" y="713790"/>
                </a:lnTo>
              </a:path>
            </a:pathLst>
          </a:custGeom>
          <a:ln w="50292">
            <a:solidFill>
              <a:srgbClr val="E684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762759" y="4192711"/>
            <a:ext cx="248285" cy="269240"/>
          </a:xfrm>
          <a:custGeom>
            <a:avLst/>
            <a:gdLst/>
            <a:ahLst/>
            <a:cxnLst/>
            <a:rect l="l" t="t" r="r" b="b"/>
            <a:pathLst>
              <a:path w="248285" h="269239">
                <a:moveTo>
                  <a:pt x="0" y="41605"/>
                </a:moveTo>
                <a:lnTo>
                  <a:pt x="165608" y="268795"/>
                </a:lnTo>
                <a:lnTo>
                  <a:pt x="211212" y="120002"/>
                </a:lnTo>
                <a:lnTo>
                  <a:pt x="140639" y="120002"/>
                </a:lnTo>
                <a:lnTo>
                  <a:pt x="0" y="41605"/>
                </a:lnTo>
                <a:close/>
              </a:path>
              <a:path w="248285" h="269239">
                <a:moveTo>
                  <a:pt x="247992" y="0"/>
                </a:moveTo>
                <a:lnTo>
                  <a:pt x="140639" y="120002"/>
                </a:lnTo>
                <a:lnTo>
                  <a:pt x="211212" y="120002"/>
                </a:lnTo>
                <a:lnTo>
                  <a:pt x="247992" y="0"/>
                </a:lnTo>
                <a:close/>
              </a:path>
            </a:pathLst>
          </a:custGeom>
          <a:solidFill>
            <a:srgbClr val="E6842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955035" y="3182111"/>
            <a:ext cx="1278635" cy="5913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999994" y="3382517"/>
            <a:ext cx="787400" cy="60325"/>
          </a:xfrm>
          <a:custGeom>
            <a:avLst/>
            <a:gdLst/>
            <a:ahLst/>
            <a:cxnLst/>
            <a:rect l="l" t="t" r="r" b="b"/>
            <a:pathLst>
              <a:path w="787400" h="60325">
                <a:moveTo>
                  <a:pt x="0" y="0"/>
                </a:moveTo>
                <a:lnTo>
                  <a:pt x="786828" y="60134"/>
                </a:lnTo>
              </a:path>
            </a:pathLst>
          </a:custGeom>
          <a:ln w="50292">
            <a:solidFill>
              <a:srgbClr val="E684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676937" y="3309610"/>
            <a:ext cx="260350" cy="250825"/>
          </a:xfrm>
          <a:custGeom>
            <a:avLst/>
            <a:gdLst/>
            <a:ahLst/>
            <a:cxnLst/>
            <a:rect l="l" t="t" r="r" b="b"/>
            <a:pathLst>
              <a:path w="260350" h="250825">
                <a:moveTo>
                  <a:pt x="19176" y="0"/>
                </a:moveTo>
                <a:lnTo>
                  <a:pt x="109880" y="133032"/>
                </a:lnTo>
                <a:lnTo>
                  <a:pt x="0" y="250723"/>
                </a:lnTo>
                <a:lnTo>
                  <a:pt x="260311" y="144538"/>
                </a:lnTo>
                <a:lnTo>
                  <a:pt x="19176" y="0"/>
                </a:lnTo>
                <a:close/>
              </a:path>
            </a:pathLst>
          </a:custGeom>
          <a:solidFill>
            <a:srgbClr val="E6842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863340" y="2301239"/>
            <a:ext cx="1097280" cy="618490"/>
          </a:xfrm>
          <a:custGeom>
            <a:avLst/>
            <a:gdLst/>
            <a:ahLst/>
            <a:cxnLst/>
            <a:rect l="l" t="t" r="r" b="b"/>
            <a:pathLst>
              <a:path w="1097279" h="618489">
                <a:moveTo>
                  <a:pt x="0" y="0"/>
                </a:moveTo>
                <a:lnTo>
                  <a:pt x="1096822" y="618045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930390" y="2879860"/>
            <a:ext cx="85090" cy="71120"/>
          </a:xfrm>
          <a:custGeom>
            <a:avLst/>
            <a:gdLst/>
            <a:ahLst/>
            <a:cxnLst/>
            <a:rect l="l" t="t" r="r" b="b"/>
            <a:pathLst>
              <a:path w="85089" h="71119">
                <a:moveTo>
                  <a:pt x="37414" y="0"/>
                </a:moveTo>
                <a:lnTo>
                  <a:pt x="0" y="66382"/>
                </a:lnTo>
                <a:lnTo>
                  <a:pt x="85090" y="70599"/>
                </a:lnTo>
                <a:lnTo>
                  <a:pt x="374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919983" y="4405883"/>
            <a:ext cx="1778507" cy="5913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367278" y="4677917"/>
            <a:ext cx="1287780" cy="0"/>
          </a:xfrm>
          <a:custGeom>
            <a:avLst/>
            <a:gdLst/>
            <a:ahLst/>
            <a:cxnLst/>
            <a:rect l="l" t="t" r="r" b="b"/>
            <a:pathLst>
              <a:path w="1287779" h="0">
                <a:moveTo>
                  <a:pt x="1287780" y="0"/>
                </a:moveTo>
                <a:lnTo>
                  <a:pt x="0" y="0"/>
                </a:lnTo>
              </a:path>
            </a:pathLst>
          </a:custGeom>
          <a:ln w="50292">
            <a:solidFill>
              <a:srgbClr val="63891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216401" y="4552181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60" h="251460">
                <a:moveTo>
                  <a:pt x="251459" y="0"/>
                </a:moveTo>
                <a:lnTo>
                  <a:pt x="0" y="125742"/>
                </a:lnTo>
                <a:lnTo>
                  <a:pt x="251459" y="251460"/>
                </a:lnTo>
                <a:lnTo>
                  <a:pt x="150875" y="125730"/>
                </a:lnTo>
                <a:lnTo>
                  <a:pt x="251459" y="0"/>
                </a:lnTo>
                <a:close/>
              </a:path>
            </a:pathLst>
          </a:custGeom>
          <a:solidFill>
            <a:srgbClr val="6389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232147" y="3709415"/>
            <a:ext cx="864107" cy="10713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295394" y="3743705"/>
            <a:ext cx="417830" cy="594360"/>
          </a:xfrm>
          <a:custGeom>
            <a:avLst/>
            <a:gdLst/>
            <a:ahLst/>
            <a:cxnLst/>
            <a:rect l="l" t="t" r="r" b="b"/>
            <a:pathLst>
              <a:path w="417829" h="594360">
                <a:moveTo>
                  <a:pt x="0" y="0"/>
                </a:moveTo>
                <a:lnTo>
                  <a:pt x="417690" y="594360"/>
                </a:lnTo>
              </a:path>
            </a:pathLst>
          </a:custGeom>
          <a:ln w="50292">
            <a:solidFill>
              <a:srgbClr val="E684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552387" y="4183479"/>
            <a:ext cx="247650" cy="278130"/>
          </a:xfrm>
          <a:custGeom>
            <a:avLst/>
            <a:gdLst/>
            <a:ahLst/>
            <a:cxnLst/>
            <a:rect l="l" t="t" r="r" b="b"/>
            <a:pathLst>
              <a:path w="247650" h="278129">
                <a:moveTo>
                  <a:pt x="0" y="144576"/>
                </a:moveTo>
                <a:lnTo>
                  <a:pt x="247446" y="278028"/>
                </a:lnTo>
                <a:lnTo>
                  <a:pt x="228934" y="154584"/>
                </a:lnTo>
                <a:lnTo>
                  <a:pt x="160705" y="154584"/>
                </a:lnTo>
                <a:lnTo>
                  <a:pt x="0" y="144576"/>
                </a:lnTo>
                <a:close/>
              </a:path>
              <a:path w="247650" h="278129">
                <a:moveTo>
                  <a:pt x="205752" y="0"/>
                </a:moveTo>
                <a:lnTo>
                  <a:pt x="160705" y="154584"/>
                </a:lnTo>
                <a:lnTo>
                  <a:pt x="228934" y="154584"/>
                </a:lnTo>
                <a:lnTo>
                  <a:pt x="205752" y="0"/>
                </a:lnTo>
                <a:close/>
              </a:path>
            </a:pathLst>
          </a:custGeom>
          <a:solidFill>
            <a:srgbClr val="E6842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160264" y="4821935"/>
            <a:ext cx="737235" cy="401320"/>
          </a:xfrm>
          <a:custGeom>
            <a:avLst/>
            <a:gdLst/>
            <a:ahLst/>
            <a:cxnLst/>
            <a:rect l="l" t="t" r="r" b="b"/>
            <a:pathLst>
              <a:path w="737235" h="401320">
                <a:moveTo>
                  <a:pt x="0" y="0"/>
                </a:moveTo>
                <a:lnTo>
                  <a:pt x="736701" y="4009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867605" y="5183334"/>
            <a:ext cx="85725" cy="70485"/>
          </a:xfrm>
          <a:custGeom>
            <a:avLst/>
            <a:gdLst/>
            <a:ahLst/>
            <a:cxnLst/>
            <a:rect l="l" t="t" r="r" b="b"/>
            <a:pathLst>
              <a:path w="85725" h="70485">
                <a:moveTo>
                  <a:pt x="36423" y="0"/>
                </a:moveTo>
                <a:lnTo>
                  <a:pt x="0" y="66929"/>
                </a:lnTo>
                <a:lnTo>
                  <a:pt x="85140" y="69888"/>
                </a:lnTo>
                <a:lnTo>
                  <a:pt x="364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455664" y="5398008"/>
            <a:ext cx="730250" cy="133985"/>
          </a:xfrm>
          <a:custGeom>
            <a:avLst/>
            <a:gdLst/>
            <a:ahLst/>
            <a:cxnLst/>
            <a:rect l="l" t="t" r="r" b="b"/>
            <a:pathLst>
              <a:path w="730250" h="133985">
                <a:moveTo>
                  <a:pt x="0" y="0"/>
                </a:moveTo>
                <a:lnTo>
                  <a:pt x="730008" y="133362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166330" y="5491610"/>
            <a:ext cx="81915" cy="75565"/>
          </a:xfrm>
          <a:custGeom>
            <a:avLst/>
            <a:gdLst/>
            <a:ahLst/>
            <a:cxnLst/>
            <a:rect l="l" t="t" r="r" b="b"/>
            <a:pathLst>
              <a:path w="81915" h="75564">
                <a:moveTo>
                  <a:pt x="13703" y="0"/>
                </a:moveTo>
                <a:lnTo>
                  <a:pt x="0" y="74955"/>
                </a:lnTo>
                <a:lnTo>
                  <a:pt x="81813" y="51181"/>
                </a:lnTo>
                <a:lnTo>
                  <a:pt x="137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631948" y="3253740"/>
            <a:ext cx="2078723" cy="14401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056267" y="3605809"/>
            <a:ext cx="1598930" cy="1000760"/>
          </a:xfrm>
          <a:custGeom>
            <a:avLst/>
            <a:gdLst/>
            <a:ahLst/>
            <a:cxnLst/>
            <a:rect l="l" t="t" r="r" b="b"/>
            <a:pathLst>
              <a:path w="1598929" h="1000760">
                <a:moveTo>
                  <a:pt x="1598790" y="1000480"/>
                </a:moveTo>
                <a:lnTo>
                  <a:pt x="0" y="0"/>
                </a:lnTo>
              </a:path>
            </a:pathLst>
          </a:custGeom>
          <a:ln w="50292">
            <a:solidFill>
              <a:srgbClr val="6076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928371" y="3525778"/>
            <a:ext cx="280035" cy="240029"/>
          </a:xfrm>
          <a:custGeom>
            <a:avLst/>
            <a:gdLst/>
            <a:ahLst/>
            <a:cxnLst/>
            <a:rect l="l" t="t" r="r" b="b"/>
            <a:pathLst>
              <a:path w="280035" h="240029">
                <a:moveTo>
                  <a:pt x="0" y="0"/>
                </a:moveTo>
                <a:lnTo>
                  <a:pt x="146456" y="239979"/>
                </a:lnTo>
                <a:lnTo>
                  <a:pt x="127888" y="80035"/>
                </a:lnTo>
                <a:lnTo>
                  <a:pt x="279857" y="26822"/>
                </a:lnTo>
                <a:lnTo>
                  <a:pt x="0" y="0"/>
                </a:lnTo>
                <a:close/>
              </a:path>
            </a:pathLst>
          </a:custGeom>
          <a:solidFill>
            <a:srgbClr val="6076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718559" y="2374392"/>
            <a:ext cx="2407285" cy="2687320"/>
          </a:xfrm>
          <a:custGeom>
            <a:avLst/>
            <a:gdLst/>
            <a:ahLst/>
            <a:cxnLst/>
            <a:rect l="l" t="t" r="r" b="b"/>
            <a:pathLst>
              <a:path w="2407285" h="2687320">
                <a:moveTo>
                  <a:pt x="0" y="0"/>
                </a:moveTo>
                <a:lnTo>
                  <a:pt x="2406700" y="2686761"/>
                </a:lnTo>
              </a:path>
            </a:pathLst>
          </a:custGeom>
          <a:ln w="127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088412" y="5026267"/>
            <a:ext cx="79375" cy="82550"/>
          </a:xfrm>
          <a:custGeom>
            <a:avLst/>
            <a:gdLst/>
            <a:ahLst/>
            <a:cxnLst/>
            <a:rect l="l" t="t" r="r" b="b"/>
            <a:pathLst>
              <a:path w="79375" h="82550">
                <a:moveTo>
                  <a:pt x="56756" y="0"/>
                </a:moveTo>
                <a:lnTo>
                  <a:pt x="0" y="50838"/>
                </a:lnTo>
                <a:lnTo>
                  <a:pt x="79209" y="82181"/>
                </a:lnTo>
                <a:lnTo>
                  <a:pt x="567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511802" y="4318253"/>
            <a:ext cx="791210" cy="791210"/>
          </a:xfrm>
          <a:custGeom>
            <a:avLst/>
            <a:gdLst/>
            <a:ahLst/>
            <a:cxnLst/>
            <a:rect l="l" t="t" r="r" b="b"/>
            <a:pathLst>
              <a:path w="791210" h="791210">
                <a:moveTo>
                  <a:pt x="0" y="395478"/>
                </a:moveTo>
                <a:lnTo>
                  <a:pt x="2660" y="349357"/>
                </a:lnTo>
                <a:lnTo>
                  <a:pt x="10444" y="304799"/>
                </a:lnTo>
                <a:lnTo>
                  <a:pt x="23056" y="262100"/>
                </a:lnTo>
                <a:lnTo>
                  <a:pt x="40197" y="221557"/>
                </a:lnTo>
                <a:lnTo>
                  <a:pt x="61571" y="183467"/>
                </a:lnTo>
                <a:lnTo>
                  <a:pt x="86882" y="148127"/>
                </a:lnTo>
                <a:lnTo>
                  <a:pt x="115833" y="115833"/>
                </a:lnTo>
                <a:lnTo>
                  <a:pt x="148127" y="86882"/>
                </a:lnTo>
                <a:lnTo>
                  <a:pt x="183467" y="61571"/>
                </a:lnTo>
                <a:lnTo>
                  <a:pt x="221557" y="40197"/>
                </a:lnTo>
                <a:lnTo>
                  <a:pt x="262100" y="23056"/>
                </a:lnTo>
                <a:lnTo>
                  <a:pt x="304799" y="10444"/>
                </a:lnTo>
                <a:lnTo>
                  <a:pt x="349357" y="2660"/>
                </a:lnTo>
                <a:lnTo>
                  <a:pt x="395478" y="0"/>
                </a:lnTo>
                <a:lnTo>
                  <a:pt x="441598" y="2660"/>
                </a:lnTo>
                <a:lnTo>
                  <a:pt x="486156" y="10444"/>
                </a:lnTo>
                <a:lnTo>
                  <a:pt x="528855" y="23056"/>
                </a:lnTo>
                <a:lnTo>
                  <a:pt x="569398" y="40197"/>
                </a:lnTo>
                <a:lnTo>
                  <a:pt x="607488" y="61571"/>
                </a:lnTo>
                <a:lnTo>
                  <a:pt x="642828" y="86882"/>
                </a:lnTo>
                <a:lnTo>
                  <a:pt x="675122" y="115833"/>
                </a:lnTo>
                <a:lnTo>
                  <a:pt x="704073" y="148127"/>
                </a:lnTo>
                <a:lnTo>
                  <a:pt x="729384" y="183467"/>
                </a:lnTo>
                <a:lnTo>
                  <a:pt x="750758" y="221557"/>
                </a:lnTo>
                <a:lnTo>
                  <a:pt x="767899" y="262100"/>
                </a:lnTo>
                <a:lnTo>
                  <a:pt x="780511" y="304799"/>
                </a:lnTo>
                <a:lnTo>
                  <a:pt x="788295" y="349357"/>
                </a:lnTo>
                <a:lnTo>
                  <a:pt x="790956" y="395478"/>
                </a:lnTo>
                <a:lnTo>
                  <a:pt x="788295" y="441598"/>
                </a:lnTo>
                <a:lnTo>
                  <a:pt x="780511" y="486156"/>
                </a:lnTo>
                <a:lnTo>
                  <a:pt x="767899" y="528855"/>
                </a:lnTo>
                <a:lnTo>
                  <a:pt x="750758" y="569398"/>
                </a:lnTo>
                <a:lnTo>
                  <a:pt x="729384" y="607488"/>
                </a:lnTo>
                <a:lnTo>
                  <a:pt x="704073" y="642828"/>
                </a:lnTo>
                <a:lnTo>
                  <a:pt x="675122" y="675122"/>
                </a:lnTo>
                <a:lnTo>
                  <a:pt x="642828" y="704073"/>
                </a:lnTo>
                <a:lnTo>
                  <a:pt x="607488" y="729384"/>
                </a:lnTo>
                <a:lnTo>
                  <a:pt x="569398" y="750758"/>
                </a:lnTo>
                <a:lnTo>
                  <a:pt x="528855" y="767899"/>
                </a:lnTo>
                <a:lnTo>
                  <a:pt x="486156" y="780511"/>
                </a:lnTo>
                <a:lnTo>
                  <a:pt x="441598" y="788295"/>
                </a:lnTo>
                <a:lnTo>
                  <a:pt x="395478" y="790956"/>
                </a:lnTo>
                <a:lnTo>
                  <a:pt x="349357" y="788295"/>
                </a:lnTo>
                <a:lnTo>
                  <a:pt x="304799" y="780511"/>
                </a:lnTo>
                <a:lnTo>
                  <a:pt x="262100" y="767899"/>
                </a:lnTo>
                <a:lnTo>
                  <a:pt x="221557" y="750758"/>
                </a:lnTo>
                <a:lnTo>
                  <a:pt x="183467" y="729384"/>
                </a:lnTo>
                <a:lnTo>
                  <a:pt x="148127" y="704073"/>
                </a:lnTo>
                <a:lnTo>
                  <a:pt x="115833" y="675122"/>
                </a:lnTo>
                <a:lnTo>
                  <a:pt x="86882" y="642828"/>
                </a:lnTo>
                <a:lnTo>
                  <a:pt x="61571" y="607488"/>
                </a:lnTo>
                <a:lnTo>
                  <a:pt x="40197" y="569398"/>
                </a:lnTo>
                <a:lnTo>
                  <a:pt x="23056" y="528855"/>
                </a:lnTo>
                <a:lnTo>
                  <a:pt x="10444" y="486156"/>
                </a:lnTo>
                <a:lnTo>
                  <a:pt x="2660" y="441598"/>
                </a:lnTo>
                <a:lnTo>
                  <a:pt x="0" y="395478"/>
                </a:lnTo>
                <a:close/>
              </a:path>
            </a:pathLst>
          </a:custGeom>
          <a:ln w="28956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4097148" y="5031764"/>
            <a:ext cx="107442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0">
                <a:latin typeface="Calibri"/>
                <a:cs typeface="Calibri"/>
              </a:rPr>
              <a:t>Now,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here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749860" y="4690577"/>
            <a:ext cx="13582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libri"/>
                <a:cs typeface="Calibri"/>
              </a:rPr>
              <a:t>white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path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003803" y="2103119"/>
            <a:ext cx="868679" cy="24292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071622" y="2521800"/>
            <a:ext cx="469265" cy="1939925"/>
          </a:xfrm>
          <a:custGeom>
            <a:avLst/>
            <a:gdLst/>
            <a:ahLst/>
            <a:cxnLst/>
            <a:rect l="l" t="t" r="r" b="b"/>
            <a:pathLst>
              <a:path w="469264" h="1939925">
                <a:moveTo>
                  <a:pt x="0" y="1939709"/>
                </a:moveTo>
                <a:lnTo>
                  <a:pt x="468985" y="0"/>
                </a:lnTo>
              </a:path>
            </a:pathLst>
          </a:custGeom>
          <a:ln w="50292">
            <a:solidFill>
              <a:srgbClr val="6076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3394768" y="2375159"/>
            <a:ext cx="244475" cy="274320"/>
          </a:xfrm>
          <a:custGeom>
            <a:avLst/>
            <a:gdLst/>
            <a:ahLst/>
            <a:cxnLst/>
            <a:rect l="l" t="t" r="r" b="b"/>
            <a:pathLst>
              <a:path w="244475" h="274319">
                <a:moveTo>
                  <a:pt x="215087" y="146646"/>
                </a:moveTo>
                <a:lnTo>
                  <a:pt x="145846" y="146646"/>
                </a:lnTo>
                <a:lnTo>
                  <a:pt x="244424" y="273951"/>
                </a:lnTo>
                <a:lnTo>
                  <a:pt x="215087" y="146646"/>
                </a:lnTo>
                <a:close/>
              </a:path>
              <a:path w="244475" h="274319">
                <a:moveTo>
                  <a:pt x="181292" y="0"/>
                </a:moveTo>
                <a:lnTo>
                  <a:pt x="0" y="214871"/>
                </a:lnTo>
                <a:lnTo>
                  <a:pt x="145846" y="146646"/>
                </a:lnTo>
                <a:lnTo>
                  <a:pt x="215087" y="146646"/>
                </a:lnTo>
                <a:lnTo>
                  <a:pt x="181292" y="0"/>
                </a:lnTo>
                <a:close/>
              </a:path>
            </a:pathLst>
          </a:custGeom>
          <a:solidFill>
            <a:srgbClr val="6076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940551" y="902208"/>
            <a:ext cx="1203959" cy="5913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983985" y="1174241"/>
            <a:ext cx="713740" cy="0"/>
          </a:xfrm>
          <a:custGeom>
            <a:avLst/>
            <a:gdLst/>
            <a:ahLst/>
            <a:cxnLst/>
            <a:rect l="l" t="t" r="r" b="b"/>
            <a:pathLst>
              <a:path w="713740" h="0">
                <a:moveTo>
                  <a:pt x="0" y="0"/>
                </a:moveTo>
                <a:lnTo>
                  <a:pt x="713232" y="0"/>
                </a:lnTo>
              </a:path>
            </a:pathLst>
          </a:custGeom>
          <a:ln w="50292">
            <a:solidFill>
              <a:srgbClr val="E684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6596633" y="1048505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59">
                <a:moveTo>
                  <a:pt x="12" y="0"/>
                </a:moveTo>
                <a:lnTo>
                  <a:pt x="100583" y="125729"/>
                </a:lnTo>
                <a:lnTo>
                  <a:pt x="0" y="251459"/>
                </a:lnTo>
                <a:lnTo>
                  <a:pt x="251459" y="125742"/>
                </a:lnTo>
                <a:lnTo>
                  <a:pt x="12" y="0"/>
                </a:lnTo>
                <a:close/>
              </a:path>
            </a:pathLst>
          </a:custGeom>
          <a:solidFill>
            <a:srgbClr val="E6842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925311" y="1284732"/>
            <a:ext cx="1203959" cy="5913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968746" y="1556766"/>
            <a:ext cx="713740" cy="0"/>
          </a:xfrm>
          <a:custGeom>
            <a:avLst/>
            <a:gdLst/>
            <a:ahLst/>
            <a:cxnLst/>
            <a:rect l="l" t="t" r="r" b="b"/>
            <a:pathLst>
              <a:path w="713740" h="0">
                <a:moveTo>
                  <a:pt x="0" y="0"/>
                </a:moveTo>
                <a:lnTo>
                  <a:pt x="713232" y="0"/>
                </a:lnTo>
              </a:path>
            </a:pathLst>
          </a:custGeom>
          <a:ln w="50292">
            <a:solidFill>
              <a:srgbClr val="6076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6581393" y="1431029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12" y="0"/>
                </a:moveTo>
                <a:lnTo>
                  <a:pt x="100583" y="125729"/>
                </a:lnTo>
                <a:lnTo>
                  <a:pt x="0" y="251459"/>
                </a:lnTo>
                <a:lnTo>
                  <a:pt x="251459" y="125742"/>
                </a:lnTo>
                <a:lnTo>
                  <a:pt x="12" y="0"/>
                </a:lnTo>
                <a:close/>
              </a:path>
            </a:pathLst>
          </a:custGeom>
          <a:solidFill>
            <a:srgbClr val="6076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939027" y="1684019"/>
            <a:ext cx="1203959" cy="5913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982461" y="1956054"/>
            <a:ext cx="713740" cy="0"/>
          </a:xfrm>
          <a:custGeom>
            <a:avLst/>
            <a:gdLst/>
            <a:ahLst/>
            <a:cxnLst/>
            <a:rect l="l" t="t" r="r" b="b"/>
            <a:pathLst>
              <a:path w="713740" h="0">
                <a:moveTo>
                  <a:pt x="0" y="0"/>
                </a:moveTo>
                <a:lnTo>
                  <a:pt x="713232" y="0"/>
                </a:lnTo>
              </a:path>
            </a:pathLst>
          </a:custGeom>
          <a:ln w="50292">
            <a:solidFill>
              <a:srgbClr val="63891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6595109" y="1830317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12" y="0"/>
                </a:moveTo>
                <a:lnTo>
                  <a:pt x="100583" y="125729"/>
                </a:lnTo>
                <a:lnTo>
                  <a:pt x="0" y="251459"/>
                </a:lnTo>
                <a:lnTo>
                  <a:pt x="251459" y="125742"/>
                </a:lnTo>
                <a:lnTo>
                  <a:pt x="12" y="0"/>
                </a:lnTo>
                <a:close/>
              </a:path>
            </a:pathLst>
          </a:custGeom>
          <a:solidFill>
            <a:srgbClr val="6389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 txBox="1"/>
          <p:nvPr/>
        </p:nvSpPr>
        <p:spPr>
          <a:xfrm>
            <a:off x="7126099" y="902968"/>
            <a:ext cx="1106170" cy="118935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 marR="5080" indent="15875">
              <a:lnSpc>
                <a:spcPct val="128099"/>
              </a:lnSpc>
              <a:spcBef>
                <a:spcPts val="35"/>
              </a:spcBef>
            </a:pPr>
            <a:r>
              <a:rPr dirty="0" sz="2000" spc="-5">
                <a:latin typeface="Times New Roman"/>
                <a:cs typeface="Times New Roman"/>
              </a:rPr>
              <a:t>tree </a:t>
            </a:r>
            <a:r>
              <a:rPr dirty="0" sz="2000">
                <a:latin typeface="Times New Roman"/>
                <a:cs typeface="Times New Roman"/>
              </a:rPr>
              <a:t>edge  back edge  cross</a:t>
            </a:r>
            <a:r>
              <a:rPr dirty="0" sz="2000" spc="-9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edge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5981700" y="2570988"/>
            <a:ext cx="800735" cy="0"/>
          </a:xfrm>
          <a:custGeom>
            <a:avLst/>
            <a:gdLst/>
            <a:ahLst/>
            <a:cxnLst/>
            <a:rect l="l" t="t" r="r" b="b"/>
            <a:pathLst>
              <a:path w="800734" h="0">
                <a:moveTo>
                  <a:pt x="0" y="0"/>
                </a:moveTo>
                <a:lnTo>
                  <a:pt x="80060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6769610" y="253288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784849" y="3230877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 txBox="1"/>
          <p:nvPr/>
        </p:nvSpPr>
        <p:spPr>
          <a:xfrm>
            <a:off x="7073712" y="2377146"/>
            <a:ext cx="1697989" cy="13677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79375" marR="297815">
              <a:lnSpc>
                <a:spcPct val="100000"/>
              </a:lnSpc>
              <a:spcBef>
                <a:spcPts val="105"/>
              </a:spcBef>
            </a:pPr>
            <a:r>
              <a:rPr dirty="0" sz="2000" spc="-5">
                <a:latin typeface="Times New Roman"/>
                <a:cs typeface="Times New Roman"/>
              </a:rPr>
              <a:t>tree </a:t>
            </a:r>
            <a:r>
              <a:rPr dirty="0" sz="2000">
                <a:latin typeface="Times New Roman"/>
                <a:cs typeface="Times New Roman"/>
              </a:rPr>
              <a:t>edge</a:t>
            </a:r>
            <a:r>
              <a:rPr dirty="0" sz="2000" spc="-100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not  </a:t>
            </a:r>
            <a:r>
              <a:rPr dirty="0" sz="2000" spc="-5">
                <a:latin typeface="Times New Roman"/>
                <a:cs typeface="Times New Roman"/>
              </a:rPr>
              <a:t>accessed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yet</a:t>
            </a:r>
            <a:endParaRPr sz="20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960"/>
              </a:spcBef>
            </a:pPr>
            <a:r>
              <a:rPr dirty="0" sz="2000">
                <a:latin typeface="Times New Roman"/>
                <a:cs typeface="Times New Roman"/>
              </a:rPr>
              <a:t>descendant</a:t>
            </a:r>
            <a:r>
              <a:rPr dirty="0" sz="2000" spc="-11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edge  </a:t>
            </a:r>
            <a:r>
              <a:rPr dirty="0" sz="2000" spc="5">
                <a:latin typeface="Times New Roman"/>
                <a:cs typeface="Times New Roman"/>
              </a:rPr>
              <a:t>not </a:t>
            </a:r>
            <a:r>
              <a:rPr dirty="0" sz="2000" spc="-5">
                <a:latin typeface="Times New Roman"/>
                <a:cs typeface="Times New Roman"/>
              </a:rPr>
              <a:t>accessed</a:t>
            </a:r>
            <a:r>
              <a:rPr dirty="0" sz="2000" spc="-10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yet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2343976" y="5758647"/>
            <a:ext cx="2212975" cy="2286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113915" algn="l"/>
              </a:tabLst>
            </a:pPr>
            <a:r>
              <a:rPr dirty="0" sz="1300" spc="15">
                <a:latin typeface="Calibri"/>
                <a:cs typeface="Calibri"/>
              </a:rPr>
              <a:t>4</a:t>
            </a:r>
            <a:r>
              <a:rPr dirty="0" sz="1300" spc="15">
                <a:latin typeface="Calibri"/>
                <a:cs typeface="Calibri"/>
              </a:rPr>
              <a:t>	</a:t>
            </a:r>
            <a:r>
              <a:rPr dirty="0" sz="1300" spc="15">
                <a:latin typeface="Calibri"/>
                <a:cs typeface="Calibri"/>
              </a:rPr>
              <a:t>6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377760" y="5560527"/>
            <a:ext cx="39033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20140" algn="l"/>
              </a:tabLst>
            </a:pPr>
            <a:r>
              <a:rPr dirty="0" sz="2400">
                <a:latin typeface="Calibri"/>
                <a:cs typeface="Calibri"/>
              </a:rPr>
              <a:t>*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Note: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i="1">
                <a:latin typeface="Calibri"/>
                <a:cs typeface="Calibri"/>
              </a:rPr>
              <a:t>v	</a:t>
            </a:r>
            <a:r>
              <a:rPr dirty="0" sz="2000" spc="-5">
                <a:latin typeface="Calibri"/>
                <a:cs typeface="Calibri"/>
              </a:rPr>
              <a:t>is reachable </a:t>
            </a:r>
            <a:r>
              <a:rPr dirty="0" sz="2000" spc="-10">
                <a:latin typeface="Calibri"/>
                <a:cs typeface="Calibri"/>
              </a:rPr>
              <a:t>from </a:t>
            </a:r>
            <a:r>
              <a:rPr dirty="0" sz="2000" i="1">
                <a:latin typeface="Calibri"/>
                <a:cs typeface="Calibri"/>
              </a:rPr>
              <a:t>v </a:t>
            </a:r>
            <a:r>
              <a:rPr dirty="0" sz="2000">
                <a:latin typeface="Calibri"/>
                <a:cs typeface="Calibri"/>
              </a:rPr>
              <a:t>, and</a:t>
            </a:r>
            <a:r>
              <a:rPr dirty="0" sz="2000" spc="-28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377817" y="5929463"/>
            <a:ext cx="387096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latin typeface="Calibri"/>
                <a:cs typeface="Calibri"/>
              </a:rPr>
              <a:t>white, </a:t>
            </a:r>
            <a:r>
              <a:rPr dirty="0" sz="2000">
                <a:latin typeface="Calibri"/>
                <a:cs typeface="Calibri"/>
              </a:rPr>
              <a:t>but </a:t>
            </a:r>
            <a:r>
              <a:rPr dirty="0" sz="2000" spc="-5">
                <a:latin typeface="Calibri"/>
                <a:cs typeface="Calibri"/>
              </a:rPr>
              <a:t>it is </a:t>
            </a:r>
            <a:r>
              <a:rPr dirty="0" sz="2000">
                <a:latin typeface="Calibri"/>
                <a:cs typeface="Calibri"/>
              </a:rPr>
              <a:t>not a </a:t>
            </a:r>
            <a:r>
              <a:rPr dirty="0" sz="2000" spc="-5">
                <a:latin typeface="Calibri"/>
                <a:cs typeface="Calibri"/>
              </a:rPr>
              <a:t>descendant of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5" i="1">
                <a:latin typeface="Calibri"/>
                <a:cs typeface="Calibri"/>
              </a:rPr>
              <a:t>v</a:t>
            </a:r>
            <a:r>
              <a:rPr dirty="0" baseline="-21367" sz="1950" spc="7">
                <a:latin typeface="Calibri"/>
                <a:cs typeface="Calibri"/>
              </a:rPr>
              <a:t>6</a:t>
            </a:r>
            <a:endParaRPr baseline="-21367" sz="1950">
              <a:latin typeface="Calibri"/>
              <a:cs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0" y="0"/>
            <a:ext cx="4981955" cy="11155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 txBox="1">
            <a:spLocks noGrp="1"/>
          </p:cNvSpPr>
          <p:nvPr>
            <p:ph type="title"/>
          </p:nvPr>
        </p:nvSpPr>
        <p:spPr>
          <a:xfrm>
            <a:off x="200460" y="88628"/>
            <a:ext cx="444500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/>
              <a:t>For </a:t>
            </a:r>
            <a:r>
              <a:rPr dirty="0" sz="4000" spc="-85"/>
              <a:t>Your</a:t>
            </a:r>
            <a:r>
              <a:rPr dirty="0" sz="4000" spc="-35"/>
              <a:t> </a:t>
            </a:r>
            <a:r>
              <a:rPr dirty="0" sz="4000" spc="-5"/>
              <a:t>Reference</a:t>
            </a:r>
            <a:endParaRPr sz="4000"/>
          </a:p>
        </p:txBody>
      </p:sp>
      <p:sp>
        <p:nvSpPr>
          <p:cNvPr id="83" name="object 8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Lectures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</a:t>
            </a:r>
            <a:r>
              <a:rPr dirty="0" spc="-55"/>
              <a:t> </a:t>
            </a:r>
            <a:r>
              <a:rPr dirty="0"/>
              <a:t>2015</a:t>
            </a:r>
          </a:p>
        </p:txBody>
      </p:sp>
      <p:sp>
        <p:nvSpPr>
          <p:cNvPr id="84" name="object 8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2015/5/5</a:t>
            </a:r>
          </a:p>
        </p:txBody>
      </p:sp>
      <p:sp>
        <p:nvSpPr>
          <p:cNvPr id="85" name="object 8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17</a:t>
            </a:fld>
          </a:p>
        </p:txBody>
      </p:sp>
    </p:spTree>
  </p:cSld>
  <p:clrMapOvr>
    <a:masterClrMapping/>
  </p:clrMapOvr>
  <p:transition spd="slow">
    <p:pull dir="l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3064" y="108216"/>
            <a:ext cx="7356346" cy="13746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211067" y="844308"/>
            <a:ext cx="2718815" cy="13746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94034" y="256815"/>
            <a:ext cx="6556375" cy="1493520"/>
          </a:xfrm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2330450" marR="5080" indent="-2318385">
              <a:lnSpc>
                <a:spcPct val="100600"/>
              </a:lnSpc>
              <a:spcBef>
                <a:spcPts val="65"/>
              </a:spcBef>
            </a:pPr>
            <a:r>
              <a:rPr dirty="0" spc="-5"/>
              <a:t>Directed Acyclic Graph  (DAG)</a:t>
            </a:r>
          </a:p>
        </p:txBody>
      </p:sp>
      <p:sp>
        <p:nvSpPr>
          <p:cNvPr id="5" name="object 5"/>
          <p:cNvSpPr/>
          <p:nvPr/>
        </p:nvSpPr>
        <p:spPr>
          <a:xfrm>
            <a:off x="2411729" y="2349245"/>
            <a:ext cx="433070" cy="431800"/>
          </a:xfrm>
          <a:custGeom>
            <a:avLst/>
            <a:gdLst/>
            <a:ahLst/>
            <a:cxnLst/>
            <a:rect l="l" t="t" r="r" b="b"/>
            <a:pathLst>
              <a:path w="433069" h="431800">
                <a:moveTo>
                  <a:pt x="0" y="215646"/>
                </a:moveTo>
                <a:lnTo>
                  <a:pt x="5715" y="166199"/>
                </a:lnTo>
                <a:lnTo>
                  <a:pt x="21995" y="120809"/>
                </a:lnTo>
                <a:lnTo>
                  <a:pt x="47542" y="80769"/>
                </a:lnTo>
                <a:lnTo>
                  <a:pt x="81055" y="47374"/>
                </a:lnTo>
                <a:lnTo>
                  <a:pt x="121236" y="21918"/>
                </a:lnTo>
                <a:lnTo>
                  <a:pt x="166787" y="5695"/>
                </a:lnTo>
                <a:lnTo>
                  <a:pt x="216408" y="0"/>
                </a:lnTo>
                <a:lnTo>
                  <a:pt x="266028" y="5695"/>
                </a:lnTo>
                <a:lnTo>
                  <a:pt x="311579" y="21918"/>
                </a:lnTo>
                <a:lnTo>
                  <a:pt x="351760" y="47374"/>
                </a:lnTo>
                <a:lnTo>
                  <a:pt x="385273" y="80769"/>
                </a:lnTo>
                <a:lnTo>
                  <a:pt x="410820" y="120809"/>
                </a:lnTo>
                <a:lnTo>
                  <a:pt x="427100" y="166199"/>
                </a:lnTo>
                <a:lnTo>
                  <a:pt x="432816" y="215646"/>
                </a:lnTo>
                <a:lnTo>
                  <a:pt x="427100" y="265092"/>
                </a:lnTo>
                <a:lnTo>
                  <a:pt x="410820" y="310482"/>
                </a:lnTo>
                <a:lnTo>
                  <a:pt x="385273" y="350522"/>
                </a:lnTo>
                <a:lnTo>
                  <a:pt x="351760" y="383917"/>
                </a:lnTo>
                <a:lnTo>
                  <a:pt x="311579" y="409373"/>
                </a:lnTo>
                <a:lnTo>
                  <a:pt x="266028" y="425596"/>
                </a:lnTo>
                <a:lnTo>
                  <a:pt x="216408" y="431292"/>
                </a:lnTo>
                <a:lnTo>
                  <a:pt x="166787" y="425596"/>
                </a:lnTo>
                <a:lnTo>
                  <a:pt x="121236" y="409373"/>
                </a:lnTo>
                <a:lnTo>
                  <a:pt x="81055" y="383917"/>
                </a:lnTo>
                <a:lnTo>
                  <a:pt x="47542" y="350522"/>
                </a:lnTo>
                <a:lnTo>
                  <a:pt x="21995" y="310482"/>
                </a:lnTo>
                <a:lnTo>
                  <a:pt x="5715" y="265092"/>
                </a:lnTo>
                <a:lnTo>
                  <a:pt x="0" y="21564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490152" y="2370090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3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77517" y="2780538"/>
            <a:ext cx="431800" cy="431800"/>
          </a:xfrm>
          <a:custGeom>
            <a:avLst/>
            <a:gdLst/>
            <a:ahLst/>
            <a:cxnLst/>
            <a:rect l="l" t="t" r="r" b="b"/>
            <a:pathLst>
              <a:path w="431800" h="431800">
                <a:moveTo>
                  <a:pt x="0" y="215646"/>
                </a:moveTo>
                <a:lnTo>
                  <a:pt x="5695" y="166199"/>
                </a:lnTo>
                <a:lnTo>
                  <a:pt x="21918" y="120809"/>
                </a:lnTo>
                <a:lnTo>
                  <a:pt x="47374" y="80769"/>
                </a:lnTo>
                <a:lnTo>
                  <a:pt x="80769" y="47374"/>
                </a:lnTo>
                <a:lnTo>
                  <a:pt x="120809" y="21918"/>
                </a:lnTo>
                <a:lnTo>
                  <a:pt x="166199" y="5695"/>
                </a:lnTo>
                <a:lnTo>
                  <a:pt x="215646" y="0"/>
                </a:lnTo>
                <a:lnTo>
                  <a:pt x="265092" y="5695"/>
                </a:lnTo>
                <a:lnTo>
                  <a:pt x="310482" y="21918"/>
                </a:lnTo>
                <a:lnTo>
                  <a:pt x="350522" y="47374"/>
                </a:lnTo>
                <a:lnTo>
                  <a:pt x="383917" y="80769"/>
                </a:lnTo>
                <a:lnTo>
                  <a:pt x="409373" y="120809"/>
                </a:lnTo>
                <a:lnTo>
                  <a:pt x="425596" y="166199"/>
                </a:lnTo>
                <a:lnTo>
                  <a:pt x="431292" y="215646"/>
                </a:lnTo>
                <a:lnTo>
                  <a:pt x="425596" y="265092"/>
                </a:lnTo>
                <a:lnTo>
                  <a:pt x="409373" y="310482"/>
                </a:lnTo>
                <a:lnTo>
                  <a:pt x="383917" y="350522"/>
                </a:lnTo>
                <a:lnTo>
                  <a:pt x="350522" y="383917"/>
                </a:lnTo>
                <a:lnTo>
                  <a:pt x="310482" y="409373"/>
                </a:lnTo>
                <a:lnTo>
                  <a:pt x="265092" y="425596"/>
                </a:lnTo>
                <a:lnTo>
                  <a:pt x="215646" y="431292"/>
                </a:lnTo>
                <a:lnTo>
                  <a:pt x="166199" y="425596"/>
                </a:lnTo>
                <a:lnTo>
                  <a:pt x="120809" y="409373"/>
                </a:lnTo>
                <a:lnTo>
                  <a:pt x="80769" y="383917"/>
                </a:lnTo>
                <a:lnTo>
                  <a:pt x="47374" y="350522"/>
                </a:lnTo>
                <a:lnTo>
                  <a:pt x="21918" y="310482"/>
                </a:lnTo>
                <a:lnTo>
                  <a:pt x="5695" y="265092"/>
                </a:lnTo>
                <a:lnTo>
                  <a:pt x="0" y="21564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555114" y="2801890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48990" y="2708910"/>
            <a:ext cx="431800" cy="431800"/>
          </a:xfrm>
          <a:custGeom>
            <a:avLst/>
            <a:gdLst/>
            <a:ahLst/>
            <a:cxnLst/>
            <a:rect l="l" t="t" r="r" b="b"/>
            <a:pathLst>
              <a:path w="431800" h="431800">
                <a:moveTo>
                  <a:pt x="0" y="215646"/>
                </a:moveTo>
                <a:lnTo>
                  <a:pt x="5695" y="166199"/>
                </a:lnTo>
                <a:lnTo>
                  <a:pt x="21918" y="120809"/>
                </a:lnTo>
                <a:lnTo>
                  <a:pt x="47374" y="80769"/>
                </a:lnTo>
                <a:lnTo>
                  <a:pt x="80769" y="47374"/>
                </a:lnTo>
                <a:lnTo>
                  <a:pt x="120809" y="21918"/>
                </a:lnTo>
                <a:lnTo>
                  <a:pt x="166199" y="5695"/>
                </a:lnTo>
                <a:lnTo>
                  <a:pt x="215646" y="0"/>
                </a:lnTo>
                <a:lnTo>
                  <a:pt x="265092" y="5695"/>
                </a:lnTo>
                <a:lnTo>
                  <a:pt x="310482" y="21918"/>
                </a:lnTo>
                <a:lnTo>
                  <a:pt x="350522" y="47374"/>
                </a:lnTo>
                <a:lnTo>
                  <a:pt x="383917" y="80769"/>
                </a:lnTo>
                <a:lnTo>
                  <a:pt x="409373" y="120809"/>
                </a:lnTo>
                <a:lnTo>
                  <a:pt x="425596" y="166199"/>
                </a:lnTo>
                <a:lnTo>
                  <a:pt x="431292" y="215646"/>
                </a:lnTo>
                <a:lnTo>
                  <a:pt x="425596" y="265092"/>
                </a:lnTo>
                <a:lnTo>
                  <a:pt x="409373" y="310482"/>
                </a:lnTo>
                <a:lnTo>
                  <a:pt x="383917" y="350522"/>
                </a:lnTo>
                <a:lnTo>
                  <a:pt x="350522" y="383917"/>
                </a:lnTo>
                <a:lnTo>
                  <a:pt x="310482" y="409373"/>
                </a:lnTo>
                <a:lnTo>
                  <a:pt x="265092" y="425596"/>
                </a:lnTo>
                <a:lnTo>
                  <a:pt x="215646" y="431292"/>
                </a:lnTo>
                <a:lnTo>
                  <a:pt x="166199" y="425596"/>
                </a:lnTo>
                <a:lnTo>
                  <a:pt x="120809" y="409373"/>
                </a:lnTo>
                <a:lnTo>
                  <a:pt x="80769" y="383917"/>
                </a:lnTo>
                <a:lnTo>
                  <a:pt x="47374" y="350522"/>
                </a:lnTo>
                <a:lnTo>
                  <a:pt x="21918" y="310482"/>
                </a:lnTo>
                <a:lnTo>
                  <a:pt x="5695" y="265092"/>
                </a:lnTo>
                <a:lnTo>
                  <a:pt x="0" y="21564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426777" y="2730454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4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43177" y="3716273"/>
            <a:ext cx="433070" cy="433070"/>
          </a:xfrm>
          <a:custGeom>
            <a:avLst/>
            <a:gdLst/>
            <a:ahLst/>
            <a:cxnLst/>
            <a:rect l="l" t="t" r="r" b="b"/>
            <a:pathLst>
              <a:path w="433069" h="433070">
                <a:moveTo>
                  <a:pt x="0" y="216407"/>
                </a:moveTo>
                <a:lnTo>
                  <a:pt x="5715" y="166787"/>
                </a:lnTo>
                <a:lnTo>
                  <a:pt x="21995" y="121236"/>
                </a:lnTo>
                <a:lnTo>
                  <a:pt x="47542" y="81055"/>
                </a:lnTo>
                <a:lnTo>
                  <a:pt x="81055" y="47542"/>
                </a:lnTo>
                <a:lnTo>
                  <a:pt x="121236" y="21995"/>
                </a:lnTo>
                <a:lnTo>
                  <a:pt x="166787" y="5715"/>
                </a:lnTo>
                <a:lnTo>
                  <a:pt x="216408" y="0"/>
                </a:lnTo>
                <a:lnTo>
                  <a:pt x="266028" y="5715"/>
                </a:lnTo>
                <a:lnTo>
                  <a:pt x="311579" y="21995"/>
                </a:lnTo>
                <a:lnTo>
                  <a:pt x="351760" y="47542"/>
                </a:lnTo>
                <a:lnTo>
                  <a:pt x="385273" y="81055"/>
                </a:lnTo>
                <a:lnTo>
                  <a:pt x="410820" y="121236"/>
                </a:lnTo>
                <a:lnTo>
                  <a:pt x="427100" y="166787"/>
                </a:lnTo>
                <a:lnTo>
                  <a:pt x="432816" y="216407"/>
                </a:lnTo>
                <a:lnTo>
                  <a:pt x="427100" y="266028"/>
                </a:lnTo>
                <a:lnTo>
                  <a:pt x="410820" y="311579"/>
                </a:lnTo>
                <a:lnTo>
                  <a:pt x="385273" y="351760"/>
                </a:lnTo>
                <a:lnTo>
                  <a:pt x="351760" y="385273"/>
                </a:lnTo>
                <a:lnTo>
                  <a:pt x="311579" y="410820"/>
                </a:lnTo>
                <a:lnTo>
                  <a:pt x="266028" y="427100"/>
                </a:lnTo>
                <a:lnTo>
                  <a:pt x="216408" y="432815"/>
                </a:lnTo>
                <a:lnTo>
                  <a:pt x="166787" y="427100"/>
                </a:lnTo>
                <a:lnTo>
                  <a:pt x="121236" y="410820"/>
                </a:lnTo>
                <a:lnTo>
                  <a:pt x="81055" y="385273"/>
                </a:lnTo>
                <a:lnTo>
                  <a:pt x="47542" y="351760"/>
                </a:lnTo>
                <a:lnTo>
                  <a:pt x="21995" y="311579"/>
                </a:lnTo>
                <a:lnTo>
                  <a:pt x="5715" y="266028"/>
                </a:lnTo>
                <a:lnTo>
                  <a:pt x="0" y="216407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121727" y="3738515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3177" y="4653534"/>
            <a:ext cx="433070" cy="431800"/>
          </a:xfrm>
          <a:custGeom>
            <a:avLst/>
            <a:gdLst/>
            <a:ahLst/>
            <a:cxnLst/>
            <a:rect l="l" t="t" r="r" b="b"/>
            <a:pathLst>
              <a:path w="433069" h="431800">
                <a:moveTo>
                  <a:pt x="0" y="215645"/>
                </a:moveTo>
                <a:lnTo>
                  <a:pt x="5715" y="166199"/>
                </a:lnTo>
                <a:lnTo>
                  <a:pt x="21995" y="120809"/>
                </a:lnTo>
                <a:lnTo>
                  <a:pt x="47542" y="80769"/>
                </a:lnTo>
                <a:lnTo>
                  <a:pt x="81055" y="47374"/>
                </a:lnTo>
                <a:lnTo>
                  <a:pt x="121236" y="21918"/>
                </a:lnTo>
                <a:lnTo>
                  <a:pt x="166787" y="5695"/>
                </a:lnTo>
                <a:lnTo>
                  <a:pt x="216408" y="0"/>
                </a:lnTo>
                <a:lnTo>
                  <a:pt x="266028" y="5695"/>
                </a:lnTo>
                <a:lnTo>
                  <a:pt x="311579" y="21918"/>
                </a:lnTo>
                <a:lnTo>
                  <a:pt x="351760" y="47374"/>
                </a:lnTo>
                <a:lnTo>
                  <a:pt x="385273" y="80769"/>
                </a:lnTo>
                <a:lnTo>
                  <a:pt x="410820" y="120809"/>
                </a:lnTo>
                <a:lnTo>
                  <a:pt x="427100" y="166199"/>
                </a:lnTo>
                <a:lnTo>
                  <a:pt x="432816" y="215645"/>
                </a:lnTo>
                <a:lnTo>
                  <a:pt x="427100" y="265092"/>
                </a:lnTo>
                <a:lnTo>
                  <a:pt x="410820" y="310482"/>
                </a:lnTo>
                <a:lnTo>
                  <a:pt x="385273" y="350522"/>
                </a:lnTo>
                <a:lnTo>
                  <a:pt x="351760" y="383917"/>
                </a:lnTo>
                <a:lnTo>
                  <a:pt x="311579" y="409373"/>
                </a:lnTo>
                <a:lnTo>
                  <a:pt x="266028" y="425596"/>
                </a:lnTo>
                <a:lnTo>
                  <a:pt x="216408" y="431291"/>
                </a:lnTo>
                <a:lnTo>
                  <a:pt x="166787" y="425596"/>
                </a:lnTo>
                <a:lnTo>
                  <a:pt x="121236" y="409373"/>
                </a:lnTo>
                <a:lnTo>
                  <a:pt x="81055" y="383917"/>
                </a:lnTo>
                <a:lnTo>
                  <a:pt x="47542" y="350522"/>
                </a:lnTo>
                <a:lnTo>
                  <a:pt x="21995" y="310482"/>
                </a:lnTo>
                <a:lnTo>
                  <a:pt x="5715" y="265092"/>
                </a:lnTo>
                <a:lnTo>
                  <a:pt x="0" y="21564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121727" y="4675140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6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80438" y="5156453"/>
            <a:ext cx="431800" cy="433070"/>
          </a:xfrm>
          <a:custGeom>
            <a:avLst/>
            <a:gdLst/>
            <a:ahLst/>
            <a:cxnLst/>
            <a:rect l="l" t="t" r="r" b="b"/>
            <a:pathLst>
              <a:path w="431800" h="433070">
                <a:moveTo>
                  <a:pt x="0" y="216408"/>
                </a:moveTo>
                <a:lnTo>
                  <a:pt x="5695" y="166787"/>
                </a:lnTo>
                <a:lnTo>
                  <a:pt x="21918" y="121236"/>
                </a:lnTo>
                <a:lnTo>
                  <a:pt x="47374" y="81055"/>
                </a:lnTo>
                <a:lnTo>
                  <a:pt x="80769" y="47542"/>
                </a:lnTo>
                <a:lnTo>
                  <a:pt x="120809" y="21995"/>
                </a:lnTo>
                <a:lnTo>
                  <a:pt x="166199" y="5715"/>
                </a:lnTo>
                <a:lnTo>
                  <a:pt x="215646" y="0"/>
                </a:lnTo>
                <a:lnTo>
                  <a:pt x="265092" y="5715"/>
                </a:lnTo>
                <a:lnTo>
                  <a:pt x="310482" y="21995"/>
                </a:lnTo>
                <a:lnTo>
                  <a:pt x="350522" y="47542"/>
                </a:lnTo>
                <a:lnTo>
                  <a:pt x="383917" y="81055"/>
                </a:lnTo>
                <a:lnTo>
                  <a:pt x="409373" y="121236"/>
                </a:lnTo>
                <a:lnTo>
                  <a:pt x="425596" y="166787"/>
                </a:lnTo>
                <a:lnTo>
                  <a:pt x="431292" y="216408"/>
                </a:lnTo>
                <a:lnTo>
                  <a:pt x="425596" y="266028"/>
                </a:lnTo>
                <a:lnTo>
                  <a:pt x="409373" y="311579"/>
                </a:lnTo>
                <a:lnTo>
                  <a:pt x="383917" y="351760"/>
                </a:lnTo>
                <a:lnTo>
                  <a:pt x="350522" y="385273"/>
                </a:lnTo>
                <a:lnTo>
                  <a:pt x="310482" y="410820"/>
                </a:lnTo>
                <a:lnTo>
                  <a:pt x="265092" y="427100"/>
                </a:lnTo>
                <a:lnTo>
                  <a:pt x="215646" y="432816"/>
                </a:lnTo>
                <a:lnTo>
                  <a:pt x="166199" y="427100"/>
                </a:lnTo>
                <a:lnTo>
                  <a:pt x="120809" y="410820"/>
                </a:lnTo>
                <a:lnTo>
                  <a:pt x="80769" y="385273"/>
                </a:lnTo>
                <a:lnTo>
                  <a:pt x="47374" y="351760"/>
                </a:lnTo>
                <a:lnTo>
                  <a:pt x="21918" y="311579"/>
                </a:lnTo>
                <a:lnTo>
                  <a:pt x="5695" y="266028"/>
                </a:lnTo>
                <a:lnTo>
                  <a:pt x="0" y="21640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917698" y="5156453"/>
            <a:ext cx="431800" cy="433070"/>
          </a:xfrm>
          <a:custGeom>
            <a:avLst/>
            <a:gdLst/>
            <a:ahLst/>
            <a:cxnLst/>
            <a:rect l="l" t="t" r="r" b="b"/>
            <a:pathLst>
              <a:path w="431800" h="433070">
                <a:moveTo>
                  <a:pt x="0" y="216408"/>
                </a:moveTo>
                <a:lnTo>
                  <a:pt x="5695" y="166787"/>
                </a:lnTo>
                <a:lnTo>
                  <a:pt x="21918" y="121236"/>
                </a:lnTo>
                <a:lnTo>
                  <a:pt x="47374" y="81055"/>
                </a:lnTo>
                <a:lnTo>
                  <a:pt x="80769" y="47542"/>
                </a:lnTo>
                <a:lnTo>
                  <a:pt x="120809" y="21995"/>
                </a:lnTo>
                <a:lnTo>
                  <a:pt x="166199" y="5715"/>
                </a:lnTo>
                <a:lnTo>
                  <a:pt x="215646" y="0"/>
                </a:lnTo>
                <a:lnTo>
                  <a:pt x="265092" y="5715"/>
                </a:lnTo>
                <a:lnTo>
                  <a:pt x="310482" y="21995"/>
                </a:lnTo>
                <a:lnTo>
                  <a:pt x="350522" y="47542"/>
                </a:lnTo>
                <a:lnTo>
                  <a:pt x="383917" y="81055"/>
                </a:lnTo>
                <a:lnTo>
                  <a:pt x="409373" y="121236"/>
                </a:lnTo>
                <a:lnTo>
                  <a:pt x="425596" y="166787"/>
                </a:lnTo>
                <a:lnTo>
                  <a:pt x="431292" y="216408"/>
                </a:lnTo>
                <a:lnTo>
                  <a:pt x="425596" y="266028"/>
                </a:lnTo>
                <a:lnTo>
                  <a:pt x="409373" y="311579"/>
                </a:lnTo>
                <a:lnTo>
                  <a:pt x="383917" y="351760"/>
                </a:lnTo>
                <a:lnTo>
                  <a:pt x="350522" y="385273"/>
                </a:lnTo>
                <a:lnTo>
                  <a:pt x="310482" y="410820"/>
                </a:lnTo>
                <a:lnTo>
                  <a:pt x="265092" y="427100"/>
                </a:lnTo>
                <a:lnTo>
                  <a:pt x="215646" y="432816"/>
                </a:lnTo>
                <a:lnTo>
                  <a:pt x="166199" y="427100"/>
                </a:lnTo>
                <a:lnTo>
                  <a:pt x="120809" y="410820"/>
                </a:lnTo>
                <a:lnTo>
                  <a:pt x="80769" y="385273"/>
                </a:lnTo>
                <a:lnTo>
                  <a:pt x="47374" y="351760"/>
                </a:lnTo>
                <a:lnTo>
                  <a:pt x="21918" y="311579"/>
                </a:lnTo>
                <a:lnTo>
                  <a:pt x="5695" y="266028"/>
                </a:lnTo>
                <a:lnTo>
                  <a:pt x="0" y="21640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058352" y="5178379"/>
            <a:ext cx="11144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48690" algn="l"/>
              </a:tabLst>
            </a:pPr>
            <a:r>
              <a:rPr dirty="0" sz="2400">
                <a:latin typeface="Times New Roman"/>
                <a:cs typeface="Times New Roman"/>
              </a:rPr>
              <a:t>7	8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851909" y="3646170"/>
            <a:ext cx="431800" cy="431800"/>
          </a:xfrm>
          <a:custGeom>
            <a:avLst/>
            <a:gdLst/>
            <a:ahLst/>
            <a:cxnLst/>
            <a:rect l="l" t="t" r="r" b="b"/>
            <a:pathLst>
              <a:path w="431800" h="431800">
                <a:moveTo>
                  <a:pt x="0" y="215645"/>
                </a:moveTo>
                <a:lnTo>
                  <a:pt x="5695" y="166199"/>
                </a:lnTo>
                <a:lnTo>
                  <a:pt x="21918" y="120809"/>
                </a:lnTo>
                <a:lnTo>
                  <a:pt x="47374" y="80769"/>
                </a:lnTo>
                <a:lnTo>
                  <a:pt x="80769" y="47374"/>
                </a:lnTo>
                <a:lnTo>
                  <a:pt x="120809" y="21918"/>
                </a:lnTo>
                <a:lnTo>
                  <a:pt x="166199" y="5695"/>
                </a:lnTo>
                <a:lnTo>
                  <a:pt x="215646" y="0"/>
                </a:lnTo>
                <a:lnTo>
                  <a:pt x="265092" y="5695"/>
                </a:lnTo>
                <a:lnTo>
                  <a:pt x="310482" y="21918"/>
                </a:lnTo>
                <a:lnTo>
                  <a:pt x="350522" y="47374"/>
                </a:lnTo>
                <a:lnTo>
                  <a:pt x="383917" y="80769"/>
                </a:lnTo>
                <a:lnTo>
                  <a:pt x="409373" y="120809"/>
                </a:lnTo>
                <a:lnTo>
                  <a:pt x="425596" y="166199"/>
                </a:lnTo>
                <a:lnTo>
                  <a:pt x="431292" y="215645"/>
                </a:lnTo>
                <a:lnTo>
                  <a:pt x="425596" y="265092"/>
                </a:lnTo>
                <a:lnTo>
                  <a:pt x="409373" y="310482"/>
                </a:lnTo>
                <a:lnTo>
                  <a:pt x="383917" y="350522"/>
                </a:lnTo>
                <a:lnTo>
                  <a:pt x="350522" y="383917"/>
                </a:lnTo>
                <a:lnTo>
                  <a:pt x="310482" y="409373"/>
                </a:lnTo>
                <a:lnTo>
                  <a:pt x="265092" y="425596"/>
                </a:lnTo>
                <a:lnTo>
                  <a:pt x="215646" y="431291"/>
                </a:lnTo>
                <a:lnTo>
                  <a:pt x="166199" y="425596"/>
                </a:lnTo>
                <a:lnTo>
                  <a:pt x="120809" y="409373"/>
                </a:lnTo>
                <a:lnTo>
                  <a:pt x="80769" y="383917"/>
                </a:lnTo>
                <a:lnTo>
                  <a:pt x="47374" y="350522"/>
                </a:lnTo>
                <a:lnTo>
                  <a:pt x="21918" y="310482"/>
                </a:lnTo>
                <a:lnTo>
                  <a:pt x="5695" y="265092"/>
                </a:lnTo>
                <a:lnTo>
                  <a:pt x="0" y="21564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3930015" y="3667079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5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851909" y="4653534"/>
            <a:ext cx="431800" cy="431800"/>
          </a:xfrm>
          <a:custGeom>
            <a:avLst/>
            <a:gdLst/>
            <a:ahLst/>
            <a:cxnLst/>
            <a:rect l="l" t="t" r="r" b="b"/>
            <a:pathLst>
              <a:path w="431800" h="431800">
                <a:moveTo>
                  <a:pt x="0" y="215645"/>
                </a:moveTo>
                <a:lnTo>
                  <a:pt x="5695" y="166199"/>
                </a:lnTo>
                <a:lnTo>
                  <a:pt x="21918" y="120809"/>
                </a:lnTo>
                <a:lnTo>
                  <a:pt x="47374" y="80769"/>
                </a:lnTo>
                <a:lnTo>
                  <a:pt x="80769" y="47374"/>
                </a:lnTo>
                <a:lnTo>
                  <a:pt x="120809" y="21918"/>
                </a:lnTo>
                <a:lnTo>
                  <a:pt x="166199" y="5695"/>
                </a:lnTo>
                <a:lnTo>
                  <a:pt x="215646" y="0"/>
                </a:lnTo>
                <a:lnTo>
                  <a:pt x="265092" y="5695"/>
                </a:lnTo>
                <a:lnTo>
                  <a:pt x="310482" y="21918"/>
                </a:lnTo>
                <a:lnTo>
                  <a:pt x="350522" y="47374"/>
                </a:lnTo>
                <a:lnTo>
                  <a:pt x="383917" y="80769"/>
                </a:lnTo>
                <a:lnTo>
                  <a:pt x="409373" y="120809"/>
                </a:lnTo>
                <a:lnTo>
                  <a:pt x="425596" y="166199"/>
                </a:lnTo>
                <a:lnTo>
                  <a:pt x="431292" y="215645"/>
                </a:lnTo>
                <a:lnTo>
                  <a:pt x="425596" y="265092"/>
                </a:lnTo>
                <a:lnTo>
                  <a:pt x="409373" y="310482"/>
                </a:lnTo>
                <a:lnTo>
                  <a:pt x="383917" y="350522"/>
                </a:lnTo>
                <a:lnTo>
                  <a:pt x="350522" y="383917"/>
                </a:lnTo>
                <a:lnTo>
                  <a:pt x="310482" y="409373"/>
                </a:lnTo>
                <a:lnTo>
                  <a:pt x="265092" y="425596"/>
                </a:lnTo>
                <a:lnTo>
                  <a:pt x="215646" y="431291"/>
                </a:lnTo>
                <a:lnTo>
                  <a:pt x="166199" y="425596"/>
                </a:lnTo>
                <a:lnTo>
                  <a:pt x="120809" y="409373"/>
                </a:lnTo>
                <a:lnTo>
                  <a:pt x="80769" y="383917"/>
                </a:lnTo>
                <a:lnTo>
                  <a:pt x="47374" y="350522"/>
                </a:lnTo>
                <a:lnTo>
                  <a:pt x="21918" y="310482"/>
                </a:lnTo>
                <a:lnTo>
                  <a:pt x="5695" y="265092"/>
                </a:lnTo>
                <a:lnTo>
                  <a:pt x="0" y="21564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3930015" y="4675140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9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843783" y="2563367"/>
            <a:ext cx="449580" cy="258445"/>
          </a:xfrm>
          <a:custGeom>
            <a:avLst/>
            <a:gdLst/>
            <a:ahLst/>
            <a:cxnLst/>
            <a:rect l="l" t="t" r="r" b="b"/>
            <a:pathLst>
              <a:path w="449579" h="258444">
                <a:moveTo>
                  <a:pt x="0" y="0"/>
                </a:moveTo>
                <a:lnTo>
                  <a:pt x="449376" y="25794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263177" y="2781947"/>
            <a:ext cx="85090" cy="71120"/>
          </a:xfrm>
          <a:custGeom>
            <a:avLst/>
            <a:gdLst/>
            <a:ahLst/>
            <a:cxnLst/>
            <a:rect l="l" t="t" r="r" b="b"/>
            <a:pathLst>
              <a:path w="85089" h="71119">
                <a:moveTo>
                  <a:pt x="37934" y="0"/>
                </a:moveTo>
                <a:lnTo>
                  <a:pt x="0" y="66078"/>
                </a:lnTo>
                <a:lnTo>
                  <a:pt x="85051" y="70980"/>
                </a:lnTo>
                <a:lnTo>
                  <a:pt x="379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331975" y="3267697"/>
            <a:ext cx="256540" cy="448309"/>
          </a:xfrm>
          <a:custGeom>
            <a:avLst/>
            <a:gdLst/>
            <a:ahLst/>
            <a:cxnLst/>
            <a:rect l="l" t="t" r="r" b="b"/>
            <a:pathLst>
              <a:path w="256540" h="448310">
                <a:moveTo>
                  <a:pt x="0" y="447814"/>
                </a:moveTo>
                <a:lnTo>
                  <a:pt x="2564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549077" y="3212585"/>
            <a:ext cx="71120" cy="85090"/>
          </a:xfrm>
          <a:custGeom>
            <a:avLst/>
            <a:gdLst/>
            <a:ahLst/>
            <a:cxnLst/>
            <a:rect l="l" t="t" r="r" b="b"/>
            <a:pathLst>
              <a:path w="71119" h="85089">
                <a:moveTo>
                  <a:pt x="70929" y="0"/>
                </a:moveTo>
                <a:lnTo>
                  <a:pt x="0" y="47193"/>
                </a:lnTo>
                <a:lnTo>
                  <a:pt x="66128" y="85064"/>
                </a:lnTo>
                <a:lnTo>
                  <a:pt x="709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979676" y="2996183"/>
            <a:ext cx="1305560" cy="0"/>
          </a:xfrm>
          <a:custGeom>
            <a:avLst/>
            <a:gdLst/>
            <a:ahLst/>
            <a:cxnLst/>
            <a:rect l="l" t="t" r="r" b="b"/>
            <a:pathLst>
              <a:path w="1305560" h="0">
                <a:moveTo>
                  <a:pt x="0" y="0"/>
                </a:moveTo>
                <a:lnTo>
                  <a:pt x="130505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272029" y="2958081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331975" y="2762783"/>
            <a:ext cx="1120140" cy="1890395"/>
          </a:xfrm>
          <a:custGeom>
            <a:avLst/>
            <a:gdLst/>
            <a:ahLst/>
            <a:cxnLst/>
            <a:rect l="l" t="t" r="r" b="b"/>
            <a:pathLst>
              <a:path w="1120139" h="1890395">
                <a:moveTo>
                  <a:pt x="0" y="1889988"/>
                </a:moveTo>
                <a:lnTo>
                  <a:pt x="1119771" y="0"/>
                </a:lnTo>
              </a:path>
            </a:pathLst>
          </a:custGeom>
          <a:ln w="1270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412503" y="2708150"/>
            <a:ext cx="71755" cy="85090"/>
          </a:xfrm>
          <a:custGeom>
            <a:avLst/>
            <a:gdLst/>
            <a:ahLst/>
            <a:cxnLst/>
            <a:rect l="l" t="t" r="r" b="b"/>
            <a:pathLst>
              <a:path w="71755" h="85089">
                <a:moveTo>
                  <a:pt x="71615" y="0"/>
                </a:moveTo>
                <a:lnTo>
                  <a:pt x="0" y="46139"/>
                </a:lnTo>
                <a:lnTo>
                  <a:pt x="65557" y="84975"/>
                </a:lnTo>
                <a:lnTo>
                  <a:pt x="71615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403333" y="5012435"/>
            <a:ext cx="448309" cy="256540"/>
          </a:xfrm>
          <a:custGeom>
            <a:avLst/>
            <a:gdLst/>
            <a:ahLst/>
            <a:cxnLst/>
            <a:rect l="l" t="t" r="r" b="b"/>
            <a:pathLst>
              <a:path w="448310" h="256539">
                <a:moveTo>
                  <a:pt x="447814" y="0"/>
                </a:moveTo>
                <a:lnTo>
                  <a:pt x="0" y="256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348231" y="5229537"/>
            <a:ext cx="85090" cy="71120"/>
          </a:xfrm>
          <a:custGeom>
            <a:avLst/>
            <a:gdLst/>
            <a:ahLst/>
            <a:cxnLst/>
            <a:rect l="l" t="t" r="r" b="b"/>
            <a:pathLst>
              <a:path w="85089" h="71120">
                <a:moveTo>
                  <a:pt x="47180" y="0"/>
                </a:moveTo>
                <a:lnTo>
                  <a:pt x="0" y="70929"/>
                </a:lnTo>
                <a:lnTo>
                  <a:pt x="85051" y="66116"/>
                </a:lnTo>
                <a:lnTo>
                  <a:pt x="471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472575" y="4940808"/>
            <a:ext cx="1378585" cy="344805"/>
          </a:xfrm>
          <a:custGeom>
            <a:avLst/>
            <a:gdLst/>
            <a:ahLst/>
            <a:cxnLst/>
            <a:rect l="l" t="t" r="r" b="b"/>
            <a:pathLst>
              <a:path w="1378585" h="344804">
                <a:moveTo>
                  <a:pt x="1378572" y="0"/>
                </a:moveTo>
                <a:lnTo>
                  <a:pt x="0" y="34428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410969" y="5245041"/>
            <a:ext cx="83185" cy="74295"/>
          </a:xfrm>
          <a:custGeom>
            <a:avLst/>
            <a:gdLst/>
            <a:ahLst/>
            <a:cxnLst/>
            <a:rect l="l" t="t" r="r" b="b"/>
            <a:pathLst>
              <a:path w="83185" h="74295">
                <a:moveTo>
                  <a:pt x="64693" y="0"/>
                </a:moveTo>
                <a:lnTo>
                  <a:pt x="0" y="55435"/>
                </a:lnTo>
                <a:lnTo>
                  <a:pt x="83159" y="73926"/>
                </a:lnTo>
                <a:lnTo>
                  <a:pt x="646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540255" y="4869179"/>
            <a:ext cx="2311400" cy="0"/>
          </a:xfrm>
          <a:custGeom>
            <a:avLst/>
            <a:gdLst/>
            <a:ahLst/>
            <a:cxnLst/>
            <a:rect l="l" t="t" r="r" b="b"/>
            <a:pathLst>
              <a:path w="2311400" h="0">
                <a:moveTo>
                  <a:pt x="2310892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476753" y="4831077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537525" y="4023486"/>
            <a:ext cx="2313940" cy="701040"/>
          </a:xfrm>
          <a:custGeom>
            <a:avLst/>
            <a:gdLst/>
            <a:ahLst/>
            <a:cxnLst/>
            <a:rect l="l" t="t" r="r" b="b"/>
            <a:pathLst>
              <a:path w="2313940" h="701039">
                <a:moveTo>
                  <a:pt x="2313622" y="700913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476758" y="3990708"/>
            <a:ext cx="84455" cy="73025"/>
          </a:xfrm>
          <a:custGeom>
            <a:avLst/>
            <a:gdLst/>
            <a:ahLst/>
            <a:cxnLst/>
            <a:rect l="l" t="t" r="r" b="b"/>
            <a:pathLst>
              <a:path w="84455" h="73025">
                <a:moveTo>
                  <a:pt x="83972" y="0"/>
                </a:moveTo>
                <a:lnTo>
                  <a:pt x="0" y="14363"/>
                </a:lnTo>
                <a:lnTo>
                  <a:pt x="61874" y="72923"/>
                </a:lnTo>
                <a:lnTo>
                  <a:pt x="839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067555" y="4140200"/>
            <a:ext cx="0" cy="513080"/>
          </a:xfrm>
          <a:custGeom>
            <a:avLst/>
            <a:gdLst/>
            <a:ahLst/>
            <a:cxnLst/>
            <a:rect l="l" t="t" r="r" b="b"/>
            <a:pathLst>
              <a:path w="0" h="513079">
                <a:moveTo>
                  <a:pt x="0" y="512572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029459" y="4076697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821419" y="2748216"/>
            <a:ext cx="1102995" cy="897255"/>
          </a:xfrm>
          <a:custGeom>
            <a:avLst/>
            <a:gdLst/>
            <a:ahLst/>
            <a:cxnLst/>
            <a:rect l="l" t="t" r="r" b="b"/>
            <a:pathLst>
              <a:path w="1102995" h="897254">
                <a:moveTo>
                  <a:pt x="1102880" y="897191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772155" y="2708144"/>
            <a:ext cx="83185" cy="78105"/>
          </a:xfrm>
          <a:custGeom>
            <a:avLst/>
            <a:gdLst/>
            <a:ahLst/>
            <a:cxnLst/>
            <a:rect l="l" t="t" r="r" b="b"/>
            <a:pathLst>
              <a:path w="83185" h="78105">
                <a:moveTo>
                  <a:pt x="0" y="0"/>
                </a:moveTo>
                <a:lnTo>
                  <a:pt x="35064" y="77647"/>
                </a:lnTo>
                <a:lnTo>
                  <a:pt x="83159" y="18541"/>
                </a:lnTo>
                <a:lnTo>
                  <a:pt x="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196083" y="2842260"/>
            <a:ext cx="420370" cy="2313940"/>
          </a:xfrm>
          <a:custGeom>
            <a:avLst/>
            <a:gdLst/>
            <a:ahLst/>
            <a:cxnLst/>
            <a:rect l="l" t="t" r="r" b="b"/>
            <a:pathLst>
              <a:path w="420369" h="2313940">
                <a:moveTo>
                  <a:pt x="0" y="2313432"/>
                </a:moveTo>
                <a:lnTo>
                  <a:pt x="4199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576276" y="2779778"/>
            <a:ext cx="75565" cy="81915"/>
          </a:xfrm>
          <a:custGeom>
            <a:avLst/>
            <a:gdLst/>
            <a:ahLst/>
            <a:cxnLst/>
            <a:rect l="l" t="t" r="r" b="b"/>
            <a:pathLst>
              <a:path w="75564" h="81914">
                <a:moveTo>
                  <a:pt x="51104" y="0"/>
                </a:moveTo>
                <a:lnTo>
                  <a:pt x="0" y="68173"/>
                </a:lnTo>
                <a:lnTo>
                  <a:pt x="74980" y="81775"/>
                </a:lnTo>
                <a:lnTo>
                  <a:pt x="511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867839" y="3193719"/>
            <a:ext cx="1191260" cy="1962150"/>
          </a:xfrm>
          <a:custGeom>
            <a:avLst/>
            <a:gdLst/>
            <a:ahLst/>
            <a:cxnLst/>
            <a:rect l="l" t="t" r="r" b="b"/>
            <a:pathLst>
              <a:path w="1191260" h="1962150">
                <a:moveTo>
                  <a:pt x="1190828" y="1961972"/>
                </a:moveTo>
                <a:lnTo>
                  <a:pt x="0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834899" y="3139436"/>
            <a:ext cx="72390" cy="85090"/>
          </a:xfrm>
          <a:custGeom>
            <a:avLst/>
            <a:gdLst/>
            <a:ahLst/>
            <a:cxnLst/>
            <a:rect l="l" t="t" r="r" b="b"/>
            <a:pathLst>
              <a:path w="72389" h="85089">
                <a:moveTo>
                  <a:pt x="0" y="0"/>
                </a:moveTo>
                <a:lnTo>
                  <a:pt x="6959" y="84912"/>
                </a:lnTo>
                <a:lnTo>
                  <a:pt x="72097" y="4537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372605" y="2205989"/>
            <a:ext cx="433070" cy="431800"/>
          </a:xfrm>
          <a:custGeom>
            <a:avLst/>
            <a:gdLst/>
            <a:ahLst/>
            <a:cxnLst/>
            <a:rect l="l" t="t" r="r" b="b"/>
            <a:pathLst>
              <a:path w="433070" h="431800">
                <a:moveTo>
                  <a:pt x="0" y="215646"/>
                </a:moveTo>
                <a:lnTo>
                  <a:pt x="5715" y="166199"/>
                </a:lnTo>
                <a:lnTo>
                  <a:pt x="21995" y="120809"/>
                </a:lnTo>
                <a:lnTo>
                  <a:pt x="47542" y="80769"/>
                </a:lnTo>
                <a:lnTo>
                  <a:pt x="81055" y="47374"/>
                </a:lnTo>
                <a:lnTo>
                  <a:pt x="121236" y="21918"/>
                </a:lnTo>
                <a:lnTo>
                  <a:pt x="166787" y="5695"/>
                </a:lnTo>
                <a:lnTo>
                  <a:pt x="216408" y="0"/>
                </a:lnTo>
                <a:lnTo>
                  <a:pt x="266028" y="5695"/>
                </a:lnTo>
                <a:lnTo>
                  <a:pt x="311579" y="21918"/>
                </a:lnTo>
                <a:lnTo>
                  <a:pt x="351760" y="47374"/>
                </a:lnTo>
                <a:lnTo>
                  <a:pt x="385273" y="80769"/>
                </a:lnTo>
                <a:lnTo>
                  <a:pt x="410820" y="120809"/>
                </a:lnTo>
                <a:lnTo>
                  <a:pt x="427100" y="166199"/>
                </a:lnTo>
                <a:lnTo>
                  <a:pt x="432816" y="215646"/>
                </a:lnTo>
                <a:lnTo>
                  <a:pt x="427100" y="265092"/>
                </a:lnTo>
                <a:lnTo>
                  <a:pt x="410820" y="310482"/>
                </a:lnTo>
                <a:lnTo>
                  <a:pt x="385273" y="350522"/>
                </a:lnTo>
                <a:lnTo>
                  <a:pt x="351760" y="383917"/>
                </a:lnTo>
                <a:lnTo>
                  <a:pt x="311579" y="409373"/>
                </a:lnTo>
                <a:lnTo>
                  <a:pt x="266028" y="425596"/>
                </a:lnTo>
                <a:lnTo>
                  <a:pt x="216408" y="431292"/>
                </a:lnTo>
                <a:lnTo>
                  <a:pt x="166787" y="425596"/>
                </a:lnTo>
                <a:lnTo>
                  <a:pt x="121236" y="409373"/>
                </a:lnTo>
                <a:lnTo>
                  <a:pt x="81055" y="383917"/>
                </a:lnTo>
                <a:lnTo>
                  <a:pt x="47542" y="350522"/>
                </a:lnTo>
                <a:lnTo>
                  <a:pt x="21995" y="310482"/>
                </a:lnTo>
                <a:lnTo>
                  <a:pt x="5715" y="265092"/>
                </a:lnTo>
                <a:lnTo>
                  <a:pt x="0" y="21564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6450965" y="2227215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3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438394" y="2637282"/>
            <a:ext cx="431800" cy="431800"/>
          </a:xfrm>
          <a:custGeom>
            <a:avLst/>
            <a:gdLst/>
            <a:ahLst/>
            <a:cxnLst/>
            <a:rect l="l" t="t" r="r" b="b"/>
            <a:pathLst>
              <a:path w="431800" h="431800">
                <a:moveTo>
                  <a:pt x="0" y="215646"/>
                </a:moveTo>
                <a:lnTo>
                  <a:pt x="5695" y="166199"/>
                </a:lnTo>
                <a:lnTo>
                  <a:pt x="21918" y="120809"/>
                </a:lnTo>
                <a:lnTo>
                  <a:pt x="47374" y="80769"/>
                </a:lnTo>
                <a:lnTo>
                  <a:pt x="80769" y="47374"/>
                </a:lnTo>
                <a:lnTo>
                  <a:pt x="120809" y="21918"/>
                </a:lnTo>
                <a:lnTo>
                  <a:pt x="166199" y="5695"/>
                </a:lnTo>
                <a:lnTo>
                  <a:pt x="215646" y="0"/>
                </a:lnTo>
                <a:lnTo>
                  <a:pt x="265092" y="5695"/>
                </a:lnTo>
                <a:lnTo>
                  <a:pt x="310482" y="21918"/>
                </a:lnTo>
                <a:lnTo>
                  <a:pt x="350522" y="47374"/>
                </a:lnTo>
                <a:lnTo>
                  <a:pt x="383917" y="80769"/>
                </a:lnTo>
                <a:lnTo>
                  <a:pt x="409373" y="120809"/>
                </a:lnTo>
                <a:lnTo>
                  <a:pt x="425596" y="166199"/>
                </a:lnTo>
                <a:lnTo>
                  <a:pt x="431292" y="215646"/>
                </a:lnTo>
                <a:lnTo>
                  <a:pt x="425596" y="265092"/>
                </a:lnTo>
                <a:lnTo>
                  <a:pt x="409373" y="310482"/>
                </a:lnTo>
                <a:lnTo>
                  <a:pt x="383917" y="350522"/>
                </a:lnTo>
                <a:lnTo>
                  <a:pt x="350522" y="383917"/>
                </a:lnTo>
                <a:lnTo>
                  <a:pt x="310482" y="409373"/>
                </a:lnTo>
                <a:lnTo>
                  <a:pt x="265092" y="425596"/>
                </a:lnTo>
                <a:lnTo>
                  <a:pt x="215646" y="431292"/>
                </a:lnTo>
                <a:lnTo>
                  <a:pt x="166199" y="425596"/>
                </a:lnTo>
                <a:lnTo>
                  <a:pt x="120809" y="409373"/>
                </a:lnTo>
                <a:lnTo>
                  <a:pt x="80769" y="383917"/>
                </a:lnTo>
                <a:lnTo>
                  <a:pt x="47374" y="350522"/>
                </a:lnTo>
                <a:lnTo>
                  <a:pt x="21918" y="310482"/>
                </a:lnTo>
                <a:lnTo>
                  <a:pt x="5695" y="265092"/>
                </a:lnTo>
                <a:lnTo>
                  <a:pt x="0" y="21564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5515927" y="2659015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309866" y="2565654"/>
            <a:ext cx="431800" cy="433070"/>
          </a:xfrm>
          <a:custGeom>
            <a:avLst/>
            <a:gdLst/>
            <a:ahLst/>
            <a:cxnLst/>
            <a:rect l="l" t="t" r="r" b="b"/>
            <a:pathLst>
              <a:path w="431800" h="433069">
                <a:moveTo>
                  <a:pt x="0" y="216408"/>
                </a:moveTo>
                <a:lnTo>
                  <a:pt x="5695" y="166787"/>
                </a:lnTo>
                <a:lnTo>
                  <a:pt x="21918" y="121236"/>
                </a:lnTo>
                <a:lnTo>
                  <a:pt x="47374" y="81055"/>
                </a:lnTo>
                <a:lnTo>
                  <a:pt x="80769" y="47542"/>
                </a:lnTo>
                <a:lnTo>
                  <a:pt x="120809" y="21995"/>
                </a:lnTo>
                <a:lnTo>
                  <a:pt x="166199" y="5715"/>
                </a:lnTo>
                <a:lnTo>
                  <a:pt x="215646" y="0"/>
                </a:lnTo>
                <a:lnTo>
                  <a:pt x="265092" y="5715"/>
                </a:lnTo>
                <a:lnTo>
                  <a:pt x="310482" y="21995"/>
                </a:lnTo>
                <a:lnTo>
                  <a:pt x="350522" y="47542"/>
                </a:lnTo>
                <a:lnTo>
                  <a:pt x="383917" y="81055"/>
                </a:lnTo>
                <a:lnTo>
                  <a:pt x="409373" y="121236"/>
                </a:lnTo>
                <a:lnTo>
                  <a:pt x="425596" y="166787"/>
                </a:lnTo>
                <a:lnTo>
                  <a:pt x="431292" y="216408"/>
                </a:lnTo>
                <a:lnTo>
                  <a:pt x="425596" y="266028"/>
                </a:lnTo>
                <a:lnTo>
                  <a:pt x="409373" y="311579"/>
                </a:lnTo>
                <a:lnTo>
                  <a:pt x="383917" y="351760"/>
                </a:lnTo>
                <a:lnTo>
                  <a:pt x="350522" y="385273"/>
                </a:lnTo>
                <a:lnTo>
                  <a:pt x="310482" y="410820"/>
                </a:lnTo>
                <a:lnTo>
                  <a:pt x="265092" y="427100"/>
                </a:lnTo>
                <a:lnTo>
                  <a:pt x="215646" y="432816"/>
                </a:lnTo>
                <a:lnTo>
                  <a:pt x="166199" y="427100"/>
                </a:lnTo>
                <a:lnTo>
                  <a:pt x="120809" y="410820"/>
                </a:lnTo>
                <a:lnTo>
                  <a:pt x="80769" y="385273"/>
                </a:lnTo>
                <a:lnTo>
                  <a:pt x="47374" y="351760"/>
                </a:lnTo>
                <a:lnTo>
                  <a:pt x="21918" y="311579"/>
                </a:lnTo>
                <a:lnTo>
                  <a:pt x="5695" y="266028"/>
                </a:lnTo>
                <a:lnTo>
                  <a:pt x="0" y="21640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7387590" y="2587579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4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004053" y="3574541"/>
            <a:ext cx="433070" cy="431800"/>
          </a:xfrm>
          <a:custGeom>
            <a:avLst/>
            <a:gdLst/>
            <a:ahLst/>
            <a:cxnLst/>
            <a:rect l="l" t="t" r="r" b="b"/>
            <a:pathLst>
              <a:path w="433070" h="431800">
                <a:moveTo>
                  <a:pt x="0" y="215646"/>
                </a:moveTo>
                <a:lnTo>
                  <a:pt x="5715" y="166199"/>
                </a:lnTo>
                <a:lnTo>
                  <a:pt x="21995" y="120809"/>
                </a:lnTo>
                <a:lnTo>
                  <a:pt x="47542" y="80769"/>
                </a:lnTo>
                <a:lnTo>
                  <a:pt x="81055" y="47374"/>
                </a:lnTo>
                <a:lnTo>
                  <a:pt x="121236" y="21918"/>
                </a:lnTo>
                <a:lnTo>
                  <a:pt x="166787" y="5695"/>
                </a:lnTo>
                <a:lnTo>
                  <a:pt x="216408" y="0"/>
                </a:lnTo>
                <a:lnTo>
                  <a:pt x="266028" y="5695"/>
                </a:lnTo>
                <a:lnTo>
                  <a:pt x="311579" y="21918"/>
                </a:lnTo>
                <a:lnTo>
                  <a:pt x="351760" y="47374"/>
                </a:lnTo>
                <a:lnTo>
                  <a:pt x="385273" y="80769"/>
                </a:lnTo>
                <a:lnTo>
                  <a:pt x="410820" y="120809"/>
                </a:lnTo>
                <a:lnTo>
                  <a:pt x="427100" y="166199"/>
                </a:lnTo>
                <a:lnTo>
                  <a:pt x="432816" y="215646"/>
                </a:lnTo>
                <a:lnTo>
                  <a:pt x="427100" y="265092"/>
                </a:lnTo>
                <a:lnTo>
                  <a:pt x="410820" y="310482"/>
                </a:lnTo>
                <a:lnTo>
                  <a:pt x="385273" y="350522"/>
                </a:lnTo>
                <a:lnTo>
                  <a:pt x="351760" y="383917"/>
                </a:lnTo>
                <a:lnTo>
                  <a:pt x="311579" y="409373"/>
                </a:lnTo>
                <a:lnTo>
                  <a:pt x="266028" y="425596"/>
                </a:lnTo>
                <a:lnTo>
                  <a:pt x="216408" y="431292"/>
                </a:lnTo>
                <a:lnTo>
                  <a:pt x="166787" y="425596"/>
                </a:lnTo>
                <a:lnTo>
                  <a:pt x="121236" y="409373"/>
                </a:lnTo>
                <a:lnTo>
                  <a:pt x="81055" y="383917"/>
                </a:lnTo>
                <a:lnTo>
                  <a:pt x="47542" y="350522"/>
                </a:lnTo>
                <a:lnTo>
                  <a:pt x="21995" y="310482"/>
                </a:lnTo>
                <a:lnTo>
                  <a:pt x="5715" y="265092"/>
                </a:lnTo>
                <a:lnTo>
                  <a:pt x="0" y="21564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5082540" y="3595640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004053" y="4510278"/>
            <a:ext cx="433070" cy="433070"/>
          </a:xfrm>
          <a:custGeom>
            <a:avLst/>
            <a:gdLst/>
            <a:ahLst/>
            <a:cxnLst/>
            <a:rect l="l" t="t" r="r" b="b"/>
            <a:pathLst>
              <a:path w="433070" h="433070">
                <a:moveTo>
                  <a:pt x="0" y="216408"/>
                </a:moveTo>
                <a:lnTo>
                  <a:pt x="5715" y="166787"/>
                </a:lnTo>
                <a:lnTo>
                  <a:pt x="21995" y="121236"/>
                </a:lnTo>
                <a:lnTo>
                  <a:pt x="47542" y="81055"/>
                </a:lnTo>
                <a:lnTo>
                  <a:pt x="81055" y="47542"/>
                </a:lnTo>
                <a:lnTo>
                  <a:pt x="121236" y="21995"/>
                </a:lnTo>
                <a:lnTo>
                  <a:pt x="166787" y="5715"/>
                </a:lnTo>
                <a:lnTo>
                  <a:pt x="216408" y="0"/>
                </a:lnTo>
                <a:lnTo>
                  <a:pt x="266028" y="5715"/>
                </a:lnTo>
                <a:lnTo>
                  <a:pt x="311579" y="21995"/>
                </a:lnTo>
                <a:lnTo>
                  <a:pt x="351760" y="47542"/>
                </a:lnTo>
                <a:lnTo>
                  <a:pt x="385273" y="81055"/>
                </a:lnTo>
                <a:lnTo>
                  <a:pt x="410820" y="121236"/>
                </a:lnTo>
                <a:lnTo>
                  <a:pt x="427100" y="166787"/>
                </a:lnTo>
                <a:lnTo>
                  <a:pt x="432816" y="216408"/>
                </a:lnTo>
                <a:lnTo>
                  <a:pt x="427100" y="266028"/>
                </a:lnTo>
                <a:lnTo>
                  <a:pt x="410820" y="311579"/>
                </a:lnTo>
                <a:lnTo>
                  <a:pt x="385273" y="351760"/>
                </a:lnTo>
                <a:lnTo>
                  <a:pt x="351760" y="385273"/>
                </a:lnTo>
                <a:lnTo>
                  <a:pt x="311579" y="410820"/>
                </a:lnTo>
                <a:lnTo>
                  <a:pt x="266028" y="427100"/>
                </a:lnTo>
                <a:lnTo>
                  <a:pt x="216408" y="432816"/>
                </a:lnTo>
                <a:lnTo>
                  <a:pt x="166787" y="427100"/>
                </a:lnTo>
                <a:lnTo>
                  <a:pt x="121236" y="410820"/>
                </a:lnTo>
                <a:lnTo>
                  <a:pt x="81055" y="385273"/>
                </a:lnTo>
                <a:lnTo>
                  <a:pt x="47542" y="351760"/>
                </a:lnTo>
                <a:lnTo>
                  <a:pt x="21995" y="311579"/>
                </a:lnTo>
                <a:lnTo>
                  <a:pt x="5715" y="266028"/>
                </a:lnTo>
                <a:lnTo>
                  <a:pt x="0" y="21640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5082540" y="4532265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6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941314" y="5013197"/>
            <a:ext cx="431800" cy="433070"/>
          </a:xfrm>
          <a:custGeom>
            <a:avLst/>
            <a:gdLst/>
            <a:ahLst/>
            <a:cxnLst/>
            <a:rect l="l" t="t" r="r" b="b"/>
            <a:pathLst>
              <a:path w="431800" h="433070">
                <a:moveTo>
                  <a:pt x="0" y="216407"/>
                </a:moveTo>
                <a:lnTo>
                  <a:pt x="5695" y="166787"/>
                </a:lnTo>
                <a:lnTo>
                  <a:pt x="21918" y="121236"/>
                </a:lnTo>
                <a:lnTo>
                  <a:pt x="47374" y="81055"/>
                </a:lnTo>
                <a:lnTo>
                  <a:pt x="80769" y="47542"/>
                </a:lnTo>
                <a:lnTo>
                  <a:pt x="120809" y="21995"/>
                </a:lnTo>
                <a:lnTo>
                  <a:pt x="166199" y="5715"/>
                </a:lnTo>
                <a:lnTo>
                  <a:pt x="215646" y="0"/>
                </a:lnTo>
                <a:lnTo>
                  <a:pt x="265092" y="5715"/>
                </a:lnTo>
                <a:lnTo>
                  <a:pt x="310482" y="21995"/>
                </a:lnTo>
                <a:lnTo>
                  <a:pt x="350522" y="47542"/>
                </a:lnTo>
                <a:lnTo>
                  <a:pt x="383917" y="81055"/>
                </a:lnTo>
                <a:lnTo>
                  <a:pt x="409373" y="121236"/>
                </a:lnTo>
                <a:lnTo>
                  <a:pt x="425596" y="166787"/>
                </a:lnTo>
                <a:lnTo>
                  <a:pt x="431292" y="216407"/>
                </a:lnTo>
                <a:lnTo>
                  <a:pt x="425596" y="266028"/>
                </a:lnTo>
                <a:lnTo>
                  <a:pt x="409373" y="311579"/>
                </a:lnTo>
                <a:lnTo>
                  <a:pt x="383917" y="351760"/>
                </a:lnTo>
                <a:lnTo>
                  <a:pt x="350522" y="385273"/>
                </a:lnTo>
                <a:lnTo>
                  <a:pt x="310482" y="410820"/>
                </a:lnTo>
                <a:lnTo>
                  <a:pt x="265092" y="427100"/>
                </a:lnTo>
                <a:lnTo>
                  <a:pt x="215646" y="432815"/>
                </a:lnTo>
                <a:lnTo>
                  <a:pt x="166199" y="427100"/>
                </a:lnTo>
                <a:lnTo>
                  <a:pt x="120809" y="410820"/>
                </a:lnTo>
                <a:lnTo>
                  <a:pt x="80769" y="385273"/>
                </a:lnTo>
                <a:lnTo>
                  <a:pt x="47374" y="351760"/>
                </a:lnTo>
                <a:lnTo>
                  <a:pt x="21918" y="311579"/>
                </a:lnTo>
                <a:lnTo>
                  <a:pt x="5695" y="266028"/>
                </a:lnTo>
                <a:lnTo>
                  <a:pt x="0" y="216407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878573" y="5013197"/>
            <a:ext cx="431800" cy="433070"/>
          </a:xfrm>
          <a:custGeom>
            <a:avLst/>
            <a:gdLst/>
            <a:ahLst/>
            <a:cxnLst/>
            <a:rect l="l" t="t" r="r" b="b"/>
            <a:pathLst>
              <a:path w="431800" h="433070">
                <a:moveTo>
                  <a:pt x="0" y="216407"/>
                </a:moveTo>
                <a:lnTo>
                  <a:pt x="5695" y="166787"/>
                </a:lnTo>
                <a:lnTo>
                  <a:pt x="21918" y="121236"/>
                </a:lnTo>
                <a:lnTo>
                  <a:pt x="47374" y="81055"/>
                </a:lnTo>
                <a:lnTo>
                  <a:pt x="80769" y="47542"/>
                </a:lnTo>
                <a:lnTo>
                  <a:pt x="120809" y="21995"/>
                </a:lnTo>
                <a:lnTo>
                  <a:pt x="166199" y="5715"/>
                </a:lnTo>
                <a:lnTo>
                  <a:pt x="215646" y="0"/>
                </a:lnTo>
                <a:lnTo>
                  <a:pt x="265092" y="5715"/>
                </a:lnTo>
                <a:lnTo>
                  <a:pt x="310482" y="21995"/>
                </a:lnTo>
                <a:lnTo>
                  <a:pt x="350522" y="47542"/>
                </a:lnTo>
                <a:lnTo>
                  <a:pt x="383917" y="81055"/>
                </a:lnTo>
                <a:lnTo>
                  <a:pt x="409373" y="121236"/>
                </a:lnTo>
                <a:lnTo>
                  <a:pt x="425596" y="166787"/>
                </a:lnTo>
                <a:lnTo>
                  <a:pt x="431292" y="216407"/>
                </a:lnTo>
                <a:lnTo>
                  <a:pt x="425596" y="266028"/>
                </a:lnTo>
                <a:lnTo>
                  <a:pt x="409373" y="311579"/>
                </a:lnTo>
                <a:lnTo>
                  <a:pt x="383917" y="351760"/>
                </a:lnTo>
                <a:lnTo>
                  <a:pt x="350522" y="385273"/>
                </a:lnTo>
                <a:lnTo>
                  <a:pt x="310482" y="410820"/>
                </a:lnTo>
                <a:lnTo>
                  <a:pt x="265092" y="427100"/>
                </a:lnTo>
                <a:lnTo>
                  <a:pt x="215646" y="432815"/>
                </a:lnTo>
                <a:lnTo>
                  <a:pt x="166199" y="427100"/>
                </a:lnTo>
                <a:lnTo>
                  <a:pt x="120809" y="410820"/>
                </a:lnTo>
                <a:lnTo>
                  <a:pt x="80769" y="385273"/>
                </a:lnTo>
                <a:lnTo>
                  <a:pt x="47374" y="351760"/>
                </a:lnTo>
                <a:lnTo>
                  <a:pt x="21918" y="311579"/>
                </a:lnTo>
                <a:lnTo>
                  <a:pt x="5695" y="266028"/>
                </a:lnTo>
                <a:lnTo>
                  <a:pt x="0" y="216407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812785" y="3502914"/>
            <a:ext cx="431800" cy="431800"/>
          </a:xfrm>
          <a:custGeom>
            <a:avLst/>
            <a:gdLst/>
            <a:ahLst/>
            <a:cxnLst/>
            <a:rect l="l" t="t" r="r" b="b"/>
            <a:pathLst>
              <a:path w="431800" h="431800">
                <a:moveTo>
                  <a:pt x="0" y="215646"/>
                </a:moveTo>
                <a:lnTo>
                  <a:pt x="5695" y="166199"/>
                </a:lnTo>
                <a:lnTo>
                  <a:pt x="21918" y="120809"/>
                </a:lnTo>
                <a:lnTo>
                  <a:pt x="47374" y="80769"/>
                </a:lnTo>
                <a:lnTo>
                  <a:pt x="80769" y="47374"/>
                </a:lnTo>
                <a:lnTo>
                  <a:pt x="120809" y="21918"/>
                </a:lnTo>
                <a:lnTo>
                  <a:pt x="166199" y="5695"/>
                </a:lnTo>
                <a:lnTo>
                  <a:pt x="215646" y="0"/>
                </a:lnTo>
                <a:lnTo>
                  <a:pt x="265092" y="5695"/>
                </a:lnTo>
                <a:lnTo>
                  <a:pt x="310482" y="21918"/>
                </a:lnTo>
                <a:lnTo>
                  <a:pt x="350522" y="47374"/>
                </a:lnTo>
                <a:lnTo>
                  <a:pt x="383917" y="80769"/>
                </a:lnTo>
                <a:lnTo>
                  <a:pt x="409373" y="120809"/>
                </a:lnTo>
                <a:lnTo>
                  <a:pt x="425596" y="166199"/>
                </a:lnTo>
                <a:lnTo>
                  <a:pt x="431292" y="215646"/>
                </a:lnTo>
                <a:lnTo>
                  <a:pt x="425596" y="265092"/>
                </a:lnTo>
                <a:lnTo>
                  <a:pt x="409373" y="310482"/>
                </a:lnTo>
                <a:lnTo>
                  <a:pt x="383917" y="350522"/>
                </a:lnTo>
                <a:lnTo>
                  <a:pt x="350522" y="383917"/>
                </a:lnTo>
                <a:lnTo>
                  <a:pt x="310482" y="409373"/>
                </a:lnTo>
                <a:lnTo>
                  <a:pt x="265092" y="425596"/>
                </a:lnTo>
                <a:lnTo>
                  <a:pt x="215646" y="431292"/>
                </a:lnTo>
                <a:lnTo>
                  <a:pt x="166199" y="425596"/>
                </a:lnTo>
                <a:lnTo>
                  <a:pt x="120809" y="409373"/>
                </a:lnTo>
                <a:lnTo>
                  <a:pt x="80769" y="383917"/>
                </a:lnTo>
                <a:lnTo>
                  <a:pt x="47374" y="350522"/>
                </a:lnTo>
                <a:lnTo>
                  <a:pt x="21918" y="310482"/>
                </a:lnTo>
                <a:lnTo>
                  <a:pt x="5695" y="265092"/>
                </a:lnTo>
                <a:lnTo>
                  <a:pt x="0" y="21564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7890827" y="3524204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5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7812785" y="4510278"/>
            <a:ext cx="431800" cy="433070"/>
          </a:xfrm>
          <a:custGeom>
            <a:avLst/>
            <a:gdLst/>
            <a:ahLst/>
            <a:cxnLst/>
            <a:rect l="l" t="t" r="r" b="b"/>
            <a:pathLst>
              <a:path w="431800" h="433070">
                <a:moveTo>
                  <a:pt x="0" y="216408"/>
                </a:moveTo>
                <a:lnTo>
                  <a:pt x="5695" y="166787"/>
                </a:lnTo>
                <a:lnTo>
                  <a:pt x="21918" y="121236"/>
                </a:lnTo>
                <a:lnTo>
                  <a:pt x="47374" y="81055"/>
                </a:lnTo>
                <a:lnTo>
                  <a:pt x="80769" y="47542"/>
                </a:lnTo>
                <a:lnTo>
                  <a:pt x="120809" y="21995"/>
                </a:lnTo>
                <a:lnTo>
                  <a:pt x="166199" y="5715"/>
                </a:lnTo>
                <a:lnTo>
                  <a:pt x="215646" y="0"/>
                </a:lnTo>
                <a:lnTo>
                  <a:pt x="265092" y="5715"/>
                </a:lnTo>
                <a:lnTo>
                  <a:pt x="310482" y="21995"/>
                </a:lnTo>
                <a:lnTo>
                  <a:pt x="350522" y="47542"/>
                </a:lnTo>
                <a:lnTo>
                  <a:pt x="383917" y="81055"/>
                </a:lnTo>
                <a:lnTo>
                  <a:pt x="409373" y="121236"/>
                </a:lnTo>
                <a:lnTo>
                  <a:pt x="425596" y="166787"/>
                </a:lnTo>
                <a:lnTo>
                  <a:pt x="431292" y="216408"/>
                </a:lnTo>
                <a:lnTo>
                  <a:pt x="425596" y="266028"/>
                </a:lnTo>
                <a:lnTo>
                  <a:pt x="409373" y="311579"/>
                </a:lnTo>
                <a:lnTo>
                  <a:pt x="383917" y="351760"/>
                </a:lnTo>
                <a:lnTo>
                  <a:pt x="350522" y="385273"/>
                </a:lnTo>
                <a:lnTo>
                  <a:pt x="310482" y="410820"/>
                </a:lnTo>
                <a:lnTo>
                  <a:pt x="265092" y="427100"/>
                </a:lnTo>
                <a:lnTo>
                  <a:pt x="215646" y="432816"/>
                </a:lnTo>
                <a:lnTo>
                  <a:pt x="166199" y="427100"/>
                </a:lnTo>
                <a:lnTo>
                  <a:pt x="120809" y="410820"/>
                </a:lnTo>
                <a:lnTo>
                  <a:pt x="80769" y="385273"/>
                </a:lnTo>
                <a:lnTo>
                  <a:pt x="47374" y="351760"/>
                </a:lnTo>
                <a:lnTo>
                  <a:pt x="21918" y="311579"/>
                </a:lnTo>
                <a:lnTo>
                  <a:pt x="5695" y="266028"/>
                </a:lnTo>
                <a:lnTo>
                  <a:pt x="0" y="21640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7890827" y="4532265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9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6804659" y="2420111"/>
            <a:ext cx="449580" cy="258445"/>
          </a:xfrm>
          <a:custGeom>
            <a:avLst/>
            <a:gdLst/>
            <a:ahLst/>
            <a:cxnLst/>
            <a:rect l="l" t="t" r="r" b="b"/>
            <a:pathLst>
              <a:path w="449579" h="258444">
                <a:moveTo>
                  <a:pt x="0" y="0"/>
                </a:moveTo>
                <a:lnTo>
                  <a:pt x="449376" y="25794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224053" y="2638691"/>
            <a:ext cx="85090" cy="71120"/>
          </a:xfrm>
          <a:custGeom>
            <a:avLst/>
            <a:gdLst/>
            <a:ahLst/>
            <a:cxnLst/>
            <a:rect l="l" t="t" r="r" b="b"/>
            <a:pathLst>
              <a:path w="85090" h="71119">
                <a:moveTo>
                  <a:pt x="37934" y="0"/>
                </a:moveTo>
                <a:lnTo>
                  <a:pt x="0" y="66078"/>
                </a:lnTo>
                <a:lnTo>
                  <a:pt x="85051" y="70980"/>
                </a:lnTo>
                <a:lnTo>
                  <a:pt x="379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292852" y="3124555"/>
            <a:ext cx="255270" cy="449580"/>
          </a:xfrm>
          <a:custGeom>
            <a:avLst/>
            <a:gdLst/>
            <a:ahLst/>
            <a:cxnLst/>
            <a:rect l="l" t="t" r="r" b="b"/>
            <a:pathLst>
              <a:path w="255270" h="449579">
                <a:moveTo>
                  <a:pt x="0" y="449224"/>
                </a:moveTo>
                <a:lnTo>
                  <a:pt x="255155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508607" y="3069333"/>
            <a:ext cx="71120" cy="85090"/>
          </a:xfrm>
          <a:custGeom>
            <a:avLst/>
            <a:gdLst/>
            <a:ahLst/>
            <a:cxnLst/>
            <a:rect l="l" t="t" r="r" b="b"/>
            <a:pathLst>
              <a:path w="71120" h="85089">
                <a:moveTo>
                  <a:pt x="70751" y="0"/>
                </a:moveTo>
                <a:lnTo>
                  <a:pt x="0" y="47447"/>
                </a:lnTo>
                <a:lnTo>
                  <a:pt x="66255" y="85077"/>
                </a:lnTo>
                <a:lnTo>
                  <a:pt x="707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940552" y="2852927"/>
            <a:ext cx="1305560" cy="0"/>
          </a:xfrm>
          <a:custGeom>
            <a:avLst/>
            <a:gdLst/>
            <a:ahLst/>
            <a:cxnLst/>
            <a:rect l="l" t="t" r="r" b="b"/>
            <a:pathLst>
              <a:path w="1305559" h="0">
                <a:moveTo>
                  <a:pt x="0" y="0"/>
                </a:moveTo>
                <a:lnTo>
                  <a:pt x="130505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7232905" y="281482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333231" y="2565650"/>
            <a:ext cx="1112520" cy="1878330"/>
          </a:xfrm>
          <a:custGeom>
            <a:avLst/>
            <a:gdLst/>
            <a:ahLst/>
            <a:cxnLst/>
            <a:rect l="l" t="t" r="r" b="b"/>
            <a:pathLst>
              <a:path w="1112520" h="1878329">
                <a:moveTo>
                  <a:pt x="0" y="1877758"/>
                </a:moveTo>
                <a:lnTo>
                  <a:pt x="1112520" y="0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293611" y="4365814"/>
            <a:ext cx="121754" cy="1444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7364272" y="4870703"/>
            <a:ext cx="448309" cy="255270"/>
          </a:xfrm>
          <a:custGeom>
            <a:avLst/>
            <a:gdLst/>
            <a:ahLst/>
            <a:cxnLst/>
            <a:rect l="l" t="t" r="r" b="b"/>
            <a:pathLst>
              <a:path w="448309" h="255270">
                <a:moveTo>
                  <a:pt x="447751" y="0"/>
                </a:moveTo>
                <a:lnTo>
                  <a:pt x="0" y="255079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7309104" y="5086389"/>
            <a:ext cx="85090" cy="71120"/>
          </a:xfrm>
          <a:custGeom>
            <a:avLst/>
            <a:gdLst/>
            <a:ahLst/>
            <a:cxnLst/>
            <a:rect l="l" t="t" r="r" b="b"/>
            <a:pathLst>
              <a:path w="85090" h="71120">
                <a:moveTo>
                  <a:pt x="47345" y="0"/>
                </a:moveTo>
                <a:lnTo>
                  <a:pt x="0" y="70827"/>
                </a:lnTo>
                <a:lnTo>
                  <a:pt x="85064" y="66205"/>
                </a:lnTo>
                <a:lnTo>
                  <a:pt x="473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6433451" y="4797552"/>
            <a:ext cx="1378585" cy="344805"/>
          </a:xfrm>
          <a:custGeom>
            <a:avLst/>
            <a:gdLst/>
            <a:ahLst/>
            <a:cxnLst/>
            <a:rect l="l" t="t" r="r" b="b"/>
            <a:pathLst>
              <a:path w="1378584" h="344804">
                <a:moveTo>
                  <a:pt x="1378572" y="0"/>
                </a:moveTo>
                <a:lnTo>
                  <a:pt x="0" y="34428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6371845" y="5101785"/>
            <a:ext cx="83185" cy="74295"/>
          </a:xfrm>
          <a:custGeom>
            <a:avLst/>
            <a:gdLst/>
            <a:ahLst/>
            <a:cxnLst/>
            <a:rect l="l" t="t" r="r" b="b"/>
            <a:pathLst>
              <a:path w="83185" h="74295">
                <a:moveTo>
                  <a:pt x="64693" y="0"/>
                </a:moveTo>
                <a:lnTo>
                  <a:pt x="0" y="55435"/>
                </a:lnTo>
                <a:lnTo>
                  <a:pt x="83159" y="73926"/>
                </a:lnTo>
                <a:lnTo>
                  <a:pt x="646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5438394" y="4726685"/>
            <a:ext cx="2296795" cy="0"/>
          </a:xfrm>
          <a:custGeom>
            <a:avLst/>
            <a:gdLst/>
            <a:ahLst/>
            <a:cxnLst/>
            <a:rect l="l" t="t" r="r" b="b"/>
            <a:pathLst>
              <a:path w="2296795" h="0">
                <a:moveTo>
                  <a:pt x="2296668" y="0"/>
                </a:moveTo>
                <a:lnTo>
                  <a:pt x="0" y="0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7683245" y="4661912"/>
            <a:ext cx="129539" cy="129539"/>
          </a:xfrm>
          <a:custGeom>
            <a:avLst/>
            <a:gdLst/>
            <a:ahLst/>
            <a:cxnLst/>
            <a:rect l="l" t="t" r="r" b="b"/>
            <a:pathLst>
              <a:path w="129540" h="129539">
                <a:moveTo>
                  <a:pt x="0" y="0"/>
                </a:moveTo>
                <a:lnTo>
                  <a:pt x="51816" y="64769"/>
                </a:lnTo>
                <a:lnTo>
                  <a:pt x="0" y="129539"/>
                </a:lnTo>
                <a:lnTo>
                  <a:pt x="129540" y="64769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5498401" y="3880230"/>
            <a:ext cx="2313940" cy="701040"/>
          </a:xfrm>
          <a:custGeom>
            <a:avLst/>
            <a:gdLst/>
            <a:ahLst/>
            <a:cxnLst/>
            <a:rect l="l" t="t" r="r" b="b"/>
            <a:pathLst>
              <a:path w="2313940" h="701039">
                <a:moveTo>
                  <a:pt x="2313622" y="700913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5437634" y="3847452"/>
            <a:ext cx="84455" cy="73025"/>
          </a:xfrm>
          <a:custGeom>
            <a:avLst/>
            <a:gdLst/>
            <a:ahLst/>
            <a:cxnLst/>
            <a:rect l="l" t="t" r="r" b="b"/>
            <a:pathLst>
              <a:path w="84454" h="73025">
                <a:moveTo>
                  <a:pt x="83972" y="0"/>
                </a:moveTo>
                <a:lnTo>
                  <a:pt x="0" y="14363"/>
                </a:lnTo>
                <a:lnTo>
                  <a:pt x="61874" y="72923"/>
                </a:lnTo>
                <a:lnTo>
                  <a:pt x="839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8029193" y="4011929"/>
            <a:ext cx="0" cy="498475"/>
          </a:xfrm>
          <a:custGeom>
            <a:avLst/>
            <a:gdLst/>
            <a:ahLst/>
            <a:cxnLst/>
            <a:rect l="l" t="t" r="r" b="b"/>
            <a:pathLst>
              <a:path w="0" h="498475">
                <a:moveTo>
                  <a:pt x="0" y="498348"/>
                </a:moveTo>
                <a:lnTo>
                  <a:pt x="0" y="0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7964427" y="3934205"/>
            <a:ext cx="129540" cy="1295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794093" y="2614701"/>
            <a:ext cx="1092200" cy="888365"/>
          </a:xfrm>
          <a:custGeom>
            <a:avLst/>
            <a:gdLst/>
            <a:ahLst/>
            <a:cxnLst/>
            <a:rect l="l" t="t" r="r" b="b"/>
            <a:pathLst>
              <a:path w="1092200" h="888364">
                <a:moveTo>
                  <a:pt x="1091844" y="888212"/>
                </a:moveTo>
                <a:lnTo>
                  <a:pt x="0" y="0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6733797" y="2565657"/>
            <a:ext cx="141605" cy="132080"/>
          </a:xfrm>
          <a:custGeom>
            <a:avLst/>
            <a:gdLst/>
            <a:ahLst/>
            <a:cxnLst/>
            <a:rect l="l" t="t" r="r" b="b"/>
            <a:pathLst>
              <a:path w="141604" h="132080">
                <a:moveTo>
                  <a:pt x="0" y="0"/>
                </a:moveTo>
                <a:lnTo>
                  <a:pt x="59601" y="131991"/>
                </a:lnTo>
                <a:lnTo>
                  <a:pt x="60286" y="49047"/>
                </a:lnTo>
                <a:lnTo>
                  <a:pt x="141350" y="31508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6156959" y="2699004"/>
            <a:ext cx="420370" cy="2313940"/>
          </a:xfrm>
          <a:custGeom>
            <a:avLst/>
            <a:gdLst/>
            <a:ahLst/>
            <a:cxnLst/>
            <a:rect l="l" t="t" r="r" b="b"/>
            <a:pathLst>
              <a:path w="420370" h="2313940">
                <a:moveTo>
                  <a:pt x="0" y="2313432"/>
                </a:moveTo>
                <a:lnTo>
                  <a:pt x="4199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6537152" y="2636522"/>
            <a:ext cx="75565" cy="81915"/>
          </a:xfrm>
          <a:custGeom>
            <a:avLst/>
            <a:gdLst/>
            <a:ahLst/>
            <a:cxnLst/>
            <a:rect l="l" t="t" r="r" b="b"/>
            <a:pathLst>
              <a:path w="75565" h="81914">
                <a:moveTo>
                  <a:pt x="51104" y="0"/>
                </a:moveTo>
                <a:lnTo>
                  <a:pt x="0" y="68173"/>
                </a:lnTo>
                <a:lnTo>
                  <a:pt x="74980" y="81775"/>
                </a:lnTo>
                <a:lnTo>
                  <a:pt x="511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5828741" y="3051975"/>
            <a:ext cx="1191260" cy="1960880"/>
          </a:xfrm>
          <a:custGeom>
            <a:avLst/>
            <a:gdLst/>
            <a:ahLst/>
            <a:cxnLst/>
            <a:rect l="l" t="t" r="r" b="b"/>
            <a:pathLst>
              <a:path w="1191259" h="1960879">
                <a:moveTo>
                  <a:pt x="1190802" y="196046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5795765" y="2997702"/>
            <a:ext cx="72390" cy="85090"/>
          </a:xfrm>
          <a:custGeom>
            <a:avLst/>
            <a:gdLst/>
            <a:ahLst/>
            <a:cxnLst/>
            <a:rect l="l" t="t" r="r" b="b"/>
            <a:pathLst>
              <a:path w="72389" h="85089">
                <a:moveTo>
                  <a:pt x="0" y="0"/>
                </a:moveTo>
                <a:lnTo>
                  <a:pt x="6997" y="84912"/>
                </a:lnTo>
                <a:lnTo>
                  <a:pt x="72123" y="4535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649223" y="5913120"/>
            <a:ext cx="3660647" cy="43129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202436" y="6237922"/>
            <a:ext cx="2554223" cy="1628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 txBox="1"/>
          <p:nvPr/>
        </p:nvSpPr>
        <p:spPr>
          <a:xfrm>
            <a:off x="755904" y="5867400"/>
            <a:ext cx="3599815" cy="370205"/>
          </a:xfrm>
          <a:prstGeom prst="rect">
            <a:avLst/>
          </a:prstGeom>
          <a:solidFill>
            <a:srgbClr val="FFFF99"/>
          </a:solidFill>
          <a:ln w="34747">
            <a:solidFill>
              <a:srgbClr val="FF9900"/>
            </a:solidFill>
          </a:ln>
        </p:spPr>
        <p:txBody>
          <a:bodyPr wrap="square" lIns="0" tIns="31114" rIns="0" bIns="0" rtlCol="0" vert="horz">
            <a:spAutoFit/>
          </a:bodyPr>
          <a:lstStyle/>
          <a:p>
            <a:pPr marL="661670">
              <a:lnSpc>
                <a:spcPct val="100000"/>
              </a:lnSpc>
              <a:spcBef>
                <a:spcPts val="244"/>
              </a:spcBef>
            </a:pPr>
            <a:r>
              <a:rPr dirty="0" sz="1800">
                <a:latin typeface="Calibri"/>
                <a:cs typeface="Calibri"/>
              </a:rPr>
              <a:t>A </a:t>
            </a:r>
            <a:r>
              <a:rPr dirty="0" sz="1800" spc="-10">
                <a:latin typeface="Calibri"/>
                <a:cs typeface="Calibri"/>
              </a:rPr>
              <a:t>Directed Acyclic</a:t>
            </a:r>
            <a:r>
              <a:rPr dirty="0" sz="1800" spc="5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Graph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0" name="object 9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Lectures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</a:t>
            </a:r>
            <a:r>
              <a:rPr dirty="0" spc="-55"/>
              <a:t> </a:t>
            </a:r>
            <a:r>
              <a:rPr dirty="0"/>
              <a:t>2015</a:t>
            </a:r>
          </a:p>
        </p:txBody>
      </p:sp>
      <p:sp>
        <p:nvSpPr>
          <p:cNvPr id="91" name="object 9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2015/5/5</a:t>
            </a:r>
          </a:p>
        </p:txBody>
      </p:sp>
      <p:sp>
        <p:nvSpPr>
          <p:cNvPr id="92" name="object 9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17</a:t>
            </a:fld>
          </a:p>
        </p:txBody>
      </p:sp>
      <p:sp>
        <p:nvSpPr>
          <p:cNvPr id="89" name="object 89"/>
          <p:cNvSpPr txBox="1"/>
          <p:nvPr/>
        </p:nvSpPr>
        <p:spPr>
          <a:xfrm>
            <a:off x="5959338" y="5035504"/>
            <a:ext cx="1329055" cy="1174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2390">
              <a:lnSpc>
                <a:spcPct val="100000"/>
              </a:lnSpc>
              <a:spcBef>
                <a:spcPts val="100"/>
              </a:spcBef>
              <a:tabLst>
                <a:tab pos="1009015" algn="l"/>
              </a:tabLst>
            </a:pPr>
            <a:r>
              <a:rPr dirty="0" sz="2400">
                <a:latin typeface="Times New Roman"/>
                <a:cs typeface="Times New Roman"/>
              </a:rPr>
              <a:t>7	8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400" b="1">
                <a:solidFill>
                  <a:srgbClr val="FF0000"/>
                </a:solidFill>
                <a:latin typeface="Calibri"/>
                <a:cs typeface="Calibri"/>
              </a:rPr>
              <a:t>Not 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114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DAG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ransition spd="slow">
    <p:pull dir="l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20012" y="0"/>
            <a:ext cx="6054852" cy="1338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609088" y="699516"/>
            <a:ext cx="3924299" cy="1374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20951" y="112800"/>
            <a:ext cx="5100320" cy="1493520"/>
          </a:xfrm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001394" marR="5080" indent="-989330">
              <a:lnSpc>
                <a:spcPct val="100600"/>
              </a:lnSpc>
              <a:spcBef>
                <a:spcPts val="65"/>
              </a:spcBef>
            </a:pPr>
            <a:r>
              <a:rPr dirty="0" spc="-50"/>
              <a:t>Topological </a:t>
            </a:r>
            <a:r>
              <a:rPr dirty="0" spc="-5"/>
              <a:t>Order  for</a:t>
            </a:r>
            <a:r>
              <a:rPr dirty="0" spc="-20"/>
              <a:t> </a:t>
            </a:r>
            <a:r>
              <a:rPr dirty="0" spc="-95"/>
              <a:t>G=(V,E)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7352" y="1780349"/>
            <a:ext cx="3878579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spc="-30" b="1">
                <a:solidFill>
                  <a:srgbClr val="3E3E3E"/>
                </a:solidFill>
                <a:latin typeface="Palatino Linotype"/>
                <a:cs typeface="Palatino Linotype"/>
              </a:rPr>
              <a:t>Topological</a:t>
            </a:r>
            <a:r>
              <a:rPr dirty="0" sz="3000" spc="-55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number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7352" y="2316797"/>
            <a:ext cx="4011929" cy="410400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56285" marR="57150" indent="-286385">
              <a:lnSpc>
                <a:spcPct val="100000"/>
              </a:lnSpc>
              <a:spcBef>
                <a:spcPts val="100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An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assignment of  distinct integer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1,2,…, </a:t>
            </a:r>
            <a:r>
              <a:rPr dirty="0" sz="2400" i="1">
                <a:solidFill>
                  <a:srgbClr val="3E3E3E"/>
                </a:solidFill>
                <a:latin typeface="Palatino Linotype"/>
                <a:cs typeface="Palatino Linotype"/>
              </a:rPr>
              <a:t>n 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to the </a:t>
            </a:r>
            <a:r>
              <a:rPr dirty="0" sz="2400" spc="-10">
                <a:solidFill>
                  <a:srgbClr val="3E3E3E"/>
                </a:solidFill>
                <a:latin typeface="Palatino Linotype"/>
                <a:cs typeface="Palatino Linotype"/>
              </a:rPr>
              <a:t>vertices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of</a:t>
            </a:r>
            <a:r>
              <a:rPr dirty="0" sz="2400" spc="10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V</a:t>
            </a:r>
            <a:endParaRPr sz="2400">
              <a:latin typeface="Palatino Linotype"/>
              <a:cs typeface="Palatino Linotype"/>
            </a:endParaRPr>
          </a:p>
          <a:p>
            <a:pPr marL="756285" marR="5080" indent="-286385">
              <a:lnSpc>
                <a:spcPct val="99600"/>
              </a:lnSpc>
              <a:spcBef>
                <a:spcPts val="610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For </a:t>
            </a:r>
            <a:r>
              <a:rPr dirty="0" sz="2400" spc="-10">
                <a:solidFill>
                  <a:srgbClr val="3E3E3E"/>
                </a:solidFill>
                <a:latin typeface="Palatino Linotype"/>
                <a:cs typeface="Palatino Linotype"/>
              </a:rPr>
              <a:t>every </a:t>
            </a:r>
            <a:r>
              <a:rPr dirty="0" sz="2400" spc="-5" i="1">
                <a:solidFill>
                  <a:srgbClr val="3E3E3E"/>
                </a:solidFill>
                <a:latin typeface="Palatino Linotype"/>
                <a:cs typeface="Palatino Linotype"/>
              </a:rPr>
              <a:t>vw</a:t>
            </a:r>
            <a:r>
              <a:rPr dirty="0" sz="2400" spc="-5">
                <a:solidFill>
                  <a:srgbClr val="3E3E3E"/>
                </a:solidFill>
                <a:latin typeface="Symbol"/>
                <a:cs typeface="Symbol"/>
              </a:rPr>
              <a:t>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E, the  topological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number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of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v 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is less than that of</a:t>
            </a:r>
            <a:r>
              <a:rPr dirty="0" sz="2400" spc="20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-110">
                <a:solidFill>
                  <a:srgbClr val="3E3E3E"/>
                </a:solidFill>
                <a:latin typeface="Palatino Linotype"/>
                <a:cs typeface="Palatino Linotype"/>
              </a:rPr>
              <a:t>w.</a:t>
            </a:r>
            <a:endParaRPr sz="2400">
              <a:latin typeface="Palatino Linotype"/>
              <a:cs typeface="Palatino Linotype"/>
            </a:endParaRPr>
          </a:p>
          <a:p>
            <a:pPr marL="355600" marR="235585" indent="-3429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Reverse</a:t>
            </a:r>
            <a:r>
              <a:rPr dirty="0" sz="3000" spc="-70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topological  order</a:t>
            </a:r>
            <a:endParaRPr sz="3000">
              <a:latin typeface="Palatino Linotype"/>
              <a:cs typeface="Palatino Linotype"/>
            </a:endParaRPr>
          </a:p>
          <a:p>
            <a:pPr marL="756285" marR="894080" indent="-287020">
              <a:lnSpc>
                <a:spcPct val="100000"/>
              </a:lnSpc>
              <a:spcBef>
                <a:spcPts val="625"/>
              </a:spcBef>
            </a:pPr>
            <a:r>
              <a:rPr dirty="0" sz="2400" spc="-5">
                <a:solidFill>
                  <a:srgbClr val="3E3E3E"/>
                </a:solidFill>
                <a:latin typeface="Courier New"/>
                <a:cs typeface="Courier New"/>
              </a:rPr>
              <a:t>o</a:t>
            </a:r>
            <a:r>
              <a:rPr dirty="0" sz="2400" spc="-675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Defined similarly  (“</a:t>
            </a:r>
            <a:r>
              <a:rPr dirty="0" sz="2400" spc="-5">
                <a:solidFill>
                  <a:srgbClr val="009900"/>
                </a:solidFill>
                <a:latin typeface="Palatino Linotype"/>
                <a:cs typeface="Palatino Linotype"/>
              </a:rPr>
              <a:t>greater than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”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 )</a:t>
            </a:r>
            <a:endParaRPr sz="240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44234" y="2205989"/>
            <a:ext cx="431800" cy="431800"/>
          </a:xfrm>
          <a:custGeom>
            <a:avLst/>
            <a:gdLst/>
            <a:ahLst/>
            <a:cxnLst/>
            <a:rect l="l" t="t" r="r" b="b"/>
            <a:pathLst>
              <a:path w="431800" h="431800">
                <a:moveTo>
                  <a:pt x="0" y="215646"/>
                </a:moveTo>
                <a:lnTo>
                  <a:pt x="5695" y="166199"/>
                </a:lnTo>
                <a:lnTo>
                  <a:pt x="21918" y="120809"/>
                </a:lnTo>
                <a:lnTo>
                  <a:pt x="47374" y="80769"/>
                </a:lnTo>
                <a:lnTo>
                  <a:pt x="80769" y="47374"/>
                </a:lnTo>
                <a:lnTo>
                  <a:pt x="120809" y="21918"/>
                </a:lnTo>
                <a:lnTo>
                  <a:pt x="166199" y="5695"/>
                </a:lnTo>
                <a:lnTo>
                  <a:pt x="215646" y="0"/>
                </a:lnTo>
                <a:lnTo>
                  <a:pt x="265092" y="5695"/>
                </a:lnTo>
                <a:lnTo>
                  <a:pt x="310482" y="21918"/>
                </a:lnTo>
                <a:lnTo>
                  <a:pt x="350522" y="47374"/>
                </a:lnTo>
                <a:lnTo>
                  <a:pt x="383917" y="80769"/>
                </a:lnTo>
                <a:lnTo>
                  <a:pt x="409373" y="120809"/>
                </a:lnTo>
                <a:lnTo>
                  <a:pt x="425596" y="166199"/>
                </a:lnTo>
                <a:lnTo>
                  <a:pt x="431292" y="215646"/>
                </a:lnTo>
                <a:lnTo>
                  <a:pt x="425596" y="265092"/>
                </a:lnTo>
                <a:lnTo>
                  <a:pt x="409373" y="310482"/>
                </a:lnTo>
                <a:lnTo>
                  <a:pt x="383917" y="350522"/>
                </a:lnTo>
                <a:lnTo>
                  <a:pt x="350522" y="383917"/>
                </a:lnTo>
                <a:lnTo>
                  <a:pt x="310482" y="409373"/>
                </a:lnTo>
                <a:lnTo>
                  <a:pt x="265092" y="425596"/>
                </a:lnTo>
                <a:lnTo>
                  <a:pt x="215646" y="431292"/>
                </a:lnTo>
                <a:lnTo>
                  <a:pt x="166199" y="425596"/>
                </a:lnTo>
                <a:lnTo>
                  <a:pt x="120809" y="409373"/>
                </a:lnTo>
                <a:lnTo>
                  <a:pt x="80769" y="383917"/>
                </a:lnTo>
                <a:lnTo>
                  <a:pt x="47374" y="350522"/>
                </a:lnTo>
                <a:lnTo>
                  <a:pt x="21918" y="310482"/>
                </a:lnTo>
                <a:lnTo>
                  <a:pt x="5695" y="265092"/>
                </a:lnTo>
                <a:lnTo>
                  <a:pt x="0" y="21564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522403" y="2227389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3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10021" y="2637282"/>
            <a:ext cx="431800" cy="433070"/>
          </a:xfrm>
          <a:custGeom>
            <a:avLst/>
            <a:gdLst/>
            <a:ahLst/>
            <a:cxnLst/>
            <a:rect l="l" t="t" r="r" b="b"/>
            <a:pathLst>
              <a:path w="431800" h="433069">
                <a:moveTo>
                  <a:pt x="0" y="216408"/>
                </a:moveTo>
                <a:lnTo>
                  <a:pt x="5695" y="166787"/>
                </a:lnTo>
                <a:lnTo>
                  <a:pt x="21918" y="121236"/>
                </a:lnTo>
                <a:lnTo>
                  <a:pt x="47374" y="81055"/>
                </a:lnTo>
                <a:lnTo>
                  <a:pt x="80769" y="47542"/>
                </a:lnTo>
                <a:lnTo>
                  <a:pt x="120809" y="21995"/>
                </a:lnTo>
                <a:lnTo>
                  <a:pt x="166199" y="5715"/>
                </a:lnTo>
                <a:lnTo>
                  <a:pt x="215646" y="0"/>
                </a:lnTo>
                <a:lnTo>
                  <a:pt x="265092" y="5715"/>
                </a:lnTo>
                <a:lnTo>
                  <a:pt x="310482" y="21995"/>
                </a:lnTo>
                <a:lnTo>
                  <a:pt x="350522" y="47542"/>
                </a:lnTo>
                <a:lnTo>
                  <a:pt x="383917" y="81055"/>
                </a:lnTo>
                <a:lnTo>
                  <a:pt x="409373" y="121236"/>
                </a:lnTo>
                <a:lnTo>
                  <a:pt x="425596" y="166787"/>
                </a:lnTo>
                <a:lnTo>
                  <a:pt x="431292" y="216408"/>
                </a:lnTo>
                <a:lnTo>
                  <a:pt x="425596" y="266028"/>
                </a:lnTo>
                <a:lnTo>
                  <a:pt x="409373" y="311579"/>
                </a:lnTo>
                <a:lnTo>
                  <a:pt x="383917" y="351760"/>
                </a:lnTo>
                <a:lnTo>
                  <a:pt x="350522" y="385273"/>
                </a:lnTo>
                <a:lnTo>
                  <a:pt x="310482" y="410820"/>
                </a:lnTo>
                <a:lnTo>
                  <a:pt x="265092" y="427100"/>
                </a:lnTo>
                <a:lnTo>
                  <a:pt x="215646" y="432816"/>
                </a:lnTo>
                <a:lnTo>
                  <a:pt x="166199" y="427100"/>
                </a:lnTo>
                <a:lnTo>
                  <a:pt x="120809" y="410820"/>
                </a:lnTo>
                <a:lnTo>
                  <a:pt x="80769" y="385273"/>
                </a:lnTo>
                <a:lnTo>
                  <a:pt x="47374" y="351760"/>
                </a:lnTo>
                <a:lnTo>
                  <a:pt x="21918" y="311579"/>
                </a:lnTo>
                <a:lnTo>
                  <a:pt x="5695" y="266028"/>
                </a:lnTo>
                <a:lnTo>
                  <a:pt x="0" y="21640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587365" y="2659189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381493" y="2565654"/>
            <a:ext cx="431800" cy="433070"/>
          </a:xfrm>
          <a:custGeom>
            <a:avLst/>
            <a:gdLst/>
            <a:ahLst/>
            <a:cxnLst/>
            <a:rect l="l" t="t" r="r" b="b"/>
            <a:pathLst>
              <a:path w="431800" h="433069">
                <a:moveTo>
                  <a:pt x="0" y="216408"/>
                </a:moveTo>
                <a:lnTo>
                  <a:pt x="5695" y="166787"/>
                </a:lnTo>
                <a:lnTo>
                  <a:pt x="21918" y="121236"/>
                </a:lnTo>
                <a:lnTo>
                  <a:pt x="47374" y="81055"/>
                </a:lnTo>
                <a:lnTo>
                  <a:pt x="80769" y="47542"/>
                </a:lnTo>
                <a:lnTo>
                  <a:pt x="120809" y="21995"/>
                </a:lnTo>
                <a:lnTo>
                  <a:pt x="166199" y="5715"/>
                </a:lnTo>
                <a:lnTo>
                  <a:pt x="215646" y="0"/>
                </a:lnTo>
                <a:lnTo>
                  <a:pt x="265092" y="5715"/>
                </a:lnTo>
                <a:lnTo>
                  <a:pt x="310482" y="21995"/>
                </a:lnTo>
                <a:lnTo>
                  <a:pt x="350522" y="47542"/>
                </a:lnTo>
                <a:lnTo>
                  <a:pt x="383917" y="81055"/>
                </a:lnTo>
                <a:lnTo>
                  <a:pt x="409373" y="121236"/>
                </a:lnTo>
                <a:lnTo>
                  <a:pt x="425596" y="166787"/>
                </a:lnTo>
                <a:lnTo>
                  <a:pt x="431292" y="216408"/>
                </a:lnTo>
                <a:lnTo>
                  <a:pt x="425596" y="266028"/>
                </a:lnTo>
                <a:lnTo>
                  <a:pt x="409373" y="311579"/>
                </a:lnTo>
                <a:lnTo>
                  <a:pt x="383917" y="351760"/>
                </a:lnTo>
                <a:lnTo>
                  <a:pt x="350522" y="385273"/>
                </a:lnTo>
                <a:lnTo>
                  <a:pt x="310482" y="410820"/>
                </a:lnTo>
                <a:lnTo>
                  <a:pt x="265092" y="427100"/>
                </a:lnTo>
                <a:lnTo>
                  <a:pt x="215646" y="432816"/>
                </a:lnTo>
                <a:lnTo>
                  <a:pt x="166199" y="427100"/>
                </a:lnTo>
                <a:lnTo>
                  <a:pt x="120809" y="410820"/>
                </a:lnTo>
                <a:lnTo>
                  <a:pt x="80769" y="385273"/>
                </a:lnTo>
                <a:lnTo>
                  <a:pt x="47374" y="351760"/>
                </a:lnTo>
                <a:lnTo>
                  <a:pt x="21918" y="311579"/>
                </a:lnTo>
                <a:lnTo>
                  <a:pt x="5695" y="266028"/>
                </a:lnTo>
                <a:lnTo>
                  <a:pt x="0" y="21640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7459027" y="2587752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4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075682" y="3574541"/>
            <a:ext cx="433070" cy="431800"/>
          </a:xfrm>
          <a:custGeom>
            <a:avLst/>
            <a:gdLst/>
            <a:ahLst/>
            <a:cxnLst/>
            <a:rect l="l" t="t" r="r" b="b"/>
            <a:pathLst>
              <a:path w="433070" h="431800">
                <a:moveTo>
                  <a:pt x="0" y="215646"/>
                </a:moveTo>
                <a:lnTo>
                  <a:pt x="5715" y="166199"/>
                </a:lnTo>
                <a:lnTo>
                  <a:pt x="21995" y="120809"/>
                </a:lnTo>
                <a:lnTo>
                  <a:pt x="47542" y="80769"/>
                </a:lnTo>
                <a:lnTo>
                  <a:pt x="81055" y="47374"/>
                </a:lnTo>
                <a:lnTo>
                  <a:pt x="121236" y="21918"/>
                </a:lnTo>
                <a:lnTo>
                  <a:pt x="166787" y="5695"/>
                </a:lnTo>
                <a:lnTo>
                  <a:pt x="216408" y="0"/>
                </a:lnTo>
                <a:lnTo>
                  <a:pt x="266028" y="5695"/>
                </a:lnTo>
                <a:lnTo>
                  <a:pt x="311579" y="21918"/>
                </a:lnTo>
                <a:lnTo>
                  <a:pt x="351760" y="47374"/>
                </a:lnTo>
                <a:lnTo>
                  <a:pt x="385273" y="80769"/>
                </a:lnTo>
                <a:lnTo>
                  <a:pt x="410820" y="120809"/>
                </a:lnTo>
                <a:lnTo>
                  <a:pt x="427100" y="166199"/>
                </a:lnTo>
                <a:lnTo>
                  <a:pt x="432816" y="215646"/>
                </a:lnTo>
                <a:lnTo>
                  <a:pt x="427100" y="265092"/>
                </a:lnTo>
                <a:lnTo>
                  <a:pt x="410820" y="310482"/>
                </a:lnTo>
                <a:lnTo>
                  <a:pt x="385273" y="350522"/>
                </a:lnTo>
                <a:lnTo>
                  <a:pt x="351760" y="383917"/>
                </a:lnTo>
                <a:lnTo>
                  <a:pt x="311579" y="409373"/>
                </a:lnTo>
                <a:lnTo>
                  <a:pt x="266028" y="425596"/>
                </a:lnTo>
                <a:lnTo>
                  <a:pt x="216408" y="431292"/>
                </a:lnTo>
                <a:lnTo>
                  <a:pt x="166787" y="425596"/>
                </a:lnTo>
                <a:lnTo>
                  <a:pt x="121236" y="409373"/>
                </a:lnTo>
                <a:lnTo>
                  <a:pt x="81055" y="383917"/>
                </a:lnTo>
                <a:lnTo>
                  <a:pt x="47542" y="350522"/>
                </a:lnTo>
                <a:lnTo>
                  <a:pt x="21995" y="310482"/>
                </a:lnTo>
                <a:lnTo>
                  <a:pt x="5715" y="265092"/>
                </a:lnTo>
                <a:lnTo>
                  <a:pt x="0" y="21564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075682" y="4510278"/>
            <a:ext cx="433070" cy="433070"/>
          </a:xfrm>
          <a:custGeom>
            <a:avLst/>
            <a:gdLst/>
            <a:ahLst/>
            <a:cxnLst/>
            <a:rect l="l" t="t" r="r" b="b"/>
            <a:pathLst>
              <a:path w="433070" h="433070">
                <a:moveTo>
                  <a:pt x="0" y="216408"/>
                </a:moveTo>
                <a:lnTo>
                  <a:pt x="5715" y="166787"/>
                </a:lnTo>
                <a:lnTo>
                  <a:pt x="21995" y="121236"/>
                </a:lnTo>
                <a:lnTo>
                  <a:pt x="47542" y="81055"/>
                </a:lnTo>
                <a:lnTo>
                  <a:pt x="81055" y="47542"/>
                </a:lnTo>
                <a:lnTo>
                  <a:pt x="121236" y="21995"/>
                </a:lnTo>
                <a:lnTo>
                  <a:pt x="166787" y="5715"/>
                </a:lnTo>
                <a:lnTo>
                  <a:pt x="216408" y="0"/>
                </a:lnTo>
                <a:lnTo>
                  <a:pt x="266028" y="5715"/>
                </a:lnTo>
                <a:lnTo>
                  <a:pt x="311579" y="21995"/>
                </a:lnTo>
                <a:lnTo>
                  <a:pt x="351760" y="47542"/>
                </a:lnTo>
                <a:lnTo>
                  <a:pt x="385273" y="81055"/>
                </a:lnTo>
                <a:lnTo>
                  <a:pt x="410820" y="121236"/>
                </a:lnTo>
                <a:lnTo>
                  <a:pt x="427100" y="166787"/>
                </a:lnTo>
                <a:lnTo>
                  <a:pt x="432816" y="216408"/>
                </a:lnTo>
                <a:lnTo>
                  <a:pt x="427100" y="266028"/>
                </a:lnTo>
                <a:lnTo>
                  <a:pt x="410820" y="311579"/>
                </a:lnTo>
                <a:lnTo>
                  <a:pt x="385273" y="351760"/>
                </a:lnTo>
                <a:lnTo>
                  <a:pt x="351760" y="385273"/>
                </a:lnTo>
                <a:lnTo>
                  <a:pt x="311579" y="410820"/>
                </a:lnTo>
                <a:lnTo>
                  <a:pt x="266028" y="427100"/>
                </a:lnTo>
                <a:lnTo>
                  <a:pt x="216408" y="432816"/>
                </a:lnTo>
                <a:lnTo>
                  <a:pt x="166787" y="427100"/>
                </a:lnTo>
                <a:lnTo>
                  <a:pt x="121236" y="410820"/>
                </a:lnTo>
                <a:lnTo>
                  <a:pt x="81055" y="385273"/>
                </a:lnTo>
                <a:lnTo>
                  <a:pt x="47542" y="351760"/>
                </a:lnTo>
                <a:lnTo>
                  <a:pt x="21995" y="311579"/>
                </a:lnTo>
                <a:lnTo>
                  <a:pt x="5715" y="266028"/>
                </a:lnTo>
                <a:lnTo>
                  <a:pt x="0" y="21640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012941" y="5014721"/>
            <a:ext cx="431800" cy="431800"/>
          </a:xfrm>
          <a:custGeom>
            <a:avLst/>
            <a:gdLst/>
            <a:ahLst/>
            <a:cxnLst/>
            <a:rect l="l" t="t" r="r" b="b"/>
            <a:pathLst>
              <a:path w="431800" h="431800">
                <a:moveTo>
                  <a:pt x="0" y="215645"/>
                </a:moveTo>
                <a:lnTo>
                  <a:pt x="5695" y="166199"/>
                </a:lnTo>
                <a:lnTo>
                  <a:pt x="21918" y="120809"/>
                </a:lnTo>
                <a:lnTo>
                  <a:pt x="47374" y="80769"/>
                </a:lnTo>
                <a:lnTo>
                  <a:pt x="80769" y="47374"/>
                </a:lnTo>
                <a:lnTo>
                  <a:pt x="120809" y="21918"/>
                </a:lnTo>
                <a:lnTo>
                  <a:pt x="166199" y="5695"/>
                </a:lnTo>
                <a:lnTo>
                  <a:pt x="215646" y="0"/>
                </a:lnTo>
                <a:lnTo>
                  <a:pt x="265092" y="5695"/>
                </a:lnTo>
                <a:lnTo>
                  <a:pt x="310482" y="21918"/>
                </a:lnTo>
                <a:lnTo>
                  <a:pt x="350522" y="47374"/>
                </a:lnTo>
                <a:lnTo>
                  <a:pt x="383917" y="80769"/>
                </a:lnTo>
                <a:lnTo>
                  <a:pt x="409373" y="120809"/>
                </a:lnTo>
                <a:lnTo>
                  <a:pt x="425596" y="166199"/>
                </a:lnTo>
                <a:lnTo>
                  <a:pt x="431292" y="215645"/>
                </a:lnTo>
                <a:lnTo>
                  <a:pt x="425596" y="265092"/>
                </a:lnTo>
                <a:lnTo>
                  <a:pt x="409373" y="310482"/>
                </a:lnTo>
                <a:lnTo>
                  <a:pt x="383917" y="350522"/>
                </a:lnTo>
                <a:lnTo>
                  <a:pt x="350522" y="383917"/>
                </a:lnTo>
                <a:lnTo>
                  <a:pt x="310482" y="409373"/>
                </a:lnTo>
                <a:lnTo>
                  <a:pt x="265092" y="425596"/>
                </a:lnTo>
                <a:lnTo>
                  <a:pt x="215646" y="431291"/>
                </a:lnTo>
                <a:lnTo>
                  <a:pt x="166199" y="425596"/>
                </a:lnTo>
                <a:lnTo>
                  <a:pt x="120809" y="409373"/>
                </a:lnTo>
                <a:lnTo>
                  <a:pt x="80769" y="383917"/>
                </a:lnTo>
                <a:lnTo>
                  <a:pt x="47374" y="350522"/>
                </a:lnTo>
                <a:lnTo>
                  <a:pt x="21918" y="310482"/>
                </a:lnTo>
                <a:lnTo>
                  <a:pt x="5695" y="265092"/>
                </a:lnTo>
                <a:lnTo>
                  <a:pt x="0" y="21564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948678" y="5014721"/>
            <a:ext cx="433070" cy="431800"/>
          </a:xfrm>
          <a:custGeom>
            <a:avLst/>
            <a:gdLst/>
            <a:ahLst/>
            <a:cxnLst/>
            <a:rect l="l" t="t" r="r" b="b"/>
            <a:pathLst>
              <a:path w="433070" h="431800">
                <a:moveTo>
                  <a:pt x="0" y="215645"/>
                </a:moveTo>
                <a:lnTo>
                  <a:pt x="5715" y="166199"/>
                </a:lnTo>
                <a:lnTo>
                  <a:pt x="21995" y="120809"/>
                </a:lnTo>
                <a:lnTo>
                  <a:pt x="47542" y="80769"/>
                </a:lnTo>
                <a:lnTo>
                  <a:pt x="81055" y="47374"/>
                </a:lnTo>
                <a:lnTo>
                  <a:pt x="121236" y="21918"/>
                </a:lnTo>
                <a:lnTo>
                  <a:pt x="166787" y="5695"/>
                </a:lnTo>
                <a:lnTo>
                  <a:pt x="216408" y="0"/>
                </a:lnTo>
                <a:lnTo>
                  <a:pt x="266028" y="5695"/>
                </a:lnTo>
                <a:lnTo>
                  <a:pt x="311579" y="21918"/>
                </a:lnTo>
                <a:lnTo>
                  <a:pt x="351760" y="47374"/>
                </a:lnTo>
                <a:lnTo>
                  <a:pt x="385273" y="80769"/>
                </a:lnTo>
                <a:lnTo>
                  <a:pt x="410820" y="120809"/>
                </a:lnTo>
                <a:lnTo>
                  <a:pt x="427100" y="166199"/>
                </a:lnTo>
                <a:lnTo>
                  <a:pt x="432816" y="215645"/>
                </a:lnTo>
                <a:lnTo>
                  <a:pt x="427100" y="265092"/>
                </a:lnTo>
                <a:lnTo>
                  <a:pt x="410820" y="310482"/>
                </a:lnTo>
                <a:lnTo>
                  <a:pt x="385273" y="350522"/>
                </a:lnTo>
                <a:lnTo>
                  <a:pt x="351760" y="383917"/>
                </a:lnTo>
                <a:lnTo>
                  <a:pt x="311579" y="409373"/>
                </a:lnTo>
                <a:lnTo>
                  <a:pt x="266028" y="425596"/>
                </a:lnTo>
                <a:lnTo>
                  <a:pt x="216408" y="431291"/>
                </a:lnTo>
                <a:lnTo>
                  <a:pt x="166787" y="425596"/>
                </a:lnTo>
                <a:lnTo>
                  <a:pt x="121236" y="409373"/>
                </a:lnTo>
                <a:lnTo>
                  <a:pt x="81055" y="383917"/>
                </a:lnTo>
                <a:lnTo>
                  <a:pt x="47542" y="350522"/>
                </a:lnTo>
                <a:lnTo>
                  <a:pt x="21995" y="310482"/>
                </a:lnTo>
                <a:lnTo>
                  <a:pt x="5715" y="265092"/>
                </a:lnTo>
                <a:lnTo>
                  <a:pt x="0" y="21564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884414" y="3502914"/>
            <a:ext cx="431800" cy="431800"/>
          </a:xfrm>
          <a:custGeom>
            <a:avLst/>
            <a:gdLst/>
            <a:ahLst/>
            <a:cxnLst/>
            <a:rect l="l" t="t" r="r" b="b"/>
            <a:pathLst>
              <a:path w="431800" h="431800">
                <a:moveTo>
                  <a:pt x="0" y="215646"/>
                </a:moveTo>
                <a:lnTo>
                  <a:pt x="5695" y="166199"/>
                </a:lnTo>
                <a:lnTo>
                  <a:pt x="21918" y="120809"/>
                </a:lnTo>
                <a:lnTo>
                  <a:pt x="47374" y="80769"/>
                </a:lnTo>
                <a:lnTo>
                  <a:pt x="80769" y="47374"/>
                </a:lnTo>
                <a:lnTo>
                  <a:pt x="120809" y="21918"/>
                </a:lnTo>
                <a:lnTo>
                  <a:pt x="166199" y="5695"/>
                </a:lnTo>
                <a:lnTo>
                  <a:pt x="215646" y="0"/>
                </a:lnTo>
                <a:lnTo>
                  <a:pt x="265092" y="5695"/>
                </a:lnTo>
                <a:lnTo>
                  <a:pt x="310482" y="21918"/>
                </a:lnTo>
                <a:lnTo>
                  <a:pt x="350522" y="47374"/>
                </a:lnTo>
                <a:lnTo>
                  <a:pt x="383917" y="80769"/>
                </a:lnTo>
                <a:lnTo>
                  <a:pt x="409373" y="120809"/>
                </a:lnTo>
                <a:lnTo>
                  <a:pt x="425596" y="166199"/>
                </a:lnTo>
                <a:lnTo>
                  <a:pt x="431292" y="215646"/>
                </a:lnTo>
                <a:lnTo>
                  <a:pt x="425596" y="265092"/>
                </a:lnTo>
                <a:lnTo>
                  <a:pt x="409373" y="310482"/>
                </a:lnTo>
                <a:lnTo>
                  <a:pt x="383917" y="350522"/>
                </a:lnTo>
                <a:lnTo>
                  <a:pt x="350522" y="383917"/>
                </a:lnTo>
                <a:lnTo>
                  <a:pt x="310482" y="409373"/>
                </a:lnTo>
                <a:lnTo>
                  <a:pt x="265092" y="425596"/>
                </a:lnTo>
                <a:lnTo>
                  <a:pt x="215646" y="431292"/>
                </a:lnTo>
                <a:lnTo>
                  <a:pt x="166199" y="425596"/>
                </a:lnTo>
                <a:lnTo>
                  <a:pt x="120809" y="409373"/>
                </a:lnTo>
                <a:lnTo>
                  <a:pt x="80769" y="383917"/>
                </a:lnTo>
                <a:lnTo>
                  <a:pt x="47374" y="350522"/>
                </a:lnTo>
                <a:lnTo>
                  <a:pt x="21918" y="310482"/>
                </a:lnTo>
                <a:lnTo>
                  <a:pt x="5695" y="265092"/>
                </a:lnTo>
                <a:lnTo>
                  <a:pt x="0" y="21564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7962265" y="3524377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5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884414" y="4510278"/>
            <a:ext cx="431800" cy="433070"/>
          </a:xfrm>
          <a:custGeom>
            <a:avLst/>
            <a:gdLst/>
            <a:ahLst/>
            <a:cxnLst/>
            <a:rect l="l" t="t" r="r" b="b"/>
            <a:pathLst>
              <a:path w="431800" h="433070">
                <a:moveTo>
                  <a:pt x="0" y="216408"/>
                </a:moveTo>
                <a:lnTo>
                  <a:pt x="5695" y="166787"/>
                </a:lnTo>
                <a:lnTo>
                  <a:pt x="21918" y="121236"/>
                </a:lnTo>
                <a:lnTo>
                  <a:pt x="47374" y="81055"/>
                </a:lnTo>
                <a:lnTo>
                  <a:pt x="80769" y="47542"/>
                </a:lnTo>
                <a:lnTo>
                  <a:pt x="120809" y="21995"/>
                </a:lnTo>
                <a:lnTo>
                  <a:pt x="166199" y="5715"/>
                </a:lnTo>
                <a:lnTo>
                  <a:pt x="215646" y="0"/>
                </a:lnTo>
                <a:lnTo>
                  <a:pt x="265092" y="5715"/>
                </a:lnTo>
                <a:lnTo>
                  <a:pt x="310482" y="21995"/>
                </a:lnTo>
                <a:lnTo>
                  <a:pt x="350522" y="47542"/>
                </a:lnTo>
                <a:lnTo>
                  <a:pt x="383917" y="81055"/>
                </a:lnTo>
                <a:lnTo>
                  <a:pt x="409373" y="121236"/>
                </a:lnTo>
                <a:lnTo>
                  <a:pt x="425596" y="166787"/>
                </a:lnTo>
                <a:lnTo>
                  <a:pt x="431292" y="216408"/>
                </a:lnTo>
                <a:lnTo>
                  <a:pt x="425596" y="266028"/>
                </a:lnTo>
                <a:lnTo>
                  <a:pt x="409373" y="311579"/>
                </a:lnTo>
                <a:lnTo>
                  <a:pt x="383917" y="351760"/>
                </a:lnTo>
                <a:lnTo>
                  <a:pt x="350522" y="385273"/>
                </a:lnTo>
                <a:lnTo>
                  <a:pt x="310482" y="410820"/>
                </a:lnTo>
                <a:lnTo>
                  <a:pt x="265092" y="427100"/>
                </a:lnTo>
                <a:lnTo>
                  <a:pt x="215646" y="432816"/>
                </a:lnTo>
                <a:lnTo>
                  <a:pt x="166199" y="427100"/>
                </a:lnTo>
                <a:lnTo>
                  <a:pt x="120809" y="410820"/>
                </a:lnTo>
                <a:lnTo>
                  <a:pt x="80769" y="385273"/>
                </a:lnTo>
                <a:lnTo>
                  <a:pt x="47374" y="351760"/>
                </a:lnTo>
                <a:lnTo>
                  <a:pt x="21918" y="311579"/>
                </a:lnTo>
                <a:lnTo>
                  <a:pt x="5695" y="266028"/>
                </a:lnTo>
                <a:lnTo>
                  <a:pt x="0" y="21640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874764" y="2421635"/>
            <a:ext cx="450850" cy="257175"/>
          </a:xfrm>
          <a:custGeom>
            <a:avLst/>
            <a:gdLst/>
            <a:ahLst/>
            <a:cxnLst/>
            <a:rect l="l" t="t" r="r" b="b"/>
            <a:pathLst>
              <a:path w="450850" h="257175">
                <a:moveTo>
                  <a:pt x="0" y="0"/>
                </a:moveTo>
                <a:lnTo>
                  <a:pt x="450786" y="25661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295657" y="2638860"/>
            <a:ext cx="85090" cy="71120"/>
          </a:xfrm>
          <a:custGeom>
            <a:avLst/>
            <a:gdLst/>
            <a:ahLst/>
            <a:cxnLst/>
            <a:rect l="l" t="t" r="r" b="b"/>
            <a:pathLst>
              <a:path w="85090" h="71119">
                <a:moveTo>
                  <a:pt x="37706" y="0"/>
                </a:moveTo>
                <a:lnTo>
                  <a:pt x="0" y="66217"/>
                </a:lnTo>
                <a:lnTo>
                  <a:pt x="85077" y="70815"/>
                </a:lnTo>
                <a:lnTo>
                  <a:pt x="377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364479" y="3126028"/>
            <a:ext cx="255270" cy="448309"/>
          </a:xfrm>
          <a:custGeom>
            <a:avLst/>
            <a:gdLst/>
            <a:ahLst/>
            <a:cxnLst/>
            <a:rect l="l" t="t" r="r" b="b"/>
            <a:pathLst>
              <a:path w="255270" h="448310">
                <a:moveTo>
                  <a:pt x="0" y="447751"/>
                </a:moveTo>
                <a:lnTo>
                  <a:pt x="255079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580176" y="3070865"/>
            <a:ext cx="71120" cy="85090"/>
          </a:xfrm>
          <a:custGeom>
            <a:avLst/>
            <a:gdLst/>
            <a:ahLst/>
            <a:cxnLst/>
            <a:rect l="l" t="t" r="r" b="b"/>
            <a:pathLst>
              <a:path w="71120" h="85089">
                <a:moveTo>
                  <a:pt x="70815" y="0"/>
                </a:moveTo>
                <a:lnTo>
                  <a:pt x="0" y="47345"/>
                </a:lnTo>
                <a:lnTo>
                  <a:pt x="66205" y="85064"/>
                </a:lnTo>
                <a:lnTo>
                  <a:pt x="708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012179" y="2852927"/>
            <a:ext cx="1305560" cy="0"/>
          </a:xfrm>
          <a:custGeom>
            <a:avLst/>
            <a:gdLst/>
            <a:ahLst/>
            <a:cxnLst/>
            <a:rect l="l" t="t" r="r" b="b"/>
            <a:pathLst>
              <a:path w="1305559" h="0">
                <a:moveTo>
                  <a:pt x="0" y="0"/>
                </a:moveTo>
                <a:lnTo>
                  <a:pt x="130505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304534" y="281482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364479" y="2619527"/>
            <a:ext cx="1120140" cy="1890395"/>
          </a:xfrm>
          <a:custGeom>
            <a:avLst/>
            <a:gdLst/>
            <a:ahLst/>
            <a:cxnLst/>
            <a:rect l="l" t="t" r="r" b="b"/>
            <a:pathLst>
              <a:path w="1120139" h="1890395">
                <a:moveTo>
                  <a:pt x="0" y="1889988"/>
                </a:moveTo>
                <a:lnTo>
                  <a:pt x="11197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445007" y="2564894"/>
            <a:ext cx="71755" cy="85090"/>
          </a:xfrm>
          <a:custGeom>
            <a:avLst/>
            <a:gdLst/>
            <a:ahLst/>
            <a:cxnLst/>
            <a:rect l="l" t="t" r="r" b="b"/>
            <a:pathLst>
              <a:path w="71754" h="85089">
                <a:moveTo>
                  <a:pt x="71615" y="0"/>
                </a:moveTo>
                <a:lnTo>
                  <a:pt x="0" y="46139"/>
                </a:lnTo>
                <a:lnTo>
                  <a:pt x="65557" y="84975"/>
                </a:lnTo>
                <a:lnTo>
                  <a:pt x="716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435901" y="4870703"/>
            <a:ext cx="448309" cy="255270"/>
          </a:xfrm>
          <a:custGeom>
            <a:avLst/>
            <a:gdLst/>
            <a:ahLst/>
            <a:cxnLst/>
            <a:rect l="l" t="t" r="r" b="b"/>
            <a:pathLst>
              <a:path w="448309" h="255270">
                <a:moveTo>
                  <a:pt x="447751" y="0"/>
                </a:moveTo>
                <a:lnTo>
                  <a:pt x="0" y="255079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380733" y="5086389"/>
            <a:ext cx="85090" cy="71120"/>
          </a:xfrm>
          <a:custGeom>
            <a:avLst/>
            <a:gdLst/>
            <a:ahLst/>
            <a:cxnLst/>
            <a:rect l="l" t="t" r="r" b="b"/>
            <a:pathLst>
              <a:path w="85090" h="71120">
                <a:moveTo>
                  <a:pt x="47345" y="0"/>
                </a:moveTo>
                <a:lnTo>
                  <a:pt x="0" y="70827"/>
                </a:lnTo>
                <a:lnTo>
                  <a:pt x="85064" y="66205"/>
                </a:lnTo>
                <a:lnTo>
                  <a:pt x="473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505079" y="4797552"/>
            <a:ext cx="1378585" cy="344805"/>
          </a:xfrm>
          <a:custGeom>
            <a:avLst/>
            <a:gdLst/>
            <a:ahLst/>
            <a:cxnLst/>
            <a:rect l="l" t="t" r="r" b="b"/>
            <a:pathLst>
              <a:path w="1378584" h="344804">
                <a:moveTo>
                  <a:pt x="1378572" y="0"/>
                </a:moveTo>
                <a:lnTo>
                  <a:pt x="0" y="34428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443474" y="5101785"/>
            <a:ext cx="83185" cy="74295"/>
          </a:xfrm>
          <a:custGeom>
            <a:avLst/>
            <a:gdLst/>
            <a:ahLst/>
            <a:cxnLst/>
            <a:rect l="l" t="t" r="r" b="b"/>
            <a:pathLst>
              <a:path w="83184" h="74295">
                <a:moveTo>
                  <a:pt x="64693" y="0"/>
                </a:moveTo>
                <a:lnTo>
                  <a:pt x="0" y="55435"/>
                </a:lnTo>
                <a:lnTo>
                  <a:pt x="83159" y="73926"/>
                </a:lnTo>
                <a:lnTo>
                  <a:pt x="646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572759" y="4725923"/>
            <a:ext cx="2311400" cy="0"/>
          </a:xfrm>
          <a:custGeom>
            <a:avLst/>
            <a:gdLst/>
            <a:ahLst/>
            <a:cxnLst/>
            <a:rect l="l" t="t" r="r" b="b"/>
            <a:pathLst>
              <a:path w="2311400" h="0">
                <a:moveTo>
                  <a:pt x="2310892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509258" y="4687821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570029" y="3880230"/>
            <a:ext cx="2313940" cy="701040"/>
          </a:xfrm>
          <a:custGeom>
            <a:avLst/>
            <a:gdLst/>
            <a:ahLst/>
            <a:cxnLst/>
            <a:rect l="l" t="t" r="r" b="b"/>
            <a:pathLst>
              <a:path w="2313940" h="701039">
                <a:moveTo>
                  <a:pt x="2313622" y="700913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509262" y="3847452"/>
            <a:ext cx="84455" cy="73025"/>
          </a:xfrm>
          <a:custGeom>
            <a:avLst/>
            <a:gdLst/>
            <a:ahLst/>
            <a:cxnLst/>
            <a:rect l="l" t="t" r="r" b="b"/>
            <a:pathLst>
              <a:path w="84454" h="73025">
                <a:moveTo>
                  <a:pt x="83972" y="0"/>
                </a:moveTo>
                <a:lnTo>
                  <a:pt x="0" y="14363"/>
                </a:lnTo>
                <a:lnTo>
                  <a:pt x="61874" y="72923"/>
                </a:lnTo>
                <a:lnTo>
                  <a:pt x="839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100059" y="3996944"/>
            <a:ext cx="0" cy="513080"/>
          </a:xfrm>
          <a:custGeom>
            <a:avLst/>
            <a:gdLst/>
            <a:ahLst/>
            <a:cxnLst/>
            <a:rect l="l" t="t" r="r" b="b"/>
            <a:pathLst>
              <a:path w="0" h="513079">
                <a:moveTo>
                  <a:pt x="0" y="512571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061965" y="3933442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853923" y="2604960"/>
            <a:ext cx="1102995" cy="897255"/>
          </a:xfrm>
          <a:custGeom>
            <a:avLst/>
            <a:gdLst/>
            <a:ahLst/>
            <a:cxnLst/>
            <a:rect l="l" t="t" r="r" b="b"/>
            <a:pathLst>
              <a:path w="1102995" h="897254">
                <a:moveTo>
                  <a:pt x="1102880" y="897191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804659" y="2564886"/>
            <a:ext cx="83185" cy="78105"/>
          </a:xfrm>
          <a:custGeom>
            <a:avLst/>
            <a:gdLst/>
            <a:ahLst/>
            <a:cxnLst/>
            <a:rect l="l" t="t" r="r" b="b"/>
            <a:pathLst>
              <a:path w="83184" h="78105">
                <a:moveTo>
                  <a:pt x="0" y="0"/>
                </a:moveTo>
                <a:lnTo>
                  <a:pt x="35064" y="77647"/>
                </a:lnTo>
                <a:lnTo>
                  <a:pt x="83159" y="1854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227064" y="2698991"/>
            <a:ext cx="421640" cy="2315210"/>
          </a:xfrm>
          <a:custGeom>
            <a:avLst/>
            <a:gdLst/>
            <a:ahLst/>
            <a:cxnLst/>
            <a:rect l="l" t="t" r="r" b="b"/>
            <a:pathLst>
              <a:path w="421640" h="2315210">
                <a:moveTo>
                  <a:pt x="0" y="2314968"/>
                </a:moveTo>
                <a:lnTo>
                  <a:pt x="42143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608750" y="2636522"/>
            <a:ext cx="75565" cy="81915"/>
          </a:xfrm>
          <a:custGeom>
            <a:avLst/>
            <a:gdLst/>
            <a:ahLst/>
            <a:cxnLst/>
            <a:rect l="l" t="t" r="r" b="b"/>
            <a:pathLst>
              <a:path w="75565" h="81914">
                <a:moveTo>
                  <a:pt x="51130" y="0"/>
                </a:moveTo>
                <a:lnTo>
                  <a:pt x="0" y="68148"/>
                </a:lnTo>
                <a:lnTo>
                  <a:pt x="74968" y="81787"/>
                </a:lnTo>
                <a:lnTo>
                  <a:pt x="511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900343" y="3051987"/>
            <a:ext cx="1191260" cy="1962150"/>
          </a:xfrm>
          <a:custGeom>
            <a:avLst/>
            <a:gdLst/>
            <a:ahLst/>
            <a:cxnLst/>
            <a:rect l="l" t="t" r="r" b="b"/>
            <a:pathLst>
              <a:path w="1191259" h="1962150">
                <a:moveTo>
                  <a:pt x="1190828" y="1961972"/>
                </a:moveTo>
                <a:lnTo>
                  <a:pt x="0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867403" y="2997705"/>
            <a:ext cx="72390" cy="85090"/>
          </a:xfrm>
          <a:custGeom>
            <a:avLst/>
            <a:gdLst/>
            <a:ahLst/>
            <a:cxnLst/>
            <a:rect l="l" t="t" r="r" b="b"/>
            <a:pathLst>
              <a:path w="72389" h="85089">
                <a:moveTo>
                  <a:pt x="0" y="0"/>
                </a:moveTo>
                <a:lnTo>
                  <a:pt x="6959" y="84912"/>
                </a:lnTo>
                <a:lnTo>
                  <a:pt x="72097" y="4537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7962265" y="4532439"/>
            <a:ext cx="325755" cy="6496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455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9</a:t>
            </a:r>
            <a:endParaRPr sz="2400">
              <a:latin typeface="Times New Roman"/>
              <a:cs typeface="Times New Roman"/>
            </a:endParaRPr>
          </a:p>
          <a:p>
            <a:pPr algn="r" marR="5080">
              <a:lnSpc>
                <a:spcPts val="2455"/>
              </a:lnSpc>
            </a:pPr>
            <a:r>
              <a:rPr dirty="0" sz="2400" spc="-5" b="1">
                <a:solidFill>
                  <a:srgbClr val="FF0000"/>
                </a:solidFill>
                <a:latin typeface="华文行楷"/>
                <a:cs typeface="华文行楷"/>
              </a:rPr>
              <a:t>1</a:t>
            </a:r>
            <a:endParaRPr sz="2400">
              <a:latin typeface="华文行楷"/>
              <a:cs typeface="华文行楷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Lectures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</a:t>
            </a:r>
            <a:r>
              <a:rPr dirty="0" spc="-55"/>
              <a:t> </a:t>
            </a:r>
            <a:r>
              <a:rPr dirty="0"/>
              <a:t>2015</a:t>
            </a:r>
          </a:p>
        </p:txBody>
      </p:sp>
      <p:sp>
        <p:nvSpPr>
          <p:cNvPr id="54" name="object 5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2015/5/5</a:t>
            </a:r>
          </a:p>
        </p:txBody>
      </p:sp>
      <p:sp>
        <p:nvSpPr>
          <p:cNvPr id="55" name="object 5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17</a:t>
            </a:fld>
          </a:p>
        </p:txBody>
      </p:sp>
      <p:sp>
        <p:nvSpPr>
          <p:cNvPr id="45" name="object 45"/>
          <p:cNvSpPr txBox="1"/>
          <p:nvPr/>
        </p:nvSpPr>
        <p:spPr>
          <a:xfrm>
            <a:off x="4866640" y="3595814"/>
            <a:ext cx="4654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720" algn="l"/>
              </a:tabLst>
            </a:pPr>
            <a:r>
              <a:rPr dirty="0" baseline="-20833" sz="3600" spc="-7" b="1">
                <a:solidFill>
                  <a:srgbClr val="FF0000"/>
                </a:solidFill>
                <a:latin typeface="华文行楷"/>
                <a:cs typeface="华文行楷"/>
              </a:rPr>
              <a:t>2</a:t>
            </a:r>
            <a:r>
              <a:rPr dirty="0" baseline="-20833" sz="3600" spc="-7" b="1">
                <a:solidFill>
                  <a:srgbClr val="FF0000"/>
                </a:solidFill>
                <a:latin typeface="华文行楷"/>
                <a:cs typeface="华文行楷"/>
              </a:rPr>
              <a:t>	</a:t>
            </a:r>
            <a:r>
              <a:rPr dirty="0" sz="2400" spc="-5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251190" y="3206496"/>
            <a:ext cx="1809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0000"/>
                </a:solidFill>
                <a:latin typeface="华文行楷"/>
                <a:cs typeface="华文行楷"/>
              </a:rPr>
              <a:t>3</a:t>
            </a:r>
            <a:endParaRPr sz="2400">
              <a:latin typeface="华文行楷"/>
              <a:cs typeface="华文行楷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866640" y="4532439"/>
            <a:ext cx="4654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720" algn="l"/>
              </a:tabLst>
            </a:pPr>
            <a:r>
              <a:rPr dirty="0" baseline="-33564" sz="3600" spc="-7" b="1">
                <a:solidFill>
                  <a:srgbClr val="FF0000"/>
                </a:solidFill>
                <a:latin typeface="华文行楷"/>
                <a:cs typeface="华文行楷"/>
              </a:rPr>
              <a:t>4</a:t>
            </a:r>
            <a:r>
              <a:rPr dirty="0" baseline="-33564" sz="3600" spc="-7" b="1">
                <a:solidFill>
                  <a:srgbClr val="FF0000"/>
                </a:solidFill>
                <a:latin typeface="华文行楷"/>
                <a:cs typeface="华文行楷"/>
              </a:rPr>
              <a:t>	</a:t>
            </a:r>
            <a:r>
              <a:rPr dirty="0" sz="2400" spc="-5">
                <a:latin typeface="Times New Roman"/>
                <a:cs typeface="Times New Roman"/>
              </a:rPr>
              <a:t>6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946140" y="5035677"/>
            <a:ext cx="322580" cy="6496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6845">
              <a:lnSpc>
                <a:spcPts val="2455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7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ts val="2455"/>
              </a:lnSpc>
            </a:pPr>
            <a:r>
              <a:rPr dirty="0" sz="2400" spc="-5" b="1">
                <a:solidFill>
                  <a:srgbClr val="FF0000"/>
                </a:solidFill>
                <a:latin typeface="华文行楷"/>
                <a:cs typeface="华文行楷"/>
              </a:rPr>
              <a:t>5</a:t>
            </a:r>
            <a:endParaRPr sz="2400">
              <a:latin typeface="华文行楷"/>
              <a:cs typeface="华文行楷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027228" y="5035677"/>
            <a:ext cx="440055" cy="6496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455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8</a:t>
            </a:r>
            <a:endParaRPr sz="2400">
              <a:latin typeface="Times New Roman"/>
              <a:cs typeface="Times New Roman"/>
            </a:endParaRPr>
          </a:p>
          <a:p>
            <a:pPr algn="r" marR="5080">
              <a:lnSpc>
                <a:spcPts val="2455"/>
              </a:lnSpc>
            </a:pPr>
            <a:r>
              <a:rPr dirty="0" sz="2400" spc="-5" b="1">
                <a:solidFill>
                  <a:srgbClr val="FF0000"/>
                </a:solidFill>
                <a:latin typeface="华文行楷"/>
                <a:cs typeface="华文行楷"/>
              </a:rPr>
              <a:t>6</a:t>
            </a:r>
            <a:endParaRPr sz="2400">
              <a:latin typeface="华文行楷"/>
              <a:cs typeface="华文行楷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371465" y="2342896"/>
            <a:ext cx="1587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0000"/>
                </a:solidFill>
                <a:latin typeface="华文行楷"/>
                <a:cs typeface="华文行楷"/>
              </a:rPr>
              <a:t>7</a:t>
            </a:r>
            <a:endParaRPr sz="2400">
              <a:latin typeface="华文行楷"/>
              <a:cs typeface="华文行楷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306502" y="1982533"/>
            <a:ext cx="1625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0000"/>
                </a:solidFill>
                <a:latin typeface="华文行楷"/>
                <a:cs typeface="华文行楷"/>
              </a:rPr>
              <a:t>8</a:t>
            </a:r>
            <a:endParaRPr sz="2400">
              <a:latin typeface="华文行楷"/>
              <a:cs typeface="华文行楷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890827" y="2485771"/>
            <a:ext cx="1651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0000"/>
                </a:solidFill>
                <a:latin typeface="华文行楷"/>
                <a:cs typeface="华文行楷"/>
              </a:rPr>
              <a:t>9</a:t>
            </a:r>
            <a:endParaRPr sz="2400">
              <a:latin typeface="华文行楷"/>
              <a:cs typeface="华文行楷"/>
            </a:endParaRPr>
          </a:p>
        </p:txBody>
      </p:sp>
    </p:spTree>
  </p:cSld>
  <p:clrMapOvr>
    <a:masterClrMapping/>
  </p:clrMapOvr>
  <p:transition spd="slow">
    <p:pull dir="l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2590" y="2775576"/>
            <a:ext cx="3195320" cy="983615"/>
          </a:xfrm>
          <a:prstGeom prst="rect">
            <a:avLst/>
          </a:prstGeom>
        </p:spPr>
        <p:txBody>
          <a:bodyPr wrap="square" lIns="0" tIns="1016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00"/>
              </a:spcBef>
              <a:buClr>
                <a:srgbClr val="3E3E3E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P</a:t>
            </a: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roof</a:t>
            </a:r>
            <a:endParaRPr sz="2800">
              <a:latin typeface="Palatino Linotype"/>
              <a:cs typeface="Palatino Linotype"/>
            </a:endParaRPr>
          </a:p>
          <a:p>
            <a:pPr marL="469900">
              <a:lnSpc>
                <a:spcPct val="100000"/>
              </a:lnSpc>
              <a:spcBef>
                <a:spcPts val="605"/>
              </a:spcBef>
            </a:pPr>
            <a:r>
              <a:rPr dirty="0" sz="2400" spc="-5">
                <a:solidFill>
                  <a:srgbClr val="0000CC"/>
                </a:solidFill>
                <a:latin typeface="Courier New"/>
                <a:cs typeface="Courier New"/>
              </a:rPr>
              <a:t>o</a:t>
            </a:r>
            <a:r>
              <a:rPr dirty="0" sz="2400" spc="-690">
                <a:solidFill>
                  <a:srgbClr val="0000CC"/>
                </a:solidFill>
                <a:latin typeface="Courier New"/>
                <a:cs typeface="Courier New"/>
              </a:rPr>
              <a:t> </a:t>
            </a:r>
            <a:r>
              <a:rPr dirty="0" sz="2400" spc="-5">
                <a:solidFill>
                  <a:srgbClr val="0000CC"/>
                </a:solidFill>
                <a:latin typeface="Palatino Linotype"/>
                <a:cs typeface="Palatino Linotype"/>
              </a:rPr>
              <a:t>[By contradiction]</a:t>
            </a:r>
            <a:endParaRPr sz="24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518909" y="2756154"/>
            <a:ext cx="431800" cy="433070"/>
          </a:xfrm>
          <a:custGeom>
            <a:avLst/>
            <a:gdLst/>
            <a:ahLst/>
            <a:cxnLst/>
            <a:rect l="l" t="t" r="r" b="b"/>
            <a:pathLst>
              <a:path w="431800" h="433069">
                <a:moveTo>
                  <a:pt x="0" y="216408"/>
                </a:moveTo>
                <a:lnTo>
                  <a:pt x="5695" y="166787"/>
                </a:lnTo>
                <a:lnTo>
                  <a:pt x="21918" y="121236"/>
                </a:lnTo>
                <a:lnTo>
                  <a:pt x="47374" y="81055"/>
                </a:lnTo>
                <a:lnTo>
                  <a:pt x="80769" y="47542"/>
                </a:lnTo>
                <a:lnTo>
                  <a:pt x="120809" y="21995"/>
                </a:lnTo>
                <a:lnTo>
                  <a:pt x="166199" y="5715"/>
                </a:lnTo>
                <a:lnTo>
                  <a:pt x="215646" y="0"/>
                </a:lnTo>
                <a:lnTo>
                  <a:pt x="265092" y="5715"/>
                </a:lnTo>
                <a:lnTo>
                  <a:pt x="310482" y="21995"/>
                </a:lnTo>
                <a:lnTo>
                  <a:pt x="350522" y="47542"/>
                </a:lnTo>
                <a:lnTo>
                  <a:pt x="383917" y="81055"/>
                </a:lnTo>
                <a:lnTo>
                  <a:pt x="409373" y="121236"/>
                </a:lnTo>
                <a:lnTo>
                  <a:pt x="425596" y="166787"/>
                </a:lnTo>
                <a:lnTo>
                  <a:pt x="431292" y="216408"/>
                </a:lnTo>
                <a:lnTo>
                  <a:pt x="425596" y="266028"/>
                </a:lnTo>
                <a:lnTo>
                  <a:pt x="409373" y="311579"/>
                </a:lnTo>
                <a:lnTo>
                  <a:pt x="383917" y="351760"/>
                </a:lnTo>
                <a:lnTo>
                  <a:pt x="350522" y="385273"/>
                </a:lnTo>
                <a:lnTo>
                  <a:pt x="310482" y="410820"/>
                </a:lnTo>
                <a:lnTo>
                  <a:pt x="265092" y="427100"/>
                </a:lnTo>
                <a:lnTo>
                  <a:pt x="215646" y="432816"/>
                </a:lnTo>
                <a:lnTo>
                  <a:pt x="166199" y="427100"/>
                </a:lnTo>
                <a:lnTo>
                  <a:pt x="120809" y="410820"/>
                </a:lnTo>
                <a:lnTo>
                  <a:pt x="80769" y="385273"/>
                </a:lnTo>
                <a:lnTo>
                  <a:pt x="47374" y="351760"/>
                </a:lnTo>
                <a:lnTo>
                  <a:pt x="21918" y="311579"/>
                </a:lnTo>
                <a:lnTo>
                  <a:pt x="5695" y="266028"/>
                </a:lnTo>
                <a:lnTo>
                  <a:pt x="0" y="21640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02590" y="1926272"/>
            <a:ext cx="7991475" cy="12433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If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a directed graph G has a cycle, then G has </a:t>
            </a:r>
            <a:r>
              <a:rPr dirty="0" sz="2800" spc="-5" b="1">
                <a:solidFill>
                  <a:srgbClr val="FF0000"/>
                </a:solidFill>
                <a:latin typeface="Palatino Linotype"/>
                <a:cs typeface="Palatino Linotype"/>
              </a:rPr>
              <a:t>no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 topological</a:t>
            </a:r>
            <a:r>
              <a:rPr dirty="0" sz="2800" spc="20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order</a:t>
            </a:r>
            <a:endParaRPr sz="2800">
              <a:latin typeface="Palatino Linotype"/>
              <a:cs typeface="Palatino Linotype"/>
            </a:endParaRPr>
          </a:p>
          <a:p>
            <a:pPr algn="r" marR="1624330">
              <a:lnSpc>
                <a:spcPts val="2870"/>
              </a:lnSpc>
            </a:pPr>
            <a:r>
              <a:rPr dirty="0" sz="2400">
                <a:latin typeface="Times New Roman"/>
                <a:cs typeface="Times New Roman"/>
              </a:rPr>
              <a:t>3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583173" y="3188970"/>
            <a:ext cx="433070" cy="431800"/>
          </a:xfrm>
          <a:custGeom>
            <a:avLst/>
            <a:gdLst/>
            <a:ahLst/>
            <a:cxnLst/>
            <a:rect l="l" t="t" r="r" b="b"/>
            <a:pathLst>
              <a:path w="433070" h="431800">
                <a:moveTo>
                  <a:pt x="0" y="215646"/>
                </a:moveTo>
                <a:lnTo>
                  <a:pt x="5715" y="166199"/>
                </a:lnTo>
                <a:lnTo>
                  <a:pt x="21995" y="120809"/>
                </a:lnTo>
                <a:lnTo>
                  <a:pt x="47542" y="80769"/>
                </a:lnTo>
                <a:lnTo>
                  <a:pt x="81055" y="47374"/>
                </a:lnTo>
                <a:lnTo>
                  <a:pt x="121236" y="21918"/>
                </a:lnTo>
                <a:lnTo>
                  <a:pt x="166787" y="5695"/>
                </a:lnTo>
                <a:lnTo>
                  <a:pt x="216408" y="0"/>
                </a:lnTo>
                <a:lnTo>
                  <a:pt x="266028" y="5695"/>
                </a:lnTo>
                <a:lnTo>
                  <a:pt x="311579" y="21918"/>
                </a:lnTo>
                <a:lnTo>
                  <a:pt x="351760" y="47374"/>
                </a:lnTo>
                <a:lnTo>
                  <a:pt x="385273" y="80769"/>
                </a:lnTo>
                <a:lnTo>
                  <a:pt x="410820" y="120809"/>
                </a:lnTo>
                <a:lnTo>
                  <a:pt x="427100" y="166199"/>
                </a:lnTo>
                <a:lnTo>
                  <a:pt x="432816" y="215646"/>
                </a:lnTo>
                <a:lnTo>
                  <a:pt x="427100" y="265092"/>
                </a:lnTo>
                <a:lnTo>
                  <a:pt x="410820" y="310482"/>
                </a:lnTo>
                <a:lnTo>
                  <a:pt x="385273" y="350522"/>
                </a:lnTo>
                <a:lnTo>
                  <a:pt x="351760" y="383917"/>
                </a:lnTo>
                <a:lnTo>
                  <a:pt x="311579" y="409373"/>
                </a:lnTo>
                <a:lnTo>
                  <a:pt x="266028" y="425596"/>
                </a:lnTo>
                <a:lnTo>
                  <a:pt x="216408" y="431292"/>
                </a:lnTo>
                <a:lnTo>
                  <a:pt x="166787" y="425596"/>
                </a:lnTo>
                <a:lnTo>
                  <a:pt x="121236" y="409373"/>
                </a:lnTo>
                <a:lnTo>
                  <a:pt x="81055" y="383917"/>
                </a:lnTo>
                <a:lnTo>
                  <a:pt x="47542" y="350522"/>
                </a:lnTo>
                <a:lnTo>
                  <a:pt x="21995" y="310482"/>
                </a:lnTo>
                <a:lnTo>
                  <a:pt x="5715" y="265092"/>
                </a:lnTo>
                <a:lnTo>
                  <a:pt x="0" y="21564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661728" y="3209951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456169" y="3117342"/>
            <a:ext cx="431800" cy="431800"/>
          </a:xfrm>
          <a:custGeom>
            <a:avLst/>
            <a:gdLst/>
            <a:ahLst/>
            <a:cxnLst/>
            <a:rect l="l" t="t" r="r" b="b"/>
            <a:pathLst>
              <a:path w="431800" h="431800">
                <a:moveTo>
                  <a:pt x="0" y="215646"/>
                </a:moveTo>
                <a:lnTo>
                  <a:pt x="5695" y="166199"/>
                </a:lnTo>
                <a:lnTo>
                  <a:pt x="21918" y="120809"/>
                </a:lnTo>
                <a:lnTo>
                  <a:pt x="47374" y="80769"/>
                </a:lnTo>
                <a:lnTo>
                  <a:pt x="80769" y="47374"/>
                </a:lnTo>
                <a:lnTo>
                  <a:pt x="120809" y="21918"/>
                </a:lnTo>
                <a:lnTo>
                  <a:pt x="166199" y="5695"/>
                </a:lnTo>
                <a:lnTo>
                  <a:pt x="215646" y="0"/>
                </a:lnTo>
                <a:lnTo>
                  <a:pt x="265092" y="5695"/>
                </a:lnTo>
                <a:lnTo>
                  <a:pt x="310482" y="21918"/>
                </a:lnTo>
                <a:lnTo>
                  <a:pt x="350522" y="47374"/>
                </a:lnTo>
                <a:lnTo>
                  <a:pt x="383917" y="80769"/>
                </a:lnTo>
                <a:lnTo>
                  <a:pt x="409373" y="120809"/>
                </a:lnTo>
                <a:lnTo>
                  <a:pt x="425596" y="166199"/>
                </a:lnTo>
                <a:lnTo>
                  <a:pt x="431292" y="215646"/>
                </a:lnTo>
                <a:lnTo>
                  <a:pt x="425596" y="265092"/>
                </a:lnTo>
                <a:lnTo>
                  <a:pt x="409373" y="310482"/>
                </a:lnTo>
                <a:lnTo>
                  <a:pt x="383917" y="350522"/>
                </a:lnTo>
                <a:lnTo>
                  <a:pt x="350522" y="383917"/>
                </a:lnTo>
                <a:lnTo>
                  <a:pt x="310482" y="409373"/>
                </a:lnTo>
                <a:lnTo>
                  <a:pt x="265092" y="425596"/>
                </a:lnTo>
                <a:lnTo>
                  <a:pt x="215646" y="431292"/>
                </a:lnTo>
                <a:lnTo>
                  <a:pt x="166199" y="425596"/>
                </a:lnTo>
                <a:lnTo>
                  <a:pt x="120809" y="409373"/>
                </a:lnTo>
                <a:lnTo>
                  <a:pt x="80769" y="383917"/>
                </a:lnTo>
                <a:lnTo>
                  <a:pt x="47374" y="350522"/>
                </a:lnTo>
                <a:lnTo>
                  <a:pt x="21918" y="310482"/>
                </a:lnTo>
                <a:lnTo>
                  <a:pt x="5695" y="265092"/>
                </a:lnTo>
                <a:lnTo>
                  <a:pt x="0" y="21564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533392" y="3138515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4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50358" y="4124705"/>
            <a:ext cx="431800" cy="433070"/>
          </a:xfrm>
          <a:custGeom>
            <a:avLst/>
            <a:gdLst/>
            <a:ahLst/>
            <a:cxnLst/>
            <a:rect l="l" t="t" r="r" b="b"/>
            <a:pathLst>
              <a:path w="431800" h="433070">
                <a:moveTo>
                  <a:pt x="0" y="216408"/>
                </a:moveTo>
                <a:lnTo>
                  <a:pt x="5695" y="166787"/>
                </a:lnTo>
                <a:lnTo>
                  <a:pt x="21918" y="121236"/>
                </a:lnTo>
                <a:lnTo>
                  <a:pt x="47374" y="81055"/>
                </a:lnTo>
                <a:lnTo>
                  <a:pt x="80769" y="47542"/>
                </a:lnTo>
                <a:lnTo>
                  <a:pt x="120809" y="21995"/>
                </a:lnTo>
                <a:lnTo>
                  <a:pt x="166199" y="5715"/>
                </a:lnTo>
                <a:lnTo>
                  <a:pt x="215646" y="0"/>
                </a:lnTo>
                <a:lnTo>
                  <a:pt x="265092" y="5715"/>
                </a:lnTo>
                <a:lnTo>
                  <a:pt x="310482" y="21995"/>
                </a:lnTo>
                <a:lnTo>
                  <a:pt x="350522" y="47542"/>
                </a:lnTo>
                <a:lnTo>
                  <a:pt x="383917" y="81055"/>
                </a:lnTo>
                <a:lnTo>
                  <a:pt x="409373" y="121236"/>
                </a:lnTo>
                <a:lnTo>
                  <a:pt x="425596" y="166787"/>
                </a:lnTo>
                <a:lnTo>
                  <a:pt x="431292" y="216408"/>
                </a:lnTo>
                <a:lnTo>
                  <a:pt x="425596" y="266028"/>
                </a:lnTo>
                <a:lnTo>
                  <a:pt x="409373" y="311579"/>
                </a:lnTo>
                <a:lnTo>
                  <a:pt x="383917" y="351760"/>
                </a:lnTo>
                <a:lnTo>
                  <a:pt x="350522" y="385273"/>
                </a:lnTo>
                <a:lnTo>
                  <a:pt x="310482" y="410820"/>
                </a:lnTo>
                <a:lnTo>
                  <a:pt x="265092" y="427100"/>
                </a:lnTo>
                <a:lnTo>
                  <a:pt x="215646" y="432816"/>
                </a:lnTo>
                <a:lnTo>
                  <a:pt x="166199" y="427100"/>
                </a:lnTo>
                <a:lnTo>
                  <a:pt x="120809" y="410820"/>
                </a:lnTo>
                <a:lnTo>
                  <a:pt x="80769" y="385273"/>
                </a:lnTo>
                <a:lnTo>
                  <a:pt x="47374" y="351760"/>
                </a:lnTo>
                <a:lnTo>
                  <a:pt x="21918" y="311579"/>
                </a:lnTo>
                <a:lnTo>
                  <a:pt x="5695" y="266028"/>
                </a:lnTo>
                <a:lnTo>
                  <a:pt x="0" y="21640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228342" y="4146576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150358" y="5061965"/>
            <a:ext cx="431800" cy="431800"/>
          </a:xfrm>
          <a:custGeom>
            <a:avLst/>
            <a:gdLst/>
            <a:ahLst/>
            <a:cxnLst/>
            <a:rect l="l" t="t" r="r" b="b"/>
            <a:pathLst>
              <a:path w="431800" h="431800">
                <a:moveTo>
                  <a:pt x="0" y="215645"/>
                </a:moveTo>
                <a:lnTo>
                  <a:pt x="5695" y="166199"/>
                </a:lnTo>
                <a:lnTo>
                  <a:pt x="21918" y="120809"/>
                </a:lnTo>
                <a:lnTo>
                  <a:pt x="47374" y="80769"/>
                </a:lnTo>
                <a:lnTo>
                  <a:pt x="80769" y="47374"/>
                </a:lnTo>
                <a:lnTo>
                  <a:pt x="120809" y="21918"/>
                </a:lnTo>
                <a:lnTo>
                  <a:pt x="166199" y="5695"/>
                </a:lnTo>
                <a:lnTo>
                  <a:pt x="215646" y="0"/>
                </a:lnTo>
                <a:lnTo>
                  <a:pt x="265092" y="5695"/>
                </a:lnTo>
                <a:lnTo>
                  <a:pt x="310482" y="21918"/>
                </a:lnTo>
                <a:lnTo>
                  <a:pt x="350522" y="47374"/>
                </a:lnTo>
                <a:lnTo>
                  <a:pt x="383917" y="80769"/>
                </a:lnTo>
                <a:lnTo>
                  <a:pt x="409373" y="120809"/>
                </a:lnTo>
                <a:lnTo>
                  <a:pt x="425596" y="166199"/>
                </a:lnTo>
                <a:lnTo>
                  <a:pt x="431292" y="215645"/>
                </a:lnTo>
                <a:lnTo>
                  <a:pt x="425596" y="265092"/>
                </a:lnTo>
                <a:lnTo>
                  <a:pt x="409373" y="310482"/>
                </a:lnTo>
                <a:lnTo>
                  <a:pt x="383917" y="350522"/>
                </a:lnTo>
                <a:lnTo>
                  <a:pt x="350522" y="383917"/>
                </a:lnTo>
                <a:lnTo>
                  <a:pt x="310482" y="409373"/>
                </a:lnTo>
                <a:lnTo>
                  <a:pt x="265092" y="425596"/>
                </a:lnTo>
                <a:lnTo>
                  <a:pt x="215646" y="431291"/>
                </a:lnTo>
                <a:lnTo>
                  <a:pt x="166199" y="425596"/>
                </a:lnTo>
                <a:lnTo>
                  <a:pt x="120809" y="409373"/>
                </a:lnTo>
                <a:lnTo>
                  <a:pt x="80769" y="383917"/>
                </a:lnTo>
                <a:lnTo>
                  <a:pt x="47374" y="350522"/>
                </a:lnTo>
                <a:lnTo>
                  <a:pt x="21918" y="310482"/>
                </a:lnTo>
                <a:lnTo>
                  <a:pt x="5695" y="265092"/>
                </a:lnTo>
                <a:lnTo>
                  <a:pt x="0" y="21564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087617" y="5564885"/>
            <a:ext cx="431800" cy="431800"/>
          </a:xfrm>
          <a:custGeom>
            <a:avLst/>
            <a:gdLst/>
            <a:ahLst/>
            <a:cxnLst/>
            <a:rect l="l" t="t" r="r" b="b"/>
            <a:pathLst>
              <a:path w="431800" h="431800">
                <a:moveTo>
                  <a:pt x="0" y="215645"/>
                </a:moveTo>
                <a:lnTo>
                  <a:pt x="5695" y="166199"/>
                </a:lnTo>
                <a:lnTo>
                  <a:pt x="21918" y="120809"/>
                </a:lnTo>
                <a:lnTo>
                  <a:pt x="47374" y="80769"/>
                </a:lnTo>
                <a:lnTo>
                  <a:pt x="80769" y="47374"/>
                </a:lnTo>
                <a:lnTo>
                  <a:pt x="120809" y="21918"/>
                </a:lnTo>
                <a:lnTo>
                  <a:pt x="166199" y="5695"/>
                </a:lnTo>
                <a:lnTo>
                  <a:pt x="215646" y="0"/>
                </a:lnTo>
                <a:lnTo>
                  <a:pt x="265092" y="5695"/>
                </a:lnTo>
                <a:lnTo>
                  <a:pt x="310482" y="21918"/>
                </a:lnTo>
                <a:lnTo>
                  <a:pt x="350522" y="47374"/>
                </a:lnTo>
                <a:lnTo>
                  <a:pt x="383917" y="80769"/>
                </a:lnTo>
                <a:lnTo>
                  <a:pt x="409373" y="120809"/>
                </a:lnTo>
                <a:lnTo>
                  <a:pt x="425596" y="166199"/>
                </a:lnTo>
                <a:lnTo>
                  <a:pt x="431292" y="215645"/>
                </a:lnTo>
                <a:lnTo>
                  <a:pt x="425596" y="265092"/>
                </a:lnTo>
                <a:lnTo>
                  <a:pt x="409373" y="310482"/>
                </a:lnTo>
                <a:lnTo>
                  <a:pt x="383917" y="350522"/>
                </a:lnTo>
                <a:lnTo>
                  <a:pt x="350522" y="383917"/>
                </a:lnTo>
                <a:lnTo>
                  <a:pt x="310482" y="409373"/>
                </a:lnTo>
                <a:lnTo>
                  <a:pt x="265092" y="425596"/>
                </a:lnTo>
                <a:lnTo>
                  <a:pt x="215646" y="431291"/>
                </a:lnTo>
                <a:lnTo>
                  <a:pt x="166199" y="425596"/>
                </a:lnTo>
                <a:lnTo>
                  <a:pt x="120809" y="409373"/>
                </a:lnTo>
                <a:lnTo>
                  <a:pt x="80769" y="383917"/>
                </a:lnTo>
                <a:lnTo>
                  <a:pt x="47374" y="350522"/>
                </a:lnTo>
                <a:lnTo>
                  <a:pt x="21918" y="310482"/>
                </a:lnTo>
                <a:lnTo>
                  <a:pt x="5695" y="265092"/>
                </a:lnTo>
                <a:lnTo>
                  <a:pt x="0" y="21564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164967" y="5586439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7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023354" y="5564885"/>
            <a:ext cx="433070" cy="431800"/>
          </a:xfrm>
          <a:custGeom>
            <a:avLst/>
            <a:gdLst/>
            <a:ahLst/>
            <a:cxnLst/>
            <a:rect l="l" t="t" r="r" b="b"/>
            <a:pathLst>
              <a:path w="433070" h="431800">
                <a:moveTo>
                  <a:pt x="0" y="215645"/>
                </a:moveTo>
                <a:lnTo>
                  <a:pt x="5715" y="166199"/>
                </a:lnTo>
                <a:lnTo>
                  <a:pt x="21995" y="120809"/>
                </a:lnTo>
                <a:lnTo>
                  <a:pt x="47542" y="80769"/>
                </a:lnTo>
                <a:lnTo>
                  <a:pt x="81055" y="47374"/>
                </a:lnTo>
                <a:lnTo>
                  <a:pt x="121236" y="21918"/>
                </a:lnTo>
                <a:lnTo>
                  <a:pt x="166787" y="5695"/>
                </a:lnTo>
                <a:lnTo>
                  <a:pt x="216408" y="0"/>
                </a:lnTo>
                <a:lnTo>
                  <a:pt x="266028" y="5695"/>
                </a:lnTo>
                <a:lnTo>
                  <a:pt x="311579" y="21918"/>
                </a:lnTo>
                <a:lnTo>
                  <a:pt x="351760" y="47374"/>
                </a:lnTo>
                <a:lnTo>
                  <a:pt x="385273" y="80769"/>
                </a:lnTo>
                <a:lnTo>
                  <a:pt x="410820" y="120809"/>
                </a:lnTo>
                <a:lnTo>
                  <a:pt x="427100" y="166199"/>
                </a:lnTo>
                <a:lnTo>
                  <a:pt x="432816" y="215645"/>
                </a:lnTo>
                <a:lnTo>
                  <a:pt x="427100" y="265092"/>
                </a:lnTo>
                <a:lnTo>
                  <a:pt x="410820" y="310482"/>
                </a:lnTo>
                <a:lnTo>
                  <a:pt x="385273" y="350522"/>
                </a:lnTo>
                <a:lnTo>
                  <a:pt x="351760" y="383917"/>
                </a:lnTo>
                <a:lnTo>
                  <a:pt x="311579" y="409373"/>
                </a:lnTo>
                <a:lnTo>
                  <a:pt x="266028" y="425596"/>
                </a:lnTo>
                <a:lnTo>
                  <a:pt x="216408" y="431291"/>
                </a:lnTo>
                <a:lnTo>
                  <a:pt x="166787" y="425596"/>
                </a:lnTo>
                <a:lnTo>
                  <a:pt x="121236" y="409373"/>
                </a:lnTo>
                <a:lnTo>
                  <a:pt x="81055" y="383917"/>
                </a:lnTo>
                <a:lnTo>
                  <a:pt x="47542" y="350522"/>
                </a:lnTo>
                <a:lnTo>
                  <a:pt x="21995" y="310482"/>
                </a:lnTo>
                <a:lnTo>
                  <a:pt x="5715" y="265092"/>
                </a:lnTo>
                <a:lnTo>
                  <a:pt x="0" y="21564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7101591" y="5586439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8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959090" y="4053078"/>
            <a:ext cx="431800" cy="433070"/>
          </a:xfrm>
          <a:custGeom>
            <a:avLst/>
            <a:gdLst/>
            <a:ahLst/>
            <a:cxnLst/>
            <a:rect l="l" t="t" r="r" b="b"/>
            <a:pathLst>
              <a:path w="431800" h="433070">
                <a:moveTo>
                  <a:pt x="0" y="216408"/>
                </a:moveTo>
                <a:lnTo>
                  <a:pt x="5695" y="166787"/>
                </a:lnTo>
                <a:lnTo>
                  <a:pt x="21918" y="121236"/>
                </a:lnTo>
                <a:lnTo>
                  <a:pt x="47374" y="81055"/>
                </a:lnTo>
                <a:lnTo>
                  <a:pt x="80769" y="47542"/>
                </a:lnTo>
                <a:lnTo>
                  <a:pt x="120809" y="21995"/>
                </a:lnTo>
                <a:lnTo>
                  <a:pt x="166199" y="5715"/>
                </a:lnTo>
                <a:lnTo>
                  <a:pt x="215646" y="0"/>
                </a:lnTo>
                <a:lnTo>
                  <a:pt x="265092" y="5715"/>
                </a:lnTo>
                <a:lnTo>
                  <a:pt x="310482" y="21995"/>
                </a:lnTo>
                <a:lnTo>
                  <a:pt x="350522" y="47542"/>
                </a:lnTo>
                <a:lnTo>
                  <a:pt x="383917" y="81055"/>
                </a:lnTo>
                <a:lnTo>
                  <a:pt x="409373" y="121236"/>
                </a:lnTo>
                <a:lnTo>
                  <a:pt x="425596" y="166787"/>
                </a:lnTo>
                <a:lnTo>
                  <a:pt x="431292" y="216408"/>
                </a:lnTo>
                <a:lnTo>
                  <a:pt x="425596" y="266028"/>
                </a:lnTo>
                <a:lnTo>
                  <a:pt x="409373" y="311579"/>
                </a:lnTo>
                <a:lnTo>
                  <a:pt x="383917" y="351760"/>
                </a:lnTo>
                <a:lnTo>
                  <a:pt x="350522" y="385273"/>
                </a:lnTo>
                <a:lnTo>
                  <a:pt x="310482" y="410820"/>
                </a:lnTo>
                <a:lnTo>
                  <a:pt x="265092" y="427100"/>
                </a:lnTo>
                <a:lnTo>
                  <a:pt x="215646" y="432816"/>
                </a:lnTo>
                <a:lnTo>
                  <a:pt x="166199" y="427100"/>
                </a:lnTo>
                <a:lnTo>
                  <a:pt x="120809" y="410820"/>
                </a:lnTo>
                <a:lnTo>
                  <a:pt x="80769" y="385273"/>
                </a:lnTo>
                <a:lnTo>
                  <a:pt x="47374" y="351760"/>
                </a:lnTo>
                <a:lnTo>
                  <a:pt x="21918" y="311579"/>
                </a:lnTo>
                <a:lnTo>
                  <a:pt x="5695" y="266028"/>
                </a:lnTo>
                <a:lnTo>
                  <a:pt x="0" y="21640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8036628" y="4075140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5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959090" y="5061965"/>
            <a:ext cx="431800" cy="431800"/>
          </a:xfrm>
          <a:custGeom>
            <a:avLst/>
            <a:gdLst/>
            <a:ahLst/>
            <a:cxnLst/>
            <a:rect l="l" t="t" r="r" b="b"/>
            <a:pathLst>
              <a:path w="431800" h="431800">
                <a:moveTo>
                  <a:pt x="0" y="215645"/>
                </a:moveTo>
                <a:lnTo>
                  <a:pt x="5695" y="166199"/>
                </a:lnTo>
                <a:lnTo>
                  <a:pt x="21918" y="120809"/>
                </a:lnTo>
                <a:lnTo>
                  <a:pt x="47374" y="80769"/>
                </a:lnTo>
                <a:lnTo>
                  <a:pt x="80769" y="47374"/>
                </a:lnTo>
                <a:lnTo>
                  <a:pt x="120809" y="21918"/>
                </a:lnTo>
                <a:lnTo>
                  <a:pt x="166199" y="5695"/>
                </a:lnTo>
                <a:lnTo>
                  <a:pt x="215646" y="0"/>
                </a:lnTo>
                <a:lnTo>
                  <a:pt x="265092" y="5695"/>
                </a:lnTo>
                <a:lnTo>
                  <a:pt x="310482" y="21918"/>
                </a:lnTo>
                <a:lnTo>
                  <a:pt x="350522" y="47374"/>
                </a:lnTo>
                <a:lnTo>
                  <a:pt x="383917" y="80769"/>
                </a:lnTo>
                <a:lnTo>
                  <a:pt x="409373" y="120809"/>
                </a:lnTo>
                <a:lnTo>
                  <a:pt x="425596" y="166199"/>
                </a:lnTo>
                <a:lnTo>
                  <a:pt x="431292" y="215645"/>
                </a:lnTo>
                <a:lnTo>
                  <a:pt x="425596" y="265092"/>
                </a:lnTo>
                <a:lnTo>
                  <a:pt x="409373" y="310482"/>
                </a:lnTo>
                <a:lnTo>
                  <a:pt x="383917" y="350522"/>
                </a:lnTo>
                <a:lnTo>
                  <a:pt x="350522" y="383917"/>
                </a:lnTo>
                <a:lnTo>
                  <a:pt x="310482" y="409373"/>
                </a:lnTo>
                <a:lnTo>
                  <a:pt x="265092" y="425596"/>
                </a:lnTo>
                <a:lnTo>
                  <a:pt x="215646" y="431291"/>
                </a:lnTo>
                <a:lnTo>
                  <a:pt x="166199" y="425596"/>
                </a:lnTo>
                <a:lnTo>
                  <a:pt x="120809" y="409373"/>
                </a:lnTo>
                <a:lnTo>
                  <a:pt x="80769" y="383917"/>
                </a:lnTo>
                <a:lnTo>
                  <a:pt x="47374" y="350522"/>
                </a:lnTo>
                <a:lnTo>
                  <a:pt x="21918" y="310482"/>
                </a:lnTo>
                <a:lnTo>
                  <a:pt x="5695" y="265092"/>
                </a:lnTo>
                <a:lnTo>
                  <a:pt x="0" y="21564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8036628" y="5083201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9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949440" y="2971800"/>
            <a:ext cx="450850" cy="258445"/>
          </a:xfrm>
          <a:custGeom>
            <a:avLst/>
            <a:gdLst/>
            <a:ahLst/>
            <a:cxnLst/>
            <a:rect l="l" t="t" r="r" b="b"/>
            <a:pathLst>
              <a:path w="450850" h="258444">
                <a:moveTo>
                  <a:pt x="0" y="0"/>
                </a:moveTo>
                <a:lnTo>
                  <a:pt x="450850" y="25801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370354" y="3190441"/>
            <a:ext cx="85090" cy="71120"/>
          </a:xfrm>
          <a:custGeom>
            <a:avLst/>
            <a:gdLst/>
            <a:ahLst/>
            <a:cxnLst/>
            <a:rect l="l" t="t" r="r" b="b"/>
            <a:pathLst>
              <a:path w="85090" h="71120">
                <a:moveTo>
                  <a:pt x="37846" y="0"/>
                </a:moveTo>
                <a:lnTo>
                  <a:pt x="0" y="66128"/>
                </a:lnTo>
                <a:lnTo>
                  <a:pt x="85051" y="70916"/>
                </a:lnTo>
                <a:lnTo>
                  <a:pt x="378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439155" y="3676192"/>
            <a:ext cx="255270" cy="448309"/>
          </a:xfrm>
          <a:custGeom>
            <a:avLst/>
            <a:gdLst/>
            <a:ahLst/>
            <a:cxnLst/>
            <a:rect l="l" t="t" r="r" b="b"/>
            <a:pathLst>
              <a:path w="255270" h="448310">
                <a:moveTo>
                  <a:pt x="0" y="447751"/>
                </a:moveTo>
                <a:lnTo>
                  <a:pt x="255079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654852" y="3621028"/>
            <a:ext cx="71120" cy="85090"/>
          </a:xfrm>
          <a:custGeom>
            <a:avLst/>
            <a:gdLst/>
            <a:ahLst/>
            <a:cxnLst/>
            <a:rect l="l" t="t" r="r" b="b"/>
            <a:pathLst>
              <a:path w="71120" h="85089">
                <a:moveTo>
                  <a:pt x="70815" y="0"/>
                </a:moveTo>
                <a:lnTo>
                  <a:pt x="0" y="47345"/>
                </a:lnTo>
                <a:lnTo>
                  <a:pt x="66205" y="85064"/>
                </a:lnTo>
                <a:lnTo>
                  <a:pt x="708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086855" y="3403091"/>
            <a:ext cx="1305560" cy="0"/>
          </a:xfrm>
          <a:custGeom>
            <a:avLst/>
            <a:gdLst/>
            <a:ahLst/>
            <a:cxnLst/>
            <a:rect l="l" t="t" r="r" b="b"/>
            <a:pathLst>
              <a:path w="1305559" h="0">
                <a:moveTo>
                  <a:pt x="0" y="0"/>
                </a:moveTo>
                <a:lnTo>
                  <a:pt x="130505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379210" y="336498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498180" y="3117342"/>
            <a:ext cx="1094105" cy="1846580"/>
          </a:xfrm>
          <a:custGeom>
            <a:avLst/>
            <a:gdLst/>
            <a:ahLst/>
            <a:cxnLst/>
            <a:rect l="l" t="t" r="r" b="b"/>
            <a:pathLst>
              <a:path w="1094104" h="1846579">
                <a:moveTo>
                  <a:pt x="0" y="1846287"/>
                </a:moveTo>
                <a:lnTo>
                  <a:pt x="1093876" y="0"/>
                </a:lnTo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439916" y="4849522"/>
            <a:ext cx="179057" cy="2124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510513" y="5420867"/>
            <a:ext cx="448309" cy="256540"/>
          </a:xfrm>
          <a:custGeom>
            <a:avLst/>
            <a:gdLst/>
            <a:ahLst/>
            <a:cxnLst/>
            <a:rect l="l" t="t" r="r" b="b"/>
            <a:pathLst>
              <a:path w="448309" h="256539">
                <a:moveTo>
                  <a:pt x="447814" y="0"/>
                </a:moveTo>
                <a:lnTo>
                  <a:pt x="0" y="256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455411" y="5637969"/>
            <a:ext cx="85090" cy="71120"/>
          </a:xfrm>
          <a:custGeom>
            <a:avLst/>
            <a:gdLst/>
            <a:ahLst/>
            <a:cxnLst/>
            <a:rect l="l" t="t" r="r" b="b"/>
            <a:pathLst>
              <a:path w="85090" h="71120">
                <a:moveTo>
                  <a:pt x="47180" y="0"/>
                </a:moveTo>
                <a:lnTo>
                  <a:pt x="0" y="70929"/>
                </a:lnTo>
                <a:lnTo>
                  <a:pt x="85051" y="66116"/>
                </a:lnTo>
                <a:lnTo>
                  <a:pt x="471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579743" y="5347715"/>
            <a:ext cx="1378585" cy="346075"/>
          </a:xfrm>
          <a:custGeom>
            <a:avLst/>
            <a:gdLst/>
            <a:ahLst/>
            <a:cxnLst/>
            <a:rect l="l" t="t" r="r" b="b"/>
            <a:pathLst>
              <a:path w="1378584" h="346075">
                <a:moveTo>
                  <a:pt x="1378584" y="0"/>
                </a:moveTo>
                <a:lnTo>
                  <a:pt x="0" y="34574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518145" y="5653408"/>
            <a:ext cx="83185" cy="74295"/>
          </a:xfrm>
          <a:custGeom>
            <a:avLst/>
            <a:gdLst/>
            <a:ahLst/>
            <a:cxnLst/>
            <a:rect l="l" t="t" r="r" b="b"/>
            <a:pathLst>
              <a:path w="83184" h="74295">
                <a:moveTo>
                  <a:pt x="64643" y="0"/>
                </a:moveTo>
                <a:lnTo>
                  <a:pt x="0" y="55498"/>
                </a:lnTo>
                <a:lnTo>
                  <a:pt x="83185" y="73913"/>
                </a:lnTo>
                <a:lnTo>
                  <a:pt x="646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583173" y="5276850"/>
            <a:ext cx="2261870" cy="0"/>
          </a:xfrm>
          <a:custGeom>
            <a:avLst/>
            <a:gdLst/>
            <a:ahLst/>
            <a:cxnLst/>
            <a:rect l="l" t="t" r="r" b="b"/>
            <a:pathLst>
              <a:path w="2261870" h="0">
                <a:moveTo>
                  <a:pt x="2261616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768590" y="5181594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0"/>
                </a:moveTo>
                <a:lnTo>
                  <a:pt x="76200" y="95250"/>
                </a:lnTo>
                <a:lnTo>
                  <a:pt x="0" y="190500"/>
                </a:lnTo>
                <a:lnTo>
                  <a:pt x="19050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643194" y="4431906"/>
            <a:ext cx="2315210" cy="701040"/>
          </a:xfrm>
          <a:custGeom>
            <a:avLst/>
            <a:gdLst/>
            <a:ahLst/>
            <a:cxnLst/>
            <a:rect l="l" t="t" r="r" b="b"/>
            <a:pathLst>
              <a:path w="2315209" h="701039">
                <a:moveTo>
                  <a:pt x="2315133" y="700925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582413" y="4399128"/>
            <a:ext cx="84455" cy="73025"/>
          </a:xfrm>
          <a:custGeom>
            <a:avLst/>
            <a:gdLst/>
            <a:ahLst/>
            <a:cxnLst/>
            <a:rect l="l" t="t" r="r" b="b"/>
            <a:pathLst>
              <a:path w="84454" h="73025">
                <a:moveTo>
                  <a:pt x="83972" y="0"/>
                </a:moveTo>
                <a:lnTo>
                  <a:pt x="0" y="14376"/>
                </a:lnTo>
                <a:lnTo>
                  <a:pt x="61887" y="72923"/>
                </a:lnTo>
                <a:lnTo>
                  <a:pt x="839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173973" y="4600194"/>
            <a:ext cx="0" cy="462280"/>
          </a:xfrm>
          <a:custGeom>
            <a:avLst/>
            <a:gdLst/>
            <a:ahLst/>
            <a:cxnLst/>
            <a:rect l="l" t="t" r="r" b="b"/>
            <a:pathLst>
              <a:path w="0" h="462279">
                <a:moveTo>
                  <a:pt x="0" y="461771"/>
                </a:move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078730" y="4485894"/>
            <a:ext cx="190500" cy="190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967346" y="3189338"/>
            <a:ext cx="1064895" cy="864235"/>
          </a:xfrm>
          <a:custGeom>
            <a:avLst/>
            <a:gdLst/>
            <a:ahLst/>
            <a:cxnLst/>
            <a:rect l="l" t="t" r="r" b="b"/>
            <a:pathLst>
              <a:path w="1064895" h="864235">
                <a:moveTo>
                  <a:pt x="1064895" y="863739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878567" y="3117338"/>
            <a:ext cx="208279" cy="194310"/>
          </a:xfrm>
          <a:custGeom>
            <a:avLst/>
            <a:gdLst/>
            <a:ahLst/>
            <a:cxnLst/>
            <a:rect l="l" t="t" r="r" b="b"/>
            <a:pathLst>
              <a:path w="208279" h="194310">
                <a:moveTo>
                  <a:pt x="0" y="0"/>
                </a:moveTo>
                <a:lnTo>
                  <a:pt x="87947" y="193979"/>
                </a:lnTo>
                <a:lnTo>
                  <a:pt x="88773" y="72009"/>
                </a:lnTo>
                <a:lnTo>
                  <a:pt x="207962" y="46037"/>
                </a:lnTo>
                <a:lnTo>
                  <a:pt x="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301740" y="3250679"/>
            <a:ext cx="421640" cy="2313940"/>
          </a:xfrm>
          <a:custGeom>
            <a:avLst/>
            <a:gdLst/>
            <a:ahLst/>
            <a:cxnLst/>
            <a:rect l="l" t="t" r="r" b="b"/>
            <a:pathLst>
              <a:path w="421640" h="2313940">
                <a:moveTo>
                  <a:pt x="0" y="2313444"/>
                </a:moveTo>
                <a:lnTo>
                  <a:pt x="421436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683418" y="3188213"/>
            <a:ext cx="75565" cy="81915"/>
          </a:xfrm>
          <a:custGeom>
            <a:avLst/>
            <a:gdLst/>
            <a:ahLst/>
            <a:cxnLst/>
            <a:rect l="l" t="t" r="r" b="b"/>
            <a:pathLst>
              <a:path w="75565" h="81914">
                <a:moveTo>
                  <a:pt x="51142" y="0"/>
                </a:moveTo>
                <a:lnTo>
                  <a:pt x="0" y="68135"/>
                </a:lnTo>
                <a:lnTo>
                  <a:pt x="74968" y="81787"/>
                </a:lnTo>
                <a:lnTo>
                  <a:pt x="511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975019" y="3602151"/>
            <a:ext cx="1191260" cy="1962150"/>
          </a:xfrm>
          <a:custGeom>
            <a:avLst/>
            <a:gdLst/>
            <a:ahLst/>
            <a:cxnLst/>
            <a:rect l="l" t="t" r="r" b="b"/>
            <a:pathLst>
              <a:path w="1191259" h="1962150">
                <a:moveTo>
                  <a:pt x="1190828" y="1961972"/>
                </a:moveTo>
                <a:lnTo>
                  <a:pt x="0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942079" y="3547869"/>
            <a:ext cx="72390" cy="85090"/>
          </a:xfrm>
          <a:custGeom>
            <a:avLst/>
            <a:gdLst/>
            <a:ahLst/>
            <a:cxnLst/>
            <a:rect l="l" t="t" r="r" b="b"/>
            <a:pathLst>
              <a:path w="72389" h="85089">
                <a:moveTo>
                  <a:pt x="0" y="0"/>
                </a:moveTo>
                <a:lnTo>
                  <a:pt x="6959" y="84912"/>
                </a:lnTo>
                <a:lnTo>
                  <a:pt x="72097" y="4537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5228342" y="5083201"/>
            <a:ext cx="184150" cy="737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565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6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ts val="3045"/>
              </a:lnSpc>
            </a:pPr>
            <a:r>
              <a:rPr dirty="0" sz="2800" spc="-5" i="1">
                <a:solidFill>
                  <a:srgbClr val="009900"/>
                </a:solidFill>
                <a:latin typeface="Times New Roman"/>
                <a:cs typeface="Times New Roman"/>
              </a:rPr>
              <a:t>x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468415" y="3786206"/>
            <a:ext cx="18351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i="1">
                <a:solidFill>
                  <a:srgbClr val="009900"/>
                </a:solidFill>
                <a:latin typeface="Times New Roman"/>
                <a:cs typeface="Times New Roman"/>
              </a:rPr>
              <a:t>y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67284" y="3945635"/>
            <a:ext cx="4044695" cy="23545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09955" y="3968496"/>
            <a:ext cx="3959352" cy="22692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421637" y="4326633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421637" y="461466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973327" y="4100069"/>
            <a:ext cx="2600325" cy="678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570"/>
              </a:lnSpc>
              <a:spcBef>
                <a:spcPts val="100"/>
              </a:spcBef>
              <a:tabLst>
                <a:tab pos="1460500" algn="l"/>
                <a:tab pos="1687830" algn="l"/>
              </a:tabLst>
            </a:pPr>
            <a:r>
              <a:rPr dirty="0" u="dashLong" sz="2400" i="1">
                <a:solidFill>
                  <a:srgbClr val="0000CC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	</a:t>
            </a:r>
            <a:r>
              <a:rPr dirty="0" sz="2400" i="1">
                <a:solidFill>
                  <a:srgbClr val="0000CC"/>
                </a:solidFill>
                <a:latin typeface="Times New Roman"/>
                <a:cs typeface="Times New Roman"/>
              </a:rPr>
              <a:t>	</a:t>
            </a:r>
            <a:r>
              <a:rPr dirty="0" sz="2400" spc="-5" i="1">
                <a:solidFill>
                  <a:srgbClr val="0000CC"/>
                </a:solidFill>
                <a:latin typeface="Times New Roman"/>
                <a:cs typeface="Times New Roman"/>
              </a:rPr>
              <a:t>yx</a:t>
            </a:r>
            <a:r>
              <a:rPr dirty="0" sz="2400" spc="-5">
                <a:solidFill>
                  <a:srgbClr val="0000CC"/>
                </a:solidFill>
                <a:latin typeface="Times New Roman"/>
                <a:cs typeface="Times New Roman"/>
              </a:rPr>
              <a:t>-path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ts val="2570"/>
              </a:lnSpc>
              <a:tabLst>
                <a:tab pos="1460500" algn="l"/>
                <a:tab pos="1687830" algn="l"/>
              </a:tabLst>
            </a:pPr>
            <a:r>
              <a:rPr dirty="0" u="dashLong" sz="2400" i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dirty="0" sz="2400" i="1">
                <a:solidFill>
                  <a:srgbClr val="FF0000"/>
                </a:solidFill>
                <a:latin typeface="Times New Roman"/>
                <a:cs typeface="Times New Roman"/>
              </a:rPr>
              <a:t>	xy</a:t>
            </a:r>
            <a:r>
              <a:rPr dirty="0" sz="2400" spc="5">
                <a:solidFill>
                  <a:srgbClr val="FF0000"/>
                </a:solidFill>
                <a:latin typeface="Times New Roman"/>
                <a:cs typeface="Times New Roman"/>
              </a:rPr>
              <a:t>-</a:t>
            </a:r>
            <a:r>
              <a:rPr dirty="0" sz="2400">
                <a:solidFill>
                  <a:srgbClr val="FF0000"/>
                </a:solidFill>
                <a:latin typeface="Times New Roman"/>
                <a:cs typeface="Times New Roman"/>
              </a:rPr>
              <a:t>pa</a:t>
            </a:r>
            <a:r>
              <a:rPr dirty="0" sz="2400" spc="5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dirty="0" sz="2400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61121" y="4887660"/>
            <a:ext cx="356679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For </a:t>
            </a:r>
            <a:r>
              <a:rPr dirty="0" sz="1800" spc="-15">
                <a:latin typeface="Calibri"/>
                <a:cs typeface="Calibri"/>
              </a:rPr>
              <a:t>any </a:t>
            </a:r>
            <a:r>
              <a:rPr dirty="0" sz="1800" spc="-5">
                <a:latin typeface="Calibri"/>
                <a:cs typeface="Calibri"/>
              </a:rPr>
              <a:t>given </a:t>
            </a:r>
            <a:r>
              <a:rPr dirty="0" sz="1800" spc="-10">
                <a:latin typeface="Calibri"/>
                <a:cs typeface="Calibri"/>
              </a:rPr>
              <a:t>topological </a:t>
            </a:r>
            <a:r>
              <a:rPr dirty="0" sz="1800" spc="-35">
                <a:latin typeface="Calibri"/>
                <a:cs typeface="Calibri"/>
              </a:rPr>
              <a:t>order, </a:t>
            </a:r>
            <a:r>
              <a:rPr dirty="0" sz="1800" spc="-5">
                <a:latin typeface="Calibri"/>
                <a:cs typeface="Calibri"/>
              </a:rPr>
              <a:t>all the  vertices on both paths must </a:t>
            </a:r>
            <a:r>
              <a:rPr dirty="0" sz="1800">
                <a:latin typeface="Calibri"/>
                <a:cs typeface="Calibri"/>
              </a:rPr>
              <a:t>be </a:t>
            </a:r>
            <a:r>
              <a:rPr dirty="0" sz="1800" spc="-5">
                <a:latin typeface="Calibri"/>
                <a:cs typeface="Calibri"/>
              </a:rPr>
              <a:t>in  increasing </a:t>
            </a:r>
            <a:r>
              <a:rPr dirty="0" sz="1800" spc="-40">
                <a:latin typeface="Calibri"/>
                <a:cs typeface="Calibri"/>
              </a:rPr>
              <a:t>order. </a:t>
            </a:r>
            <a:r>
              <a:rPr dirty="0" sz="1800" spc="-10">
                <a:latin typeface="Calibri"/>
                <a:cs typeface="Calibri"/>
              </a:rPr>
              <a:t>Contradiction results  </a:t>
            </a:r>
            <a:r>
              <a:rPr dirty="0" sz="1800" spc="-15">
                <a:latin typeface="Calibri"/>
                <a:cs typeface="Calibri"/>
              </a:rPr>
              <a:t>for any </a:t>
            </a:r>
            <a:r>
              <a:rPr dirty="0" sz="1800" spc="-5">
                <a:latin typeface="Calibri"/>
                <a:cs typeface="Calibri"/>
              </a:rPr>
              <a:t>assignments </a:t>
            </a:r>
            <a:r>
              <a:rPr dirty="0" sz="1800" spc="-15">
                <a:latin typeface="Calibri"/>
                <a:cs typeface="Calibri"/>
              </a:rPr>
              <a:t>for </a:t>
            </a:r>
            <a:r>
              <a:rPr dirty="0" sz="1800" i="1">
                <a:latin typeface="Calibri"/>
                <a:cs typeface="Calibri"/>
              </a:rPr>
              <a:t>x </a:t>
            </a:r>
            <a:r>
              <a:rPr dirty="0" sz="1800">
                <a:latin typeface="Calibri"/>
                <a:cs typeface="Calibri"/>
              </a:rPr>
              <a:t>and</a:t>
            </a:r>
            <a:r>
              <a:rPr dirty="0" sz="1800" spc="30">
                <a:latin typeface="Calibri"/>
                <a:cs typeface="Calibri"/>
              </a:rPr>
              <a:t> </a:t>
            </a:r>
            <a:r>
              <a:rPr dirty="0" sz="1800" spc="-5" i="1">
                <a:latin typeface="Calibri"/>
                <a:cs typeface="Calibri"/>
              </a:rPr>
              <a:t>y</a:t>
            </a:r>
            <a:r>
              <a:rPr dirty="0" sz="1800" spc="-5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86384" y="0"/>
            <a:ext cx="7728203" cy="13380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71500" y="699516"/>
            <a:ext cx="2638043" cy="13746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383535" y="699516"/>
            <a:ext cx="1130807" cy="13746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840736" y="699516"/>
            <a:ext cx="5728714" cy="13746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>
            <a:spLocks noGrp="1"/>
          </p:cNvSpPr>
          <p:nvPr>
            <p:ph type="title"/>
          </p:nvPr>
        </p:nvSpPr>
        <p:spPr>
          <a:xfrm>
            <a:off x="972438" y="112800"/>
            <a:ext cx="7197725" cy="1493520"/>
          </a:xfrm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2700" marR="5080" indent="214629">
              <a:lnSpc>
                <a:spcPct val="100600"/>
              </a:lnSpc>
              <a:spcBef>
                <a:spcPts val="65"/>
              </a:spcBef>
              <a:tabLst>
                <a:tab pos="2281555" algn="l"/>
                <a:tab pos="2738755" algn="l"/>
                <a:tab pos="2982595" algn="l"/>
                <a:tab pos="5394960" algn="l"/>
              </a:tabLst>
            </a:pPr>
            <a:r>
              <a:rPr dirty="0" spc="-5"/>
              <a:t>Existence	of </a:t>
            </a:r>
            <a:r>
              <a:rPr dirty="0" spc="-45"/>
              <a:t>Topological  </a:t>
            </a:r>
            <a:r>
              <a:rPr dirty="0" spc="-5"/>
              <a:t>O</a:t>
            </a:r>
            <a:r>
              <a:rPr dirty="0"/>
              <a:t>r</a:t>
            </a:r>
            <a:r>
              <a:rPr dirty="0" spc="-5"/>
              <a:t>d</a:t>
            </a:r>
            <a:r>
              <a:rPr dirty="0"/>
              <a:t>er –	a	</a:t>
            </a:r>
            <a:r>
              <a:rPr dirty="0" spc="-5"/>
              <a:t>N</a:t>
            </a:r>
            <a:r>
              <a:rPr dirty="0"/>
              <a:t>e</a:t>
            </a:r>
            <a:r>
              <a:rPr dirty="0" spc="-5"/>
              <a:t>g</a:t>
            </a:r>
            <a:r>
              <a:rPr dirty="0"/>
              <a:t>a</a:t>
            </a:r>
            <a:r>
              <a:rPr dirty="0" spc="-5"/>
              <a:t>tiv</a:t>
            </a:r>
            <a:r>
              <a:rPr dirty="0"/>
              <a:t>e	</a:t>
            </a:r>
            <a:r>
              <a:rPr dirty="0" spc="5"/>
              <a:t>R</a:t>
            </a:r>
            <a:r>
              <a:rPr dirty="0"/>
              <a:t>es</a:t>
            </a:r>
            <a:r>
              <a:rPr dirty="0" spc="-5"/>
              <a:t>ul</a:t>
            </a:r>
            <a:r>
              <a:rPr dirty="0"/>
              <a:t>t</a:t>
            </a:r>
          </a:p>
        </p:txBody>
      </p:sp>
      <p:sp>
        <p:nvSpPr>
          <p:cNvPr id="57" name="object 5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Lectures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</a:t>
            </a:r>
            <a:r>
              <a:rPr dirty="0" spc="-55"/>
              <a:t> </a:t>
            </a:r>
            <a:r>
              <a:rPr dirty="0"/>
              <a:t>2015</a:t>
            </a:r>
          </a:p>
        </p:txBody>
      </p:sp>
      <p:sp>
        <p:nvSpPr>
          <p:cNvPr id="58" name="object 5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2015/5/5</a:t>
            </a:r>
          </a:p>
        </p:txBody>
      </p:sp>
      <p:sp>
        <p:nvSpPr>
          <p:cNvPr id="59" name="object 5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17</a:t>
            </a:fld>
          </a:p>
        </p:txBody>
      </p:sp>
    </p:spTree>
  </p:cSld>
  <p:clrMapOvr>
    <a:masterClrMapping/>
  </p:clrMapOvr>
  <p:transition spd="slow">
    <p:pull dir="l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691409"/>
            <a:ext cx="8048625" cy="3185160"/>
          </a:xfrm>
          <a:prstGeom prst="rect">
            <a:avLst/>
          </a:prstGeom>
        </p:spPr>
        <p:txBody>
          <a:bodyPr wrap="square" lIns="0" tIns="11176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80"/>
              </a:spcBef>
              <a:buClr>
                <a:srgbClr val="3E3E3E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Spec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ialized</a:t>
            </a:r>
            <a:r>
              <a:rPr dirty="0" sz="3000" spc="15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parameters</a:t>
            </a:r>
            <a:endParaRPr sz="3000">
              <a:latin typeface="Palatino Linotype"/>
              <a:cs typeface="Palatino Linotype"/>
            </a:endParaRPr>
          </a:p>
          <a:p>
            <a:pPr lvl="1" marL="756285" marR="137160" indent="-286385">
              <a:lnSpc>
                <a:spcPct val="100000"/>
              </a:lnSpc>
              <a:spcBef>
                <a:spcPts val="620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Array </a:t>
            </a:r>
            <a:r>
              <a:rPr dirty="0" sz="2400" i="1">
                <a:solidFill>
                  <a:srgbClr val="3E3E3E"/>
                </a:solidFill>
                <a:latin typeface="Palatino Linotype"/>
                <a:cs typeface="Palatino Linotype"/>
              </a:rPr>
              <a:t>topo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,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keeps the topological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number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assigned to 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each</a:t>
            </a:r>
            <a:r>
              <a:rPr dirty="0" sz="2400" spc="-10">
                <a:solidFill>
                  <a:srgbClr val="3E3E3E"/>
                </a:solidFill>
                <a:latin typeface="Palatino Linotype"/>
                <a:cs typeface="Palatino Linotype"/>
              </a:rPr>
              <a:t> vertex.</a:t>
            </a:r>
            <a:endParaRPr sz="2400">
              <a:latin typeface="Palatino Linotype"/>
              <a:cs typeface="Palatino Linotype"/>
            </a:endParaRPr>
          </a:p>
          <a:p>
            <a:pPr lvl="1" marL="756285" marR="5080" indent="-286385">
              <a:lnSpc>
                <a:spcPct val="100000"/>
              </a:lnSpc>
              <a:spcBef>
                <a:spcPts val="580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Counter </a:t>
            </a:r>
            <a:r>
              <a:rPr dirty="0" sz="2400" i="1">
                <a:solidFill>
                  <a:srgbClr val="3E3E3E"/>
                </a:solidFill>
                <a:latin typeface="Palatino Linotype"/>
                <a:cs typeface="Palatino Linotype"/>
              </a:rPr>
              <a:t>topoNum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to provide the integer to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be used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for  topological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number</a:t>
            </a:r>
            <a:r>
              <a:rPr dirty="0" sz="2400" spc="30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assignments</a:t>
            </a:r>
            <a:endParaRPr sz="2400">
              <a:latin typeface="Palatino Linotype"/>
              <a:cs typeface="Palatino Linotype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spc="-5" b="1">
                <a:solidFill>
                  <a:srgbClr val="3E3E3E"/>
                </a:solidFill>
                <a:latin typeface="Palatino Linotype"/>
                <a:cs typeface="Palatino Linotype"/>
              </a:rPr>
              <a:t>Output</a:t>
            </a:r>
            <a:endParaRPr sz="3000">
              <a:latin typeface="Palatino Linotype"/>
              <a:cs typeface="Palatino Linotype"/>
            </a:endParaRPr>
          </a:p>
          <a:p>
            <a:pPr lvl="1" marL="756285" indent="-286385">
              <a:lnSpc>
                <a:spcPct val="100000"/>
              </a:lnSpc>
              <a:spcBef>
                <a:spcPts val="625"/>
              </a:spcBef>
              <a:buFont typeface="Courier New"/>
              <a:buChar char="o"/>
              <a:tabLst>
                <a:tab pos="756920" algn="l"/>
              </a:tabLst>
            </a:pP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Array </a:t>
            </a:r>
            <a:r>
              <a:rPr dirty="0" sz="2400" i="1">
                <a:solidFill>
                  <a:srgbClr val="3E3E3E"/>
                </a:solidFill>
                <a:latin typeface="Palatino Linotype"/>
                <a:cs typeface="Palatino Linotype"/>
              </a:rPr>
              <a:t>topo </a:t>
            </a:r>
            <a:r>
              <a:rPr dirty="0" sz="2400">
                <a:solidFill>
                  <a:srgbClr val="3E3E3E"/>
                </a:solidFill>
                <a:latin typeface="Palatino Linotype"/>
                <a:cs typeface="Palatino Linotype"/>
              </a:rPr>
              <a:t>as</a:t>
            </a:r>
            <a:r>
              <a:rPr dirty="0" sz="2400" spc="-30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400" spc="-5">
                <a:solidFill>
                  <a:srgbClr val="3E3E3E"/>
                </a:solidFill>
                <a:latin typeface="Palatino Linotype"/>
                <a:cs typeface="Palatino Linotype"/>
              </a:rPr>
              <a:t>filled.</a:t>
            </a:r>
            <a:endParaRPr sz="24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54836" y="0"/>
            <a:ext cx="6589775" cy="1338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871216" y="699516"/>
            <a:ext cx="3398519" cy="1374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2255520" marR="5080" indent="-1516380">
              <a:lnSpc>
                <a:spcPct val="100600"/>
              </a:lnSpc>
              <a:spcBef>
                <a:spcPts val="65"/>
              </a:spcBef>
            </a:pPr>
            <a:r>
              <a:rPr dirty="0"/>
              <a:t>Reverse</a:t>
            </a:r>
            <a:r>
              <a:rPr dirty="0" spc="-114"/>
              <a:t> </a:t>
            </a:r>
            <a:r>
              <a:rPr dirty="0" spc="-45"/>
              <a:t>Topological  </a:t>
            </a:r>
            <a:r>
              <a:rPr dirty="0" spc="-5"/>
              <a:t>Ordering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Lectures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</a:t>
            </a:r>
            <a:r>
              <a:rPr dirty="0" spc="-55"/>
              <a:t> </a:t>
            </a:r>
            <a:r>
              <a:rPr dirty="0"/>
              <a:t>2015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2015/5/5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17</a:t>
            </a:fld>
          </a:p>
        </p:txBody>
      </p:sp>
    </p:spTree>
  </p:cSld>
  <p:clrMapOvr>
    <a:masterClrMapping/>
  </p:clrMapOvr>
  <p:transition spd="slow">
    <p:pull dir="l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6244" y="2430208"/>
            <a:ext cx="8801100" cy="378015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2900">
              <a:lnSpc>
                <a:spcPts val="3025"/>
              </a:lnSpc>
              <a:spcBef>
                <a:spcPts val="95"/>
              </a:spcBef>
              <a:buClr>
                <a:srgbClr val="3E3E3E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v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oid </a:t>
            </a:r>
            <a:r>
              <a:rPr dirty="0" sz="2800" spc="-15" b="1">
                <a:solidFill>
                  <a:srgbClr val="3E3E3E"/>
                </a:solidFill>
                <a:latin typeface="Palatino Linotype"/>
                <a:cs typeface="Palatino Linotype"/>
              </a:rPr>
              <a:t>dfsTopoSweep(IntList[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] </a:t>
            </a:r>
            <a:r>
              <a:rPr dirty="0" sz="2800" spc="-20" b="1" i="1">
                <a:solidFill>
                  <a:srgbClr val="3E3E3E"/>
                </a:solidFill>
                <a:latin typeface="Palatino Linotype"/>
                <a:cs typeface="Palatino Linotype"/>
              </a:rPr>
              <a:t>adjVertices</a:t>
            </a:r>
            <a:r>
              <a:rPr dirty="0" sz="2800" spc="-20" b="1">
                <a:solidFill>
                  <a:srgbClr val="3E3E3E"/>
                </a:solidFill>
                <a:latin typeface="Palatino Linotype"/>
                <a:cs typeface="Palatino Linotype"/>
              </a:rPr>
              <a:t>,int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n, int[</a:t>
            </a:r>
            <a:r>
              <a:rPr dirty="0" sz="2800" spc="130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]</a:t>
            </a:r>
            <a:endParaRPr sz="2800">
              <a:latin typeface="Palatino Linotype"/>
              <a:cs typeface="Palatino Linotype"/>
            </a:endParaRPr>
          </a:p>
          <a:p>
            <a:pPr marL="355600">
              <a:lnSpc>
                <a:spcPts val="3025"/>
              </a:lnSpc>
            </a:pPr>
            <a:r>
              <a:rPr dirty="0" sz="2800" b="1" i="1">
                <a:solidFill>
                  <a:srgbClr val="3E3E3E"/>
                </a:solidFill>
                <a:latin typeface="Palatino Linotype"/>
                <a:cs typeface="Palatino Linotype"/>
              </a:rPr>
              <a:t>topo</a:t>
            </a: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)</a:t>
            </a:r>
            <a:endParaRPr sz="2800">
              <a:latin typeface="Palatino Linotype"/>
              <a:cs typeface="Palatino Linotype"/>
            </a:endParaRPr>
          </a:p>
          <a:p>
            <a:pPr marL="710565" indent="-697865">
              <a:lnSpc>
                <a:spcPct val="100000"/>
              </a:lnSpc>
              <a:buClr>
                <a:srgbClr val="3E3E3E"/>
              </a:buClr>
              <a:buFont typeface="Arial"/>
              <a:buChar char="•"/>
              <a:tabLst>
                <a:tab pos="710565" algn="l"/>
                <a:tab pos="711200" algn="l"/>
              </a:tabLst>
            </a:pPr>
            <a:r>
              <a:rPr dirty="0" sz="2800" spc="-5" b="1">
                <a:solidFill>
                  <a:srgbClr val="009900"/>
                </a:solidFill>
                <a:latin typeface="Palatino Linotype"/>
                <a:cs typeface="Palatino Linotype"/>
              </a:rPr>
              <a:t>int</a:t>
            </a:r>
            <a:r>
              <a:rPr dirty="0" sz="2800" spc="15" b="1">
                <a:solidFill>
                  <a:srgbClr val="009900"/>
                </a:solidFill>
                <a:latin typeface="Palatino Linotype"/>
                <a:cs typeface="Palatino Linotype"/>
              </a:rPr>
              <a:t> </a:t>
            </a:r>
            <a:r>
              <a:rPr dirty="0" sz="2800" b="1" i="1">
                <a:solidFill>
                  <a:srgbClr val="009900"/>
                </a:solidFill>
                <a:latin typeface="Palatino Linotype"/>
                <a:cs typeface="Palatino Linotype"/>
              </a:rPr>
              <a:t>topoNum</a:t>
            </a:r>
            <a:r>
              <a:rPr dirty="0" sz="2800" b="1">
                <a:solidFill>
                  <a:srgbClr val="009900"/>
                </a:solidFill>
                <a:latin typeface="Palatino Linotype"/>
                <a:cs typeface="Palatino Linotype"/>
              </a:rPr>
              <a:t>=0</a:t>
            </a:r>
            <a:endParaRPr sz="2800">
              <a:latin typeface="Palatino Linotype"/>
              <a:cs typeface="Palatino Linotype"/>
            </a:endParaRPr>
          </a:p>
          <a:p>
            <a:pPr marL="710565" indent="-697865">
              <a:lnSpc>
                <a:spcPct val="100000"/>
              </a:lnSpc>
              <a:buClr>
                <a:srgbClr val="3E3E3E"/>
              </a:buClr>
              <a:buFont typeface="Arial"/>
              <a:buChar char="•"/>
              <a:tabLst>
                <a:tab pos="710565" algn="l"/>
                <a:tab pos="711200" algn="l"/>
              </a:tabLst>
            </a:pPr>
            <a:r>
              <a:rPr dirty="0" sz="2800" spc="-5" b="1">
                <a:solidFill>
                  <a:srgbClr val="0000CC"/>
                </a:solidFill>
                <a:latin typeface="Palatino Linotype"/>
                <a:cs typeface="Palatino Linotype"/>
              </a:rPr>
              <a:t>&lt;Allocate color </a:t>
            </a:r>
            <a:r>
              <a:rPr dirty="0" sz="2800" b="1">
                <a:solidFill>
                  <a:srgbClr val="0000CC"/>
                </a:solidFill>
                <a:latin typeface="Palatino Linotype"/>
                <a:cs typeface="Palatino Linotype"/>
              </a:rPr>
              <a:t>array </a:t>
            </a:r>
            <a:r>
              <a:rPr dirty="0" sz="2800" spc="-5" b="1">
                <a:solidFill>
                  <a:srgbClr val="0000CC"/>
                </a:solidFill>
                <a:latin typeface="Palatino Linotype"/>
                <a:cs typeface="Palatino Linotype"/>
              </a:rPr>
              <a:t>and </a:t>
            </a:r>
            <a:r>
              <a:rPr dirty="0" sz="2800" b="1">
                <a:solidFill>
                  <a:srgbClr val="0000CC"/>
                </a:solidFill>
                <a:latin typeface="Palatino Linotype"/>
                <a:cs typeface="Palatino Linotype"/>
              </a:rPr>
              <a:t>initialize to</a:t>
            </a:r>
            <a:r>
              <a:rPr dirty="0" sz="2800" spc="45" b="1">
                <a:solidFill>
                  <a:srgbClr val="0000CC"/>
                </a:solidFill>
                <a:latin typeface="Palatino Linotype"/>
                <a:cs typeface="Palatino Linotype"/>
              </a:rPr>
              <a:t> </a:t>
            </a:r>
            <a:r>
              <a:rPr dirty="0" sz="2800" spc="-5" b="1">
                <a:solidFill>
                  <a:srgbClr val="0000CC"/>
                </a:solidFill>
                <a:latin typeface="Palatino Linotype"/>
                <a:cs typeface="Palatino Linotype"/>
              </a:rPr>
              <a:t>white&gt;</a:t>
            </a:r>
            <a:endParaRPr sz="2800">
              <a:latin typeface="Palatino Linotype"/>
              <a:cs typeface="Palatino Linotype"/>
            </a:endParaRPr>
          </a:p>
          <a:p>
            <a:pPr marL="710565" indent="-697865">
              <a:lnSpc>
                <a:spcPct val="100000"/>
              </a:lnSpc>
              <a:buFont typeface="Arial"/>
              <a:buChar char="•"/>
              <a:tabLst>
                <a:tab pos="710565" algn="l"/>
                <a:tab pos="711200" algn="l"/>
              </a:tabLst>
            </a:pP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For each vertex </a:t>
            </a:r>
            <a:r>
              <a:rPr dirty="0" sz="2800" spc="-5" b="1" i="1">
                <a:solidFill>
                  <a:srgbClr val="3E3E3E"/>
                </a:solidFill>
                <a:latin typeface="Palatino Linotype"/>
                <a:cs typeface="Palatino Linotype"/>
              </a:rPr>
              <a:t>v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of G, </a:t>
            </a: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in 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some</a:t>
            </a:r>
            <a:r>
              <a:rPr dirty="0" sz="2800" spc="30" b="1">
                <a:solidFill>
                  <a:srgbClr val="3E3E3E"/>
                </a:solidFill>
                <a:latin typeface="Palatino Linotype"/>
                <a:cs typeface="Palatino Linotype"/>
              </a:rPr>
              <a:t> </a:t>
            </a: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order</a:t>
            </a:r>
            <a:endParaRPr sz="2800">
              <a:latin typeface="Palatino Linotype"/>
              <a:cs typeface="Palatino Linotype"/>
            </a:endParaRPr>
          </a:p>
          <a:p>
            <a:pPr marL="1066800" indent="-1054100">
              <a:lnSpc>
                <a:spcPct val="100000"/>
              </a:lnSpc>
              <a:buFont typeface="Arial"/>
              <a:buChar char="•"/>
              <a:tabLst>
                <a:tab pos="1066800" algn="l"/>
                <a:tab pos="1067435" algn="l"/>
                <a:tab pos="1501140" algn="l"/>
              </a:tabLst>
            </a:pP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if	</a:t>
            </a: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(color[v]==white)</a:t>
            </a:r>
            <a:endParaRPr sz="2800">
              <a:latin typeface="Palatino Linotype"/>
              <a:cs typeface="Palatino Linotype"/>
            </a:endParaRPr>
          </a:p>
          <a:p>
            <a:pPr marL="1422400" indent="-1409700">
              <a:lnSpc>
                <a:spcPct val="100000"/>
              </a:lnSpc>
              <a:buClr>
                <a:srgbClr val="3E3E3E"/>
              </a:buClr>
              <a:buFont typeface="Arial"/>
              <a:buChar char="•"/>
              <a:tabLst>
                <a:tab pos="1421765" algn="l"/>
                <a:tab pos="1422400" algn="l"/>
              </a:tabLst>
            </a:pPr>
            <a:r>
              <a:rPr dirty="0" sz="2800" spc="-30" b="1">
                <a:solidFill>
                  <a:srgbClr val="FF0000"/>
                </a:solidFill>
                <a:latin typeface="Palatino Linotype"/>
                <a:cs typeface="Palatino Linotype"/>
              </a:rPr>
              <a:t>dfsTopo(</a:t>
            </a:r>
            <a:r>
              <a:rPr dirty="0" sz="2800" spc="-30" b="1" i="1">
                <a:solidFill>
                  <a:srgbClr val="FF0000"/>
                </a:solidFill>
                <a:latin typeface="Palatino Linotype"/>
                <a:cs typeface="Palatino Linotype"/>
              </a:rPr>
              <a:t>adjVertices</a:t>
            </a:r>
            <a:r>
              <a:rPr dirty="0" sz="2800" spc="-30" b="1">
                <a:solidFill>
                  <a:srgbClr val="FF0000"/>
                </a:solidFill>
                <a:latin typeface="Palatino Linotype"/>
                <a:cs typeface="Palatino Linotype"/>
              </a:rPr>
              <a:t>, color, </a:t>
            </a:r>
            <a:r>
              <a:rPr dirty="0" sz="2800" spc="-160" b="1">
                <a:solidFill>
                  <a:srgbClr val="FF0000"/>
                </a:solidFill>
                <a:latin typeface="Palatino Linotype"/>
                <a:cs typeface="Palatino Linotype"/>
              </a:rPr>
              <a:t>v, </a:t>
            </a:r>
            <a:r>
              <a:rPr dirty="0" sz="2800" b="1">
                <a:solidFill>
                  <a:srgbClr val="009900"/>
                </a:solidFill>
                <a:latin typeface="Palatino Linotype"/>
                <a:cs typeface="Palatino Linotype"/>
              </a:rPr>
              <a:t>topo,</a:t>
            </a:r>
            <a:r>
              <a:rPr dirty="0" sz="2800" spc="225" b="1">
                <a:solidFill>
                  <a:srgbClr val="009900"/>
                </a:solidFill>
                <a:latin typeface="Palatino Linotype"/>
                <a:cs typeface="Palatino Linotype"/>
              </a:rPr>
              <a:t> </a:t>
            </a:r>
            <a:r>
              <a:rPr dirty="0" sz="2800" b="1">
                <a:solidFill>
                  <a:srgbClr val="009900"/>
                </a:solidFill>
                <a:latin typeface="Palatino Linotype"/>
                <a:cs typeface="Palatino Linotype"/>
              </a:rPr>
              <a:t>topoNum</a:t>
            </a:r>
            <a:r>
              <a:rPr dirty="0" sz="2800" b="1">
                <a:solidFill>
                  <a:srgbClr val="FF0000"/>
                </a:solidFill>
                <a:latin typeface="Palatino Linotype"/>
                <a:cs typeface="Palatino Linotype"/>
              </a:rPr>
              <a:t>)</a:t>
            </a:r>
            <a:r>
              <a:rPr dirty="0" sz="2800" b="1">
                <a:solidFill>
                  <a:srgbClr val="3E3E3E"/>
                </a:solidFill>
                <a:latin typeface="Palatino Linotype"/>
                <a:cs typeface="Palatino Linotype"/>
              </a:rPr>
              <a:t>;</a:t>
            </a:r>
            <a:endParaRPr sz="2800">
              <a:latin typeface="Palatino Linotype"/>
              <a:cs typeface="Palatino Linotype"/>
            </a:endParaRPr>
          </a:p>
          <a:p>
            <a:pPr marL="1066800" indent="-1054100">
              <a:lnSpc>
                <a:spcPct val="100000"/>
              </a:lnSpc>
              <a:buFont typeface="Arial"/>
              <a:buChar char="•"/>
              <a:tabLst>
                <a:tab pos="1066800" algn="l"/>
                <a:tab pos="1067435" algn="l"/>
              </a:tabLst>
            </a:pP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// </a:t>
            </a:r>
            <a:r>
              <a:rPr dirty="0" sz="2800" b="1" i="1">
                <a:solidFill>
                  <a:srgbClr val="996600"/>
                </a:solidFill>
                <a:latin typeface="Palatino Linotype"/>
                <a:cs typeface="Palatino Linotype"/>
              </a:rPr>
              <a:t>Continue</a:t>
            </a:r>
            <a:r>
              <a:rPr dirty="0" sz="2800" spc="-15" b="1" i="1">
                <a:solidFill>
                  <a:srgbClr val="996600"/>
                </a:solidFill>
                <a:latin typeface="Palatino Linotype"/>
                <a:cs typeface="Palatino Linotype"/>
              </a:rPr>
              <a:t> </a:t>
            </a:r>
            <a:r>
              <a:rPr dirty="0" sz="2800" b="1" i="1">
                <a:solidFill>
                  <a:srgbClr val="996600"/>
                </a:solidFill>
                <a:latin typeface="Palatino Linotype"/>
                <a:cs typeface="Palatino Linotype"/>
              </a:rPr>
              <a:t>loop</a:t>
            </a:r>
            <a:endParaRPr sz="2800">
              <a:latin typeface="Palatino Linotype"/>
              <a:cs typeface="Palatino Linotype"/>
            </a:endParaRPr>
          </a:p>
          <a:p>
            <a:pPr marL="710565" indent="-697865">
              <a:lnSpc>
                <a:spcPct val="100000"/>
              </a:lnSpc>
              <a:buFont typeface="Arial"/>
              <a:buChar char="•"/>
              <a:tabLst>
                <a:tab pos="710565" algn="l"/>
                <a:tab pos="711200" algn="l"/>
              </a:tabLst>
            </a:pPr>
            <a:r>
              <a:rPr dirty="0" sz="2800" spc="-5" b="1">
                <a:solidFill>
                  <a:srgbClr val="3E3E3E"/>
                </a:solidFill>
                <a:latin typeface="Palatino Linotype"/>
                <a:cs typeface="Palatino Linotype"/>
              </a:rPr>
              <a:t>return;</a:t>
            </a:r>
            <a:endParaRPr sz="28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54679" y="3401567"/>
            <a:ext cx="3131819" cy="22738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451986" y="3645115"/>
            <a:ext cx="2777490" cy="1944370"/>
          </a:xfrm>
          <a:custGeom>
            <a:avLst/>
            <a:gdLst/>
            <a:ahLst/>
            <a:cxnLst/>
            <a:rect l="l" t="t" r="r" b="b"/>
            <a:pathLst>
              <a:path w="2777490" h="1944370">
                <a:moveTo>
                  <a:pt x="2777363" y="1944154"/>
                </a:moveTo>
                <a:lnTo>
                  <a:pt x="0" y="0"/>
                </a:lnTo>
              </a:path>
            </a:pathLst>
          </a:custGeom>
          <a:ln w="50292">
            <a:solidFill>
              <a:srgbClr val="E684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48984" y="3573020"/>
            <a:ext cx="167005" cy="148590"/>
          </a:xfrm>
          <a:custGeom>
            <a:avLst/>
            <a:gdLst/>
            <a:ahLst/>
            <a:cxnLst/>
            <a:rect l="l" t="t" r="r" b="b"/>
            <a:pathLst>
              <a:path w="167004" h="148589">
                <a:moveTo>
                  <a:pt x="0" y="0"/>
                </a:moveTo>
                <a:lnTo>
                  <a:pt x="80340" y="148323"/>
                </a:lnTo>
                <a:lnTo>
                  <a:pt x="166865" y="24726"/>
                </a:lnTo>
                <a:lnTo>
                  <a:pt x="0" y="0"/>
                </a:lnTo>
                <a:close/>
              </a:path>
            </a:pathLst>
          </a:custGeom>
          <a:solidFill>
            <a:srgbClr val="E68422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050535" y="5780532"/>
            <a:ext cx="3732275" cy="7071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033771" y="5785103"/>
            <a:ext cx="3782567" cy="7574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004815" y="5734684"/>
            <a:ext cx="3671570" cy="646430"/>
          </a:xfrm>
          <a:prstGeom prst="rect">
            <a:avLst/>
          </a:prstGeom>
          <a:solidFill>
            <a:srgbClr val="CCFFCC"/>
          </a:solidFill>
          <a:ln w="34747">
            <a:solidFill>
              <a:srgbClr val="339966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90805" marR="120650" indent="-635">
              <a:lnSpc>
                <a:spcPct val="100000"/>
              </a:lnSpc>
              <a:spcBef>
                <a:spcPts val="240"/>
              </a:spcBef>
            </a:pPr>
            <a:r>
              <a:rPr dirty="0" sz="1800" spc="-10">
                <a:latin typeface="Calibri"/>
                <a:cs typeface="Calibri"/>
              </a:rPr>
              <a:t>For non-reverse topological </a:t>
            </a:r>
            <a:r>
              <a:rPr dirty="0" sz="1800" spc="-5">
                <a:latin typeface="Calibri"/>
                <a:cs typeface="Calibri"/>
              </a:rPr>
              <a:t>ordering,  </a:t>
            </a:r>
            <a:r>
              <a:rPr dirty="0" sz="1800" spc="-10">
                <a:latin typeface="Calibri"/>
                <a:cs typeface="Calibri"/>
              </a:rPr>
              <a:t>initialized </a:t>
            </a:r>
            <a:r>
              <a:rPr dirty="0" sz="1800">
                <a:latin typeface="Calibri"/>
                <a:cs typeface="Calibri"/>
              </a:rPr>
              <a:t>as</a:t>
            </a:r>
            <a:r>
              <a:rPr dirty="0" sz="1800" spc="30">
                <a:latin typeface="Calibri"/>
                <a:cs typeface="Calibri"/>
              </a:rPr>
              <a:t> </a:t>
            </a:r>
            <a:r>
              <a:rPr dirty="0" sz="1800" spc="-5" i="1">
                <a:latin typeface="Calibri"/>
                <a:cs typeface="Calibri"/>
              </a:rPr>
              <a:t>n</a:t>
            </a:r>
            <a:r>
              <a:rPr dirty="0" sz="1800" spc="-5">
                <a:latin typeface="Calibri"/>
                <a:cs typeface="Calibri"/>
              </a:rPr>
              <a:t>+1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54836" y="179832"/>
            <a:ext cx="6589775" cy="13746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871216" y="915923"/>
            <a:ext cx="3398519" cy="13746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755806" y="328824"/>
            <a:ext cx="5632450" cy="1493520"/>
          </a:xfrm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528445" marR="5080" indent="-1516380">
              <a:lnSpc>
                <a:spcPct val="100600"/>
              </a:lnSpc>
              <a:spcBef>
                <a:spcPts val="65"/>
              </a:spcBef>
            </a:pPr>
            <a:r>
              <a:rPr dirty="0"/>
              <a:t>Reverse</a:t>
            </a:r>
            <a:r>
              <a:rPr dirty="0" spc="-114"/>
              <a:t> </a:t>
            </a:r>
            <a:r>
              <a:rPr dirty="0" spc="-45"/>
              <a:t>Topological  </a:t>
            </a:r>
            <a:r>
              <a:rPr dirty="0" spc="-5"/>
              <a:t>Ordering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 spc="-5"/>
              <a:t>Lectures </a:t>
            </a:r>
            <a:r>
              <a:rPr dirty="0"/>
              <a:t>on </a:t>
            </a:r>
            <a:r>
              <a:rPr dirty="0" spc="-5"/>
              <a:t>Algorithm Design </a:t>
            </a:r>
            <a:r>
              <a:rPr dirty="0"/>
              <a:t>&amp; </a:t>
            </a:r>
            <a:r>
              <a:rPr dirty="0" spc="-5"/>
              <a:t>Analysis (LADA)</a:t>
            </a:r>
            <a:r>
              <a:rPr dirty="0" spc="-55"/>
              <a:t> </a:t>
            </a:r>
            <a:r>
              <a:rPr dirty="0"/>
              <a:t>2015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2015/5/5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220"/>
              </a:lnSpc>
            </a:pPr>
            <a:fld id="{81D60167-4931-47E6-BA6A-407CBD079E47}" type="slidenum">
              <a:rPr dirty="0"/>
              <a:t>17</a:t>
            </a:fld>
          </a:p>
        </p:txBody>
      </p:sp>
    </p:spTree>
  </p:cSld>
  <p:clrMapOvr>
    <a:masterClrMapping/>
  </p:clrMapOvr>
  <p:transition spd="slow">
    <p:pull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yangyiling</dc:creator>
  <dc:title>2010工作汇报</dc:title>
  <dcterms:created xsi:type="dcterms:W3CDTF">2019-09-27T15:34:19Z</dcterms:created>
  <dcterms:modified xsi:type="dcterms:W3CDTF">2019-09-27T15:34:19Z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2015-05-05T00:00:00Z</vt:filetime>
  </property>
  <property fmtid="{D5CDD505-2E9C-101B-9397-08002B2CF9AE}" pid="3" name="Creator">
    <vt:lpwstr>Acrobat PDFMaker 11 PowerPoint 版</vt:lpwstr>
  </property>
  <property fmtid="{D5CDD505-2E9C-101B-9397-08002B2CF9AE}" pid="4" name="LastSaved">
    <vt:filetime>2019-09-27T00:00:00Z</vt:filetime>
  </property>
</Properties>
</file>